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aleway"/>
      <p:regular r:id="rId26"/>
      <p:bold r:id="rId27"/>
      <p:italic r:id="rId28"/>
      <p:boldItalic r:id="rId29"/>
    </p:embeddedFont>
    <p:embeddedFont>
      <p:font typeface="Raleway ExtraBold"/>
      <p:bold r:id="rId30"/>
      <p:boldItalic r:id="rId31"/>
    </p:embeddedFont>
    <p:embeddedFont>
      <p:font typeface="Montserrat"/>
      <p:regular r:id="rId32"/>
      <p:bold r:id="rId33"/>
      <p:italic r:id="rId34"/>
      <p:boldItalic r:id="rId35"/>
    </p:embeddedFont>
    <p:embeddedFont>
      <p:font typeface="Barlow Semi Condensed Medium"/>
      <p:regular r:id="rId36"/>
      <p:bold r:id="rId37"/>
      <p:italic r:id="rId38"/>
      <p:boldItalic r:id="rId39"/>
    </p:embeddedFont>
    <p:embeddedFont>
      <p:font typeface="Raleway Medium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Medium-regular.fntdata"/><Relationship Id="rId20" Type="http://schemas.openxmlformats.org/officeDocument/2006/relationships/slide" Target="slides/slide15.xml"/><Relationship Id="rId42" Type="http://schemas.openxmlformats.org/officeDocument/2006/relationships/font" Target="fonts/RalewayMedium-italic.fntdata"/><Relationship Id="rId41" Type="http://schemas.openxmlformats.org/officeDocument/2006/relationships/font" Target="fonts/RalewayMedium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RalewayMedium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regular.fntdata"/><Relationship Id="rId25" Type="http://schemas.openxmlformats.org/officeDocument/2006/relationships/slide" Target="slides/slide20.xml"/><Relationship Id="rId28" Type="http://schemas.openxmlformats.org/officeDocument/2006/relationships/font" Target="fonts/Raleway-italic.fntdata"/><Relationship Id="rId27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ExtraBold-boldItalic.fntdata"/><Relationship Id="rId30" Type="http://schemas.openxmlformats.org/officeDocument/2006/relationships/font" Target="fonts/RalewayExtraBold-bold.fntdata"/><Relationship Id="rId11" Type="http://schemas.openxmlformats.org/officeDocument/2006/relationships/slide" Target="slides/slide6.xml"/><Relationship Id="rId33" Type="http://schemas.openxmlformats.org/officeDocument/2006/relationships/font" Target="fonts/Montserrat-bold.fntdata"/><Relationship Id="rId10" Type="http://schemas.openxmlformats.org/officeDocument/2006/relationships/slide" Target="slides/slide5.xml"/><Relationship Id="rId32" Type="http://schemas.openxmlformats.org/officeDocument/2006/relationships/font" Target="fonts/Montserrat-regular.fntdata"/><Relationship Id="rId13" Type="http://schemas.openxmlformats.org/officeDocument/2006/relationships/slide" Target="slides/slide8.xml"/><Relationship Id="rId35" Type="http://schemas.openxmlformats.org/officeDocument/2006/relationships/font" Target="fonts/Montserrat-bold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-italic.fntdata"/><Relationship Id="rId15" Type="http://schemas.openxmlformats.org/officeDocument/2006/relationships/slide" Target="slides/slide10.xml"/><Relationship Id="rId37" Type="http://schemas.openxmlformats.org/officeDocument/2006/relationships/font" Target="fonts/BarlowSemiCondensedMedium-bold.fntdata"/><Relationship Id="rId14" Type="http://schemas.openxmlformats.org/officeDocument/2006/relationships/slide" Target="slides/slide9.xml"/><Relationship Id="rId36" Type="http://schemas.openxmlformats.org/officeDocument/2006/relationships/font" Target="fonts/BarlowSemiCondensedMedium-regular.fntdata"/><Relationship Id="rId17" Type="http://schemas.openxmlformats.org/officeDocument/2006/relationships/slide" Target="slides/slide12.xml"/><Relationship Id="rId39" Type="http://schemas.openxmlformats.org/officeDocument/2006/relationships/font" Target="fonts/BarlowSemiCondensedMedium-boldItalic.fntdata"/><Relationship Id="rId16" Type="http://schemas.openxmlformats.org/officeDocument/2006/relationships/slide" Target="slides/slide11.xml"/><Relationship Id="rId38" Type="http://schemas.openxmlformats.org/officeDocument/2006/relationships/font" Target="fonts/BarlowSemiCondensedMedium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9366668a30_0_25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9366668a30_0_2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9366668a30_0_27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9366668a30_0_27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9366668a30_0_27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9366668a30_0_27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93c43ca10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93c43ca1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93ab7e4f8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93ab7e4f8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c6a6e6aa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c6a6e6aa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93ab7e4f8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93ab7e4f8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93ab7e4f85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93ab7e4f8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93ab7e4f85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93ab7e4f85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93ab7e4f85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93ab7e4f85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93894095e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93894095e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93894095e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93894095e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9366668a30_0_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9366668a30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93894095e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93894095e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c6a6e6aa6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c6a6e6aa6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9366668a30_0_25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9366668a30_0_25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9366668a30_0_26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9366668a30_0_26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93894095e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93894095e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9366668a30_0_26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9366668a30_0_26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9366668a30_0_26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9366668a30_0_2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483400" y="4769778"/>
            <a:ext cx="58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3966" y="352711"/>
            <a:ext cx="64488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098" y="4712245"/>
            <a:ext cx="585737" cy="270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13"/>
          <p:cNvGrpSpPr/>
          <p:nvPr/>
        </p:nvGrpSpPr>
        <p:grpSpPr>
          <a:xfrm>
            <a:off x="8513127" y="190542"/>
            <a:ext cx="499576" cy="2381283"/>
            <a:chOff x="11350836" y="254056"/>
            <a:chExt cx="666102" cy="3175044"/>
          </a:xfrm>
        </p:grpSpPr>
        <p:sp>
          <p:nvSpPr>
            <p:cNvPr id="55" name="Google Shape;55;p13"/>
            <p:cNvSpPr/>
            <p:nvPr/>
          </p:nvSpPr>
          <p:spPr>
            <a:xfrm>
              <a:off x="11350836" y="1195119"/>
              <a:ext cx="129600" cy="1296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11586712" y="1195119"/>
              <a:ext cx="129600" cy="1296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11350836" y="1426370"/>
              <a:ext cx="129600" cy="1296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11586712" y="1426370"/>
              <a:ext cx="129600" cy="1296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11651462" y="1657620"/>
              <a:ext cx="129600" cy="1296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11887338" y="1657620"/>
              <a:ext cx="129600" cy="1296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11651462" y="1888871"/>
              <a:ext cx="129600" cy="1296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11887338" y="1888871"/>
              <a:ext cx="129600" cy="1296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11350836" y="2131174"/>
              <a:ext cx="129600" cy="1296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11586712" y="2131174"/>
              <a:ext cx="129600" cy="1296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11350836" y="2362425"/>
              <a:ext cx="129600" cy="1296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11586712" y="2362425"/>
              <a:ext cx="129600" cy="1296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11651462" y="2593676"/>
              <a:ext cx="129600" cy="1296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11887338" y="2593676"/>
              <a:ext cx="129600" cy="1296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11651462" y="2824926"/>
              <a:ext cx="129600" cy="1296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11887338" y="2824926"/>
              <a:ext cx="129600" cy="1296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11350836" y="3068249"/>
              <a:ext cx="129600" cy="1296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11586712" y="3068249"/>
              <a:ext cx="129600" cy="1296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11350836" y="3299500"/>
              <a:ext cx="129600" cy="1296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11586712" y="3299500"/>
              <a:ext cx="129600" cy="1296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11350836" y="254056"/>
              <a:ext cx="129600" cy="1296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11586712" y="254056"/>
              <a:ext cx="129600" cy="1296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11350836" y="485307"/>
              <a:ext cx="129600" cy="1296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11586712" y="485307"/>
              <a:ext cx="129600" cy="1296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11651462" y="716557"/>
              <a:ext cx="129600" cy="1296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11887338" y="716557"/>
              <a:ext cx="129600" cy="1296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11651462" y="947808"/>
              <a:ext cx="129600" cy="1296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11887338" y="947808"/>
              <a:ext cx="129600" cy="1296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83" name="Google Shape;83;p13"/>
          <p:cNvPicPr preferRelativeResize="0"/>
          <p:nvPr/>
        </p:nvPicPr>
        <p:blipFill rotWithShape="1">
          <a:blip r:embed="rId3">
            <a:alphaModFix/>
          </a:blip>
          <a:srcRect b="0" l="19190" r="19023" t="0"/>
          <a:stretch/>
        </p:blipFill>
        <p:spPr>
          <a:xfrm>
            <a:off x="767204" y="4696400"/>
            <a:ext cx="600268" cy="323850"/>
          </a:xfrm>
          <a:custGeom>
            <a:rect b="b" l="l" r="r" t="t"/>
            <a:pathLst>
              <a:path extrusionOk="0" h="3810000" w="7061981">
                <a:moveTo>
                  <a:pt x="0" y="0"/>
                </a:moveTo>
                <a:lnTo>
                  <a:pt x="7061981" y="0"/>
                </a:lnTo>
                <a:lnTo>
                  <a:pt x="7061981" y="3810000"/>
                </a:lnTo>
                <a:lnTo>
                  <a:pt x="0" y="3810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 flipH="1">
            <a:off x="-150" y="0"/>
            <a:ext cx="9144000" cy="1368900"/>
          </a:xfrm>
          <a:prstGeom prst="rect">
            <a:avLst/>
          </a:prstGeom>
          <a:solidFill>
            <a:srgbClr val="4726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4"/>
          <p:cNvSpPr txBox="1"/>
          <p:nvPr>
            <p:ph idx="12" type="sldNum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ctrTitle"/>
          </p:nvPr>
        </p:nvSpPr>
        <p:spPr>
          <a:xfrm>
            <a:off x="5248656" y="2002536"/>
            <a:ext cx="3264300" cy="179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9" name="Google Shape;89;p15"/>
          <p:cNvSpPr txBox="1"/>
          <p:nvPr>
            <p:ph idx="1" type="subTitle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cxnSp>
        <p:nvCxnSpPr>
          <p:cNvPr id="90" name="Google Shape;90;p15"/>
          <p:cNvCxnSpPr/>
          <p:nvPr/>
        </p:nvCxnSpPr>
        <p:spPr>
          <a:xfrm flipH="1">
            <a:off x="5827050" y="451300"/>
            <a:ext cx="1672500" cy="126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" name="Google Shape;91;p15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" name="Google Shape;92;p15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3" name="Google Shape;93;p15"/>
          <p:cNvGrpSpPr/>
          <p:nvPr/>
        </p:nvGrpSpPr>
        <p:grpSpPr>
          <a:xfrm>
            <a:off x="8064275" y="887850"/>
            <a:ext cx="581800" cy="582350"/>
            <a:chOff x="8064275" y="887850"/>
            <a:chExt cx="581800" cy="582350"/>
          </a:xfrm>
        </p:grpSpPr>
        <p:sp>
          <p:nvSpPr>
            <p:cNvPr id="94" name="Google Shape;94;p15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" name="Google Shape;100;p15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101" name="Google Shape;101;p15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" name="Google Shape;105;p15"/>
          <p:cNvSpPr/>
          <p:nvPr/>
        </p:nvSpPr>
        <p:spPr>
          <a:xfrm>
            <a:off x="5690580" y="425807"/>
            <a:ext cx="288614" cy="288337"/>
          </a:xfrm>
          <a:custGeom>
            <a:rect b="b" l="l" r="r" t="t"/>
            <a:pathLst>
              <a:path extrusionOk="0" h="22893" w="22915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5"/>
          <p:cNvSpPr/>
          <p:nvPr/>
        </p:nvSpPr>
        <p:spPr>
          <a:xfrm>
            <a:off x="5688325" y="423275"/>
            <a:ext cx="293111" cy="293388"/>
          </a:xfrm>
          <a:custGeom>
            <a:rect b="b" l="l" r="r" t="t"/>
            <a:pathLst>
              <a:path extrusionOk="0" h="23294" w="23272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5"/>
          <p:cNvSpPr/>
          <p:nvPr/>
        </p:nvSpPr>
        <p:spPr>
          <a:xfrm>
            <a:off x="5727069" y="462309"/>
            <a:ext cx="215626" cy="215337"/>
          </a:xfrm>
          <a:custGeom>
            <a:rect b="b" l="l" r="r" t="t"/>
            <a:pathLst>
              <a:path extrusionOk="0" h="17097" w="1712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5"/>
          <p:cNvSpPr/>
          <p:nvPr/>
        </p:nvSpPr>
        <p:spPr>
          <a:xfrm>
            <a:off x="5724827" y="459777"/>
            <a:ext cx="220123" cy="220400"/>
          </a:xfrm>
          <a:custGeom>
            <a:rect b="b" l="l" r="r" t="t"/>
            <a:pathLst>
              <a:path extrusionOk="0" h="17499" w="17477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5"/>
          <p:cNvSpPr/>
          <p:nvPr/>
        </p:nvSpPr>
        <p:spPr>
          <a:xfrm>
            <a:off x="5766657" y="501884"/>
            <a:ext cx="136177" cy="136177"/>
          </a:xfrm>
          <a:custGeom>
            <a:rect b="b" l="l" r="r" t="t"/>
            <a:pathLst>
              <a:path extrusionOk="0" h="10812" w="10812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5764415" y="499642"/>
            <a:ext cx="140951" cy="140674"/>
          </a:xfrm>
          <a:custGeom>
            <a:rect b="b" l="l" r="r" t="t"/>
            <a:pathLst>
              <a:path extrusionOk="0" h="11169" w="11191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5"/>
          <p:cNvGrpSpPr/>
          <p:nvPr/>
        </p:nvGrpSpPr>
        <p:grpSpPr>
          <a:xfrm>
            <a:off x="5443350" y="289275"/>
            <a:ext cx="175013" cy="27000"/>
            <a:chOff x="5662375" y="212375"/>
            <a:chExt cx="175013" cy="27000"/>
          </a:xfrm>
        </p:grpSpPr>
        <p:sp>
          <p:nvSpPr>
            <p:cNvPr id="112" name="Google Shape;112;p1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5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16" name="Google Shape;116;p1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" name="Google Shape;119;p15"/>
          <p:cNvGrpSpPr/>
          <p:nvPr/>
        </p:nvGrpSpPr>
        <p:grpSpPr>
          <a:xfrm>
            <a:off x="8068750" y="1581800"/>
            <a:ext cx="175013" cy="27000"/>
            <a:chOff x="5662375" y="212375"/>
            <a:chExt cx="175013" cy="27000"/>
          </a:xfrm>
        </p:grpSpPr>
        <p:sp>
          <p:nvSpPr>
            <p:cNvPr id="120" name="Google Shape;120;p1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" name="Google Shape;123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hyperlink" Target="http://cashvest.us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gfoa-craftcms.files.svdcdn.com/production/prismic/YqzgbhEAAMXLBL-Z_GFOA_sample_investment_policy.pdf?dm=1758139286" TargetMode="External"/><Relationship Id="rId4" Type="http://schemas.openxmlformats.org/officeDocument/2006/relationships/hyperlink" Target="https://www.gfoa.org/materials/investment-policy" TargetMode="External"/><Relationship Id="rId9" Type="http://schemas.openxmlformats.org/officeDocument/2006/relationships/hyperlink" Target="https://www.nctreasurer.gov/divisions/state-and-local-government-finance/lgc/information-finance-officers#TrainingOpportunities-410" TargetMode="External"/><Relationship Id="rId5" Type="http://schemas.openxmlformats.org/officeDocument/2006/relationships/hyperlink" Target="https://www.gfoa.org/materials/investment-policy" TargetMode="External"/><Relationship Id="rId6" Type="http://schemas.openxmlformats.org/officeDocument/2006/relationships/hyperlink" Target="https://www.gfoa.org/materials/receivables-and-handling-receipts-in-the-treasury-office" TargetMode="External"/><Relationship Id="rId7" Type="http://schemas.openxmlformats.org/officeDocument/2006/relationships/hyperlink" Target="https://www.financialprofessionals.org/training-resources/resources/treasury-and-finance-fundamentals" TargetMode="External"/><Relationship Id="rId8" Type="http://schemas.openxmlformats.org/officeDocument/2006/relationships/hyperlink" Target="https://www.sog.unc.edu/topics/159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Relationship Id="rId4" Type="http://schemas.openxmlformats.org/officeDocument/2006/relationships/image" Target="../media/image27.jpg"/><Relationship Id="rId5" Type="http://schemas.openxmlformats.org/officeDocument/2006/relationships/hyperlink" Target="http://cashvest.us" TargetMode="External"/><Relationship Id="rId6" Type="http://schemas.openxmlformats.org/officeDocument/2006/relationships/image" Target="../media/image7.png"/><Relationship Id="rId7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wkbw.com/news/local-news/former-dunkirk-treasurer-indicted-for-allegedly-stealing-more-than-120k-from-city?utm_content=20250131&amp;utm_medium=email&amp;utm_source=weekly+news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s://www.fosters.com/story/news/crime/2017/01/31/police-employee-stole-money-from-car-registrations/22570261007/" TargetMode="External"/><Relationship Id="rId6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sec.gov/newsroom/press-releases/press-release-2013-101-related-materials?" TargetMode="External"/><Relationship Id="rId4" Type="http://schemas.openxmlformats.org/officeDocument/2006/relationships/hyperlink" Target="https://www.facingsouth.org/2007/11/local-governments-make-run-on-florida-investment-fund.html?" TargetMode="External"/><Relationship Id="rId5" Type="http://schemas.openxmlformats.org/officeDocument/2006/relationships/image" Target="../media/image11.png"/><Relationship Id="rId6" Type="http://schemas.openxmlformats.org/officeDocument/2006/relationships/hyperlink" Target="https://www.nctreasurer.gov/divisions/state-and-local-government-finance/lgc/local-fiscal-management/annual-audit/audit-reports-local-governments?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try" id="128" name="Google Shape;12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82" name="Google Shape;18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 want the arrangement to be the same as what I have already, just prettier" id="187" name="Google Shape;1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92" name="Google Shape;19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re shouldn't be an uneven gap between the second two" id="197" name="Google Shape;19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202" name="Google Shape;20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/>
          <p:nvPr/>
        </p:nvSpPr>
        <p:spPr>
          <a:xfrm>
            <a:off x="274950" y="237358"/>
            <a:ext cx="8594100" cy="900900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5520000" dist="47625">
              <a:srgbClr val="000000">
                <a:alpha val="7569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" sz="3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Diversification by investment type</a:t>
            </a:r>
            <a:endParaRPr b="1" sz="2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8" name="Google Shape;208;p30" title="Screenshot 2026-02-10 at 9.02.22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2303" y="1543050"/>
            <a:ext cx="6679399" cy="306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0" title="Screenshot 2026-02-10 at 9.02.58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0800" y="4609700"/>
            <a:ext cx="3762375" cy="2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1" title="Screenshot 2026-02-10 at 9.22.34 AM.png"/>
          <p:cNvPicPr preferRelativeResize="0"/>
          <p:nvPr/>
        </p:nvPicPr>
        <p:blipFill rotWithShape="1">
          <a:blip r:embed="rId3">
            <a:alphaModFix/>
          </a:blip>
          <a:srcRect b="0" l="0" r="0" t="1185"/>
          <a:stretch/>
        </p:blipFill>
        <p:spPr>
          <a:xfrm>
            <a:off x="717213" y="1421300"/>
            <a:ext cx="7709575" cy="3649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1"/>
          <p:cNvSpPr txBox="1"/>
          <p:nvPr/>
        </p:nvSpPr>
        <p:spPr>
          <a:xfrm>
            <a:off x="274950" y="237358"/>
            <a:ext cx="8594100" cy="900900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5520000" dist="47625">
              <a:srgbClr val="000000">
                <a:alpha val="7569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" sz="3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Diversification by maturity</a:t>
            </a:r>
            <a:endParaRPr b="1" sz="2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220" name="Google Shape;22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225" name="Google Shape;22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/>
          <p:nvPr/>
        </p:nvSpPr>
        <p:spPr>
          <a:xfrm>
            <a:off x="275200" y="249833"/>
            <a:ext cx="8594100" cy="900900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5520000" dist="47625">
              <a:srgbClr val="000000">
                <a:alpha val="7569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" sz="3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Resources</a:t>
            </a:r>
            <a:endParaRPr b="1" sz="2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34"/>
          <p:cNvSpPr txBox="1"/>
          <p:nvPr/>
        </p:nvSpPr>
        <p:spPr>
          <a:xfrm>
            <a:off x="347550" y="1633625"/>
            <a:ext cx="84489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n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GFOA Sample Investment Policy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n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GFOA Investment Policy </a:t>
            </a:r>
            <a:r>
              <a:rPr lang="en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Guidance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n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6"/>
              </a:rPr>
              <a:t>GFOA Cash Handling Best Practices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n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7"/>
              </a:rPr>
              <a:t>AFP Resources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n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8"/>
              </a:rPr>
              <a:t>UNC School of Government Resources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n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9"/>
              </a:rPr>
              <a:t>LGC Resources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Ask Your Peers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32" name="Google Shape;232;p34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250200" y="3956850"/>
            <a:ext cx="2775176" cy="10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t a highlight on &quot;Supports audit and oversight&quot;" id="133" name="Google Shape;13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35"/>
          <p:cNvGrpSpPr/>
          <p:nvPr/>
        </p:nvGrpSpPr>
        <p:grpSpPr>
          <a:xfrm>
            <a:off x="3264438" y="1295313"/>
            <a:ext cx="2615100" cy="3405513"/>
            <a:chOff x="3264450" y="1036738"/>
            <a:chExt cx="2615100" cy="3405513"/>
          </a:xfrm>
        </p:grpSpPr>
        <p:sp>
          <p:nvSpPr>
            <p:cNvPr id="238" name="Google Shape;238;p35"/>
            <p:cNvSpPr txBox="1"/>
            <p:nvPr/>
          </p:nvSpPr>
          <p:spPr>
            <a:xfrm>
              <a:off x="3264450" y="3272550"/>
              <a:ext cx="2615100" cy="116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472670"/>
                  </a:solidFill>
                  <a:latin typeface="Raleway"/>
                  <a:ea typeface="Raleway"/>
                  <a:cs typeface="Raleway"/>
                  <a:sym typeface="Raleway"/>
                </a:rPr>
                <a:t>Mike Abbott</a:t>
              </a:r>
              <a:endParaRPr b="1" sz="1600">
                <a:solidFill>
                  <a:srgbClr val="472670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472670"/>
                  </a:solidFill>
                  <a:latin typeface="Raleway"/>
                  <a:ea typeface="Raleway"/>
                  <a:cs typeface="Raleway"/>
                  <a:sym typeface="Raleway"/>
                </a:rPr>
                <a:t>Relationship Specialist</a:t>
              </a:r>
              <a:endParaRPr b="1" sz="1600">
                <a:solidFill>
                  <a:srgbClr val="472670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472670"/>
                  </a:solidFill>
                  <a:latin typeface="Raleway"/>
                  <a:ea typeface="Raleway"/>
                  <a:cs typeface="Raleway"/>
                  <a:sym typeface="Raleway"/>
                </a:rPr>
                <a:t>mja@threeplusone.us</a:t>
              </a:r>
              <a:endParaRPr b="1" sz="1600">
                <a:solidFill>
                  <a:srgbClr val="472670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472670"/>
                  </a:solidFill>
                  <a:latin typeface="Raleway"/>
                  <a:ea typeface="Raleway"/>
                  <a:cs typeface="Raleway"/>
                  <a:sym typeface="Raleway"/>
                </a:rPr>
                <a:t>(585) 484-0311 x718</a:t>
              </a:r>
              <a:endParaRPr b="1" sz="1600">
                <a:solidFill>
                  <a:srgbClr val="47267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239" name="Google Shape;239;p35" title="Abbott_Mike_978-0533-retouched.jpg"/>
            <p:cNvPicPr preferRelativeResize="0"/>
            <p:nvPr/>
          </p:nvPicPr>
          <p:blipFill rotWithShape="1">
            <a:blip r:embed="rId4">
              <a:alphaModFix/>
            </a:blip>
            <a:srcRect b="29" l="0" r="0" t="19"/>
            <a:stretch/>
          </p:blipFill>
          <p:spPr>
            <a:xfrm>
              <a:off x="3490488" y="1036738"/>
              <a:ext cx="2163000" cy="2163000"/>
            </a:xfrm>
            <a:prstGeom prst="ellipse">
              <a:avLst/>
            </a:prstGeom>
            <a:noFill/>
            <a:ln cap="flat" cmpd="sng" w="76200">
              <a:solidFill>
                <a:srgbClr val="472670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pic>
        <p:nvPicPr>
          <p:cNvPr id="240" name="Google Shape;240;p3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775" y="67325"/>
            <a:ext cx="3145949" cy="12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64200" y="67313"/>
            <a:ext cx="3112999" cy="17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/>
        </p:nvSpPr>
        <p:spPr>
          <a:xfrm>
            <a:off x="274950" y="112333"/>
            <a:ext cx="8594100" cy="900900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5520000" dist="47625">
              <a:srgbClr val="000000">
                <a:alpha val="7569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" sz="3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Why are cash handling/investment </a:t>
            </a:r>
            <a:r>
              <a:rPr b="1" lang="en" sz="3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policies</a:t>
            </a:r>
            <a:r>
              <a:rPr b="1" lang="en" sz="3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important in practice?</a:t>
            </a:r>
            <a:endParaRPr b="1" sz="2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3663450" y="1453825"/>
            <a:ext cx="181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Case Studies</a:t>
            </a:r>
            <a:endParaRPr b="1" sz="2000">
              <a:solidFill>
                <a:schemeClr val="dk1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40" name="Google Shape;140;p1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7125" y="2305921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47299" y="2415699"/>
            <a:ext cx="1817100" cy="180802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 txBox="1"/>
          <p:nvPr/>
        </p:nvSpPr>
        <p:spPr>
          <a:xfrm>
            <a:off x="1430800" y="1892125"/>
            <a:ext cx="2095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City of Dunkirk, NY</a:t>
            </a:r>
            <a:endParaRPr/>
          </a:p>
        </p:txBody>
      </p:sp>
      <p:sp>
        <p:nvSpPr>
          <p:cNvPr id="143" name="Google Shape;143;p18"/>
          <p:cNvSpPr txBox="1"/>
          <p:nvPr/>
        </p:nvSpPr>
        <p:spPr>
          <a:xfrm>
            <a:off x="5617400" y="1892125"/>
            <a:ext cx="2676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City of Somersworth, NH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/>
        </p:nvSpPr>
        <p:spPr>
          <a:xfrm>
            <a:off x="274950" y="1884163"/>
            <a:ext cx="2903400" cy="20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Lean on the LGC</a:t>
            </a:r>
            <a:endParaRPr b="1" sz="1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advantage of the </a:t>
            </a:r>
            <a:r>
              <a:rPr lang="en"/>
              <a:t>guidance by the LGC - many states don’t have this kind of resource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“Breaking the Buck”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Florida LGIP Freeze</a:t>
            </a:r>
            <a:endParaRPr/>
          </a:p>
        </p:txBody>
      </p:sp>
      <p:sp>
        <p:nvSpPr>
          <p:cNvPr id="149" name="Google Shape;149;p19"/>
          <p:cNvSpPr txBox="1"/>
          <p:nvPr/>
        </p:nvSpPr>
        <p:spPr>
          <a:xfrm>
            <a:off x="274950" y="306433"/>
            <a:ext cx="8594100" cy="900900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5520000" dist="47625">
              <a:srgbClr val="000000">
                <a:alpha val="7569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" sz="3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this can mean for your entity</a:t>
            </a:r>
            <a:endParaRPr b="1" sz="2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0" name="Google Shape;150;p19" title="Screenshot 2026-02-09 at 11.30.33 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9938" y="1432238"/>
            <a:ext cx="2524125" cy="29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/>
          <p:nvPr/>
        </p:nvSpPr>
        <p:spPr>
          <a:xfrm>
            <a:off x="3584388" y="4487175"/>
            <a:ext cx="1975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Policy = Protection</a:t>
            </a:r>
            <a:endParaRPr b="1" sz="1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6122025" y="1884175"/>
            <a:ext cx="2903400" cy="10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Use your peers as a resource</a:t>
            </a:r>
            <a:endParaRPr b="1" sz="1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Audit Reports</a:t>
            </a:r>
            <a:r>
              <a:rPr lang="en">
                <a:solidFill>
                  <a:schemeClr val="dk1"/>
                </a:solidFill>
              </a:rPr>
              <a:t> posted by the LGC show what auditors look for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72670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238" y="0"/>
            <a:ext cx="774551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1"/>
          <p:cNvPicPr preferRelativeResize="0"/>
          <p:nvPr/>
        </p:nvPicPr>
        <p:blipFill rotWithShape="1">
          <a:blip r:embed="rId3">
            <a:alphaModFix/>
          </a:blip>
          <a:srcRect b="0" l="29" r="19" t="0"/>
          <a:stretch/>
        </p:blipFill>
        <p:spPr>
          <a:xfrm>
            <a:off x="-35700" y="0"/>
            <a:ext cx="9210675" cy="5147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67" name="Google Shape;16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3"/>
          <p:cNvPicPr preferRelativeResize="0"/>
          <p:nvPr/>
        </p:nvPicPr>
        <p:blipFill rotWithShape="1">
          <a:blip r:embed="rId3">
            <a:alphaModFix/>
          </a:blip>
          <a:srcRect b="5249" l="29" r="19" t="0"/>
          <a:stretch/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ke the pillars more like real pillars" id="177" name="Google Shape;177;p24"/>
          <p:cNvPicPr preferRelativeResize="0"/>
          <p:nvPr/>
        </p:nvPicPr>
        <p:blipFill rotWithShape="1">
          <a:blip r:embed="rId3">
            <a:alphaModFix/>
          </a:blip>
          <a:srcRect b="5571" l="0" r="0" t="0"/>
          <a:stretch/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