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4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86" r:id="rId4"/>
    <p:sldId id="293" r:id="rId5"/>
    <p:sldId id="294" r:id="rId6"/>
    <p:sldId id="290" r:id="rId7"/>
    <p:sldId id="291" r:id="rId8"/>
    <p:sldId id="292" r:id="rId9"/>
    <p:sldId id="295" r:id="rId10"/>
    <p:sldId id="296" r:id="rId11"/>
    <p:sldId id="297" r:id="rId12"/>
    <p:sldId id="298" r:id="rId13"/>
    <p:sldId id="299" r:id="rId14"/>
    <p:sldId id="274" r:id="rId15"/>
    <p:sldId id="289" r:id="rId1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DA65A7-A40E-D024-5448-1744265D56DD}" name="Julie Gerhardt" initials="JG" userId="4a27f96a1eba837a" providerId="Windows Live"/>
  <p188:author id="{D9ECD8FF-033F-1149-F3F0-AF33BA8F74F4}" name="Richard Long" initials="RL" userId="S::rglong@valleyviewconsultingllc.com::c008e6bc-7b1d-4d24-987d-203fb0fe23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.fonseca" initials="d" lastIdx="23" clrIdx="0">
    <p:extLst>
      <p:ext uri="{19B8F6BF-5375-455C-9EA6-DF929625EA0E}">
        <p15:presenceInfo xmlns:p15="http://schemas.microsoft.com/office/powerpoint/2012/main" userId="S-1-5-21-1004953585-991214133-779331085-10689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97CCB-ECD7-41A7-8F30-7496FE771608}" v="3" dt="2024-07-09T15:33:30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4C4B903-8503-C74A-8599-1BC7FF5D7E88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CF2A8-AE24-B747-B395-4D8C585B0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8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27CC9CD-C713-A746-87F3-CB3BFBC816F4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1295ACC-17B8-1A48-91BA-CE37D05D9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4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5ACC-17B8-1A48-91BA-CE37D05D9B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4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5ACC-17B8-1A48-91BA-CE37D05D9B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0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95ACC-17B8-1A48-91BA-CE37D05D9B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520-61A2-324B-B059-6F27030F8969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4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DD75-A585-7A43-841B-4955102212A6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664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DD75-A585-7A43-841B-4955102212A6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40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DD75-A585-7A43-841B-4955102212A6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30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122-8475-6B47-B991-834DE825DC32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3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DD75-A585-7A43-841B-4955102212A6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15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DD75-A585-7A43-841B-4955102212A6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33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9B3C-152F-AA4F-A2D9-C8706CF7F814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06BA-B9FD-AF40-8FC4-488D9EFD1D46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F94DD75-A585-7A43-841B-4955102212A6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130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DD75-A585-7A43-841B-4955102212A6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854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94DD75-A585-7A43-841B-4955102212A6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6D9EE1-B54B-2648-9254-0A5D7CFBC2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8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red.stlouisfed.org/categories" TargetMode="External"/><Relationship Id="rId3" Type="http://schemas.openxmlformats.org/officeDocument/2006/relationships/hyperlink" Target="http://www.gfoa.org/" TargetMode="External"/><Relationship Id="rId7" Type="http://schemas.openxmlformats.org/officeDocument/2006/relationships/hyperlink" Target="http://www.fred.stlouisfed.org/categor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treasuryyieldcurve.com/" TargetMode="External"/><Relationship Id="rId11" Type="http://schemas.openxmlformats.org/officeDocument/2006/relationships/hyperlink" Target="https://www.wsj.com/market-data/quotes/bond/BX/TMUBMUSD02Y/historical-prices" TargetMode="External"/><Relationship Id="rId5" Type="http://schemas.openxmlformats.org/officeDocument/2006/relationships/hyperlink" Target="http://www.federalreserve.gov/releases/H15/" TargetMode="External"/><Relationship Id="rId10" Type="http://schemas.openxmlformats.org/officeDocument/2006/relationships/hyperlink" Target="http://www.bloomberg.com/markets/rates-bonds/government-bonds/us" TargetMode="External"/><Relationship Id="rId4" Type="http://schemas.openxmlformats.org/officeDocument/2006/relationships/hyperlink" Target="http://www.bigcharts.com/" TargetMode="External"/><Relationship Id="rId9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glong@valleyviewconsultingllc.c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person-holding-black-android-smartphone-861126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472" y="3813243"/>
            <a:ext cx="7101055" cy="157588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b="1" dirty="0">
              <a:solidFill>
                <a:srgbClr val="000090"/>
              </a:solidFill>
            </a:endParaRPr>
          </a:p>
          <a:p>
            <a:endParaRPr lang="en-US" dirty="0"/>
          </a:p>
          <a:p>
            <a:pPr algn="ctr"/>
            <a:r>
              <a:rPr lang="en-US" cap="none" dirty="0"/>
              <a:t>Presented by: Richard G. Long, Jr</a:t>
            </a:r>
            <a:r>
              <a:rPr lang="en-US" sz="3100" cap="none" dirty="0"/>
              <a:t>.</a:t>
            </a:r>
          </a:p>
          <a:p>
            <a:pPr algn="ctr"/>
            <a:r>
              <a:rPr lang="en-US" sz="2400" dirty="0"/>
              <a:t>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C07F5DF-11BC-40F4-A0B2-B6E584A83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73" y="5494298"/>
            <a:ext cx="1987652" cy="793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6408A-AED5-BB64-7454-C7FD40464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283" y="696659"/>
            <a:ext cx="3741433" cy="2130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FE0F9-6DD7-CBD8-D4F7-E1CCE9C81538}"/>
              </a:ext>
            </a:extLst>
          </p:cNvPr>
          <p:cNvSpPr txBox="1"/>
          <p:nvPr/>
        </p:nvSpPr>
        <p:spPr>
          <a:xfrm>
            <a:off x="1250003" y="3338736"/>
            <a:ext cx="664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Updating your Investment Policy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Safekeeping, Custody &amp; Internal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621001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Independent Safekeeping Agent and Collateral Custodian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Delivery Versus Payment (DVP)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Standard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Clear Delegation of Authority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Avoidance of Collusion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Separation of Duties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Dual Authorization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 fontScale="90000"/>
          </a:bodyPr>
          <a:lstStyle/>
          <a:p>
            <a:r>
              <a:rPr lang="en-US" sz="4400"/>
              <a:t>Authorized Financial Institutions &amp; Broker/Dealers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758640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Financial Institutions = State/LGC Approved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Broker/Dealers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Establish 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Competitive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Approve Firms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Review Performance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9F5143-06E8-EF53-4A1E-623169CA6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9000"/>
          </a:blip>
          <a:srcRect r="12819"/>
          <a:stretch/>
        </p:blipFill>
        <p:spPr>
          <a:xfrm>
            <a:off x="5819117" y="3952023"/>
            <a:ext cx="3324884" cy="2288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/>
          </a:bodyPr>
          <a:lstStyle/>
          <a:p>
            <a:r>
              <a:rPr lang="en-US" sz="4400" dirty="0"/>
              <a:t>Risk and Performance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7543802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Classes of Securities set Issuer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Fund-type Strategies set Market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Maximum Maturity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Maximum Weighted Average Maturity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FYE Fair Valuation (GASB 31 &amp; 72)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3200" dirty="0"/>
              <a:t>Performance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Total Return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Weighted Average Yield to Maturity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Formula Index versus Default Investment Option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/>
          </a:bodyPr>
          <a:lstStyle/>
          <a:p>
            <a:r>
              <a:rPr lang="en-US" sz="4400" dirty="0"/>
              <a:t>Reporting &amp; Disclosure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758640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Report Frequency &amp; Scope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Internal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Governing Body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ACFR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Rating Agencies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Arbitrage Calculation Agent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LGC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3A89C-3F7D-D730-C8A7-FEB08AE88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2848">
            <a:off x="5656275" y="2420915"/>
            <a:ext cx="3196609" cy="186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95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53310"/>
          </a:xfrm>
        </p:spPr>
        <p:txBody>
          <a:bodyPr>
            <a:normAutofit/>
          </a:bodyPr>
          <a:lstStyle/>
          <a:p>
            <a:r>
              <a:rPr lang="en-US" dirty="0"/>
              <a:t>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46495"/>
            <a:ext cx="3140100" cy="800746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www.gfoa.org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www.bigcharts.com</a:t>
            </a:r>
            <a:r>
              <a:rPr lang="en-US" sz="1800" dirty="0"/>
              <a:t> </a:t>
            </a:r>
          </a:p>
          <a:p>
            <a:endParaRPr lang="en-US" sz="1800" dirty="0">
              <a:solidFill>
                <a:srgbClr val="6EAC1C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849DC-1A42-F501-821A-EC97A878931F}"/>
              </a:ext>
            </a:extLst>
          </p:cNvPr>
          <p:cNvSpPr txBox="1"/>
          <p:nvPr/>
        </p:nvSpPr>
        <p:spPr>
          <a:xfrm>
            <a:off x="5180941" y="1916197"/>
            <a:ext cx="365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www.ustreasuryyieldcurve.com</a:t>
            </a:r>
            <a:endParaRPr lang="en-US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1200"/>
              </a:spcAft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https://fred.stlouisfed.org/categories</a:t>
            </a:r>
            <a:endParaRPr lang="en-US" dirty="0"/>
          </a:p>
        </p:txBody>
      </p:sp>
      <p:pic>
        <p:nvPicPr>
          <p:cNvPr id="11" name="Picture 10" descr="Binoculars and ocean">
            <a:extLst>
              <a:ext uri="{FF2B5EF4-FFF2-40B4-BE49-F238E27FC236}">
                <a16:creationId xmlns:a16="http://schemas.microsoft.com/office/drawing/2014/main" id="{4A5CA92F-9585-31C8-42B8-A698F22DBA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614" y="4506675"/>
            <a:ext cx="5120664" cy="18999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9A70D31-4356-5E6D-E8EE-1DF8FA677B15}"/>
              </a:ext>
            </a:extLst>
          </p:cNvPr>
          <p:cNvSpPr txBox="1"/>
          <p:nvPr/>
        </p:nvSpPr>
        <p:spPr>
          <a:xfrm>
            <a:off x="1772883" y="2738629"/>
            <a:ext cx="654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www.bloomberg.com/markets/rates-bonds/government-bonds/us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191E0-86F4-35EC-5636-05D5203F92B7}"/>
              </a:ext>
            </a:extLst>
          </p:cNvPr>
          <p:cNvSpPr txBox="1"/>
          <p:nvPr/>
        </p:nvSpPr>
        <p:spPr>
          <a:xfrm>
            <a:off x="863783" y="3315110"/>
            <a:ext cx="797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www.federalreserve.gov/releases/H15</a:t>
            </a:r>
          </a:p>
          <a:p>
            <a:pPr algn="ctr"/>
            <a:endParaRPr lang="en-US" sz="1800" dirty="0">
              <a:solidFill>
                <a:schemeClr val="tx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TMUBMUSD02Y | U.S. 2 Year Treasury Note Historical Prices - WSJ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BE22-412F-28B8-436C-6031A23A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12480"/>
            <a:ext cx="7543800" cy="100265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097F79-09AD-71B1-8634-C6CC29EB3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563" y="1981688"/>
            <a:ext cx="7543800" cy="23423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858DB-0756-51C7-6F9E-CE59B416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9EE1-B54B-2648-9254-0A5D7CFBC28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E24B7-ED70-3DDE-E6D6-37DC2620825B}"/>
              </a:ext>
            </a:extLst>
          </p:cNvPr>
          <p:cNvSpPr txBox="1"/>
          <p:nvPr/>
        </p:nvSpPr>
        <p:spPr>
          <a:xfrm>
            <a:off x="4322618" y="5016455"/>
            <a:ext cx="40441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</a:t>
            </a:r>
          </a:p>
          <a:p>
            <a:pPr algn="ctr"/>
            <a:r>
              <a:rPr lang="en-US" sz="2400" dirty="0"/>
              <a:t>Richard G. Long, Jr</a:t>
            </a:r>
            <a:r>
              <a:rPr lang="en-US" dirty="0"/>
              <a:t>.</a:t>
            </a:r>
          </a:p>
          <a:p>
            <a:pPr algn="ctr"/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rglong@valleyviewconsultingllc.com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D363B-598F-EAA4-9EED-8517E13E2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874" y="5171131"/>
            <a:ext cx="1987468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3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50672"/>
            <a:ext cx="7543800" cy="92656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Purpose of an Investment Policy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822960" y="1919335"/>
            <a:ext cx="7913634" cy="421891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297180"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Ensure c</a:t>
            </a:r>
            <a:r>
              <a:rPr lang="en-US" sz="2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ompliance with NC General Statute 159-30</a:t>
            </a:r>
          </a:p>
          <a:p>
            <a:pPr defTabSz="297180">
              <a:spcAft>
                <a:spcPts val="600"/>
              </a:spcAft>
            </a:pPr>
            <a:endParaRPr lang="en-US" sz="2000" kern="1200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  <a:p>
            <a:pPr defTabSz="297180">
              <a:spcAft>
                <a:spcPts val="600"/>
              </a:spcAft>
            </a:pPr>
            <a:r>
              <a:rPr lang="en-US" sz="2800" kern="1200" dirty="0">
                <a:latin typeface="+mn-lt"/>
                <a:ea typeface="+mn-ea"/>
                <a:cs typeface="+mn-cs"/>
              </a:rPr>
              <a:t>Finance officer shall manage subject to restrictions and directions imposed by </a:t>
            </a:r>
            <a:r>
              <a:rPr lang="en-US" sz="2800" dirty="0"/>
              <a:t>your governing b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oard</a:t>
            </a:r>
          </a:p>
          <a:p>
            <a:pPr defTabSz="297180"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7180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 picture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address:</a:t>
            </a:r>
          </a:p>
          <a:p>
            <a:pPr marL="640080" lvl="1" indent="-342900" defTabSz="29718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Investment objectives </a:t>
            </a:r>
          </a:p>
          <a:p>
            <a:pPr marL="640080" lvl="1" indent="-342900" defTabSz="29718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S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trategies </a:t>
            </a:r>
          </a:p>
          <a:p>
            <a:pPr marL="640080" lvl="1" indent="-342900" defTabSz="29718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Responsibilities </a:t>
            </a:r>
          </a:p>
          <a:p>
            <a:pPr marL="640080" lvl="1" indent="-342900" defTabSz="29718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Authorized investments</a:t>
            </a:r>
          </a:p>
          <a:p>
            <a:pPr marL="640080" lvl="1" indent="-342900" defTabSz="29718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Risk Tolerance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/>
          </p:cNvSpPr>
          <p:nvPr/>
        </p:nvSpPr>
        <p:spPr>
          <a:xfrm>
            <a:off x="8321040" y="5900447"/>
            <a:ext cx="640885" cy="237803"/>
          </a:xfrm>
          <a:prstGeom prst="rect">
            <a:avLst/>
          </a:prstGeom>
        </p:spPr>
        <p:txBody>
          <a:bodyPr/>
          <a:lstStyle/>
          <a:p>
            <a:pPr defTabSz="297180">
              <a:spcAft>
                <a:spcPts val="600"/>
              </a:spcAft>
            </a:pPr>
            <a:fld id="{4D6D9EE1-B54B-2648-9254-0A5D7CFBC283}" type="slidenum">
              <a:rPr lang="en-US" sz="117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97180"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7" name="Picture 6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86F0CB84-1545-4211-A813-32A6F1098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39611" y="3512808"/>
            <a:ext cx="3327149" cy="22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4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/>
          </a:bodyPr>
          <a:lstStyle/>
          <a:p>
            <a:r>
              <a:rPr lang="en-US" sz="4400" dirty="0"/>
              <a:t>GFOA 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6210019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Scope and investment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Roles, responsibilities and standard of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Suitable and authorized investments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Investment diversification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Safekeeping, custody and internal controls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Authorized financial institutions and broker/dealers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Risk and performance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Reporting and disclosure standards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EF938-1955-4421-B46F-7B687294C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2205">
            <a:off x="6249678" y="2374382"/>
            <a:ext cx="2351332" cy="15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7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/>
          </a:bodyPr>
          <a:lstStyle/>
          <a:p>
            <a:r>
              <a:rPr lang="en-US" sz="4400"/>
              <a:t>Scope and Investment Objectives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621001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/>
              <a:t>All ACFR Funds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/>
              <a:t>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/>
              <a:t>Liquidity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/>
              <a:t>Yield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/>
          </a:p>
          <a:p>
            <a:pPr marL="0" indent="0">
              <a:buNone/>
            </a:pPr>
            <a:r>
              <a:rPr lang="en-US" sz="3600" i="1"/>
              <a:t>“Not for Speculation”</a:t>
            </a:r>
            <a:endParaRPr lang="en-US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EA11C-BA0A-6734-E488-FA4AF1429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95" y="2537957"/>
            <a:ext cx="3759680" cy="2492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368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Roles, Responsibilities &amp; Standard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75438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Finance Officer = Investment Officer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More than 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Investment Committee?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Managing Funds as per Investment Policy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Prudent Person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0978C-F030-3530-84F9-2FEDC7A2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211" y="4517679"/>
            <a:ext cx="3100810" cy="1550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957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Suitable &amp; Authorized Investments = “Classes of Securities”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6210019" cy="402336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ClrTx/>
              <a:buFont typeface="+mj-lt"/>
              <a:buAutoNum type="arabicParenR"/>
            </a:pPr>
            <a:r>
              <a:rPr lang="en-US" sz="2400" dirty="0"/>
              <a:t>Obligations of and guaranteed by US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2400" dirty="0"/>
              <a:t>Agencies and Instrumentalities: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 Financing Bank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 Farm Credit Bank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Bank for Cooperatives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 Intermediate Credit Bank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 Land Banks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 Home Loan Banks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 Home Loan Mortgage Corporation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 National Mortgage Association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Government National Mortgage Association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Federal Housing Administration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Farmers Home Administration</a:t>
            </a:r>
          </a:p>
          <a:p>
            <a:pPr marL="544068" lvl="1" indent="-342900">
              <a:buClrTx/>
              <a:buFont typeface="+mj-lt"/>
              <a:buAutoNum type="alphaLcParenR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United States Postal Service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2400" dirty="0"/>
              <a:t>State of North Carolina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6B549-94FD-F8A1-F0FC-488F46F9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675" y="2266007"/>
            <a:ext cx="2504132" cy="3338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31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/>
          </a:bodyPr>
          <a:lstStyle/>
          <a:p>
            <a:r>
              <a:rPr lang="en-US" sz="4400" dirty="0"/>
              <a:t>“Classes of Securities” (</a:t>
            </a:r>
            <a:r>
              <a:rPr lang="en-US" sz="4400" dirty="0" err="1"/>
              <a:t>con’t</a:t>
            </a:r>
            <a:r>
              <a:rPr lang="en-US" sz="44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6210019" cy="402336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arenR" startAt="4"/>
            </a:pPr>
            <a:r>
              <a:rPr lang="en-US" sz="2400" dirty="0"/>
              <a:t>North Carolina local government or public authority</a:t>
            </a:r>
          </a:p>
          <a:p>
            <a:pPr marL="457200" indent="-457200">
              <a:buClrTx/>
              <a:buFont typeface="+mj-lt"/>
              <a:buAutoNum type="arabicParenR" startAt="4"/>
            </a:pPr>
            <a:r>
              <a:rPr lang="en-US" sz="2400" dirty="0"/>
              <a:t>S&amp;L savings certificate (insured or collateralized)</a:t>
            </a:r>
          </a:p>
          <a:p>
            <a:pPr marL="457200" indent="-457200">
              <a:buClrTx/>
              <a:buFont typeface="+mj-lt"/>
              <a:buAutoNum type="arabicParenR" startAt="4"/>
            </a:pPr>
            <a:r>
              <a:rPr lang="en-US" sz="2400" dirty="0"/>
              <a:t>Prime Commercial Paper</a:t>
            </a:r>
          </a:p>
          <a:p>
            <a:pPr marL="457200" indent="-457200">
              <a:buClrTx/>
              <a:buFont typeface="+mj-lt"/>
              <a:buAutoNum type="arabicParenR" startAt="4"/>
            </a:pPr>
            <a:r>
              <a:rPr lang="en-US" sz="2400" dirty="0"/>
              <a:t>Bills of exchange or time drafts</a:t>
            </a:r>
          </a:p>
          <a:p>
            <a:pPr marL="457200" indent="-457200">
              <a:buClrTx/>
              <a:buFont typeface="+mj-lt"/>
              <a:buAutoNum type="arabicParenR" startAt="4"/>
            </a:pPr>
            <a:r>
              <a:rPr lang="en-US" sz="2400" dirty="0"/>
              <a:t>Mutual fund shares (certified by LGC)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4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/>
          </a:bodyPr>
          <a:lstStyle/>
          <a:p>
            <a:r>
              <a:rPr lang="en-US" sz="4400" dirty="0"/>
              <a:t>“Classes of Securities” (</a:t>
            </a:r>
            <a:r>
              <a:rPr lang="en-US" sz="4400" dirty="0" err="1"/>
              <a:t>con’t</a:t>
            </a:r>
            <a:r>
              <a:rPr lang="en-US" sz="4400" dirty="0"/>
              <a:t>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6210019" cy="402336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arenR" startAt="9"/>
            </a:pPr>
            <a:r>
              <a:rPr lang="en-US" sz="2400" dirty="0"/>
              <a:t>Comingled investment pool – State Treasurer</a:t>
            </a:r>
          </a:p>
          <a:p>
            <a:pPr marL="457200" indent="-457200">
              <a:buClrTx/>
              <a:buFont typeface="+mj-lt"/>
              <a:buAutoNum type="arabicParenR" startAt="9"/>
            </a:pPr>
            <a:r>
              <a:rPr lang="en-US" sz="2400" dirty="0"/>
              <a:t>Comingled investment pool – interlocal agreement</a:t>
            </a:r>
          </a:p>
          <a:p>
            <a:pPr marL="457200" indent="-457200">
              <a:buClrTx/>
              <a:buFont typeface="+mj-lt"/>
              <a:buAutoNum type="arabicParenR" startAt="9"/>
            </a:pPr>
            <a:r>
              <a:rPr lang="en-US" sz="2400" dirty="0"/>
              <a:t>Future interest and principal of US </a:t>
            </a:r>
          </a:p>
          <a:p>
            <a:pPr marL="457200" indent="-457200">
              <a:buClrTx/>
              <a:buFont typeface="+mj-lt"/>
              <a:buAutoNum type="arabicParenR" startAt="9"/>
            </a:pPr>
            <a:r>
              <a:rPr lang="en-US" sz="2400" dirty="0"/>
              <a:t>Repurchase Agreements</a:t>
            </a:r>
          </a:p>
          <a:p>
            <a:pPr marL="457200" indent="-457200">
              <a:buClrTx/>
              <a:buFont typeface="+mj-lt"/>
              <a:buAutoNum type="arabicParenR" startAt="9"/>
            </a:pPr>
            <a:r>
              <a:rPr lang="en-US" sz="2400" dirty="0"/>
              <a:t>Tax-exempt funds:</a:t>
            </a:r>
          </a:p>
          <a:p>
            <a:pPr marL="749808" lvl="1" indent="-457200">
              <a:buClrTx/>
              <a:buFont typeface="+mj-lt"/>
              <a:buAutoNum type="alphaLcParenR"/>
            </a:pPr>
            <a:r>
              <a:rPr lang="en-US" sz="2200" dirty="0"/>
              <a:t>Tax-exempt mutual fund</a:t>
            </a:r>
          </a:p>
          <a:p>
            <a:pPr marL="749808" lvl="1" indent="-457200">
              <a:buClrTx/>
              <a:buFont typeface="+mj-lt"/>
              <a:buAutoNum type="alphaLcParenR"/>
            </a:pPr>
            <a:r>
              <a:rPr lang="en-US" sz="2200" dirty="0"/>
              <a:t>Taxable mutual fund w/rebate calculation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087-0400-5EE8-2D52-94F3B84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9523"/>
          </a:xfrm>
        </p:spPr>
        <p:txBody>
          <a:bodyPr>
            <a:normAutofit/>
          </a:bodyPr>
          <a:lstStyle/>
          <a:p>
            <a:r>
              <a:rPr lang="en-US" sz="4400" dirty="0"/>
              <a:t>Investment Diversification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4284-83BC-F533-FA87-293BC917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4"/>
            <a:ext cx="621001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Issuer Risk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Market Value Volatility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Cash Flow Uncertainty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Arbitrage Consequences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Fund-type Strategy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75C2-B792-B739-16BF-1F3A2FB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6D9EE1-B54B-2648-9254-0A5D7CFBC28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6D8B0-FC40-58B9-7785-64DC440D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18" y="3429000"/>
            <a:ext cx="2774051" cy="17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11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16161</TotalTime>
  <Words>517</Words>
  <Application>Microsoft Office PowerPoint</Application>
  <PresentationFormat>On-screen Show (4:3)</PresentationFormat>
  <Paragraphs>138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Retrospect</vt:lpstr>
      <vt:lpstr>PowerPoint Presentation</vt:lpstr>
      <vt:lpstr>Purpose of an Investment Policy</vt:lpstr>
      <vt:lpstr>GFOA Recommendations </vt:lpstr>
      <vt:lpstr>Scope and Investment Objectives</vt:lpstr>
      <vt:lpstr>Roles, Responsibilities &amp; Standard of Care</vt:lpstr>
      <vt:lpstr>Suitable &amp; Authorized Investments = “Classes of Securities”</vt:lpstr>
      <vt:lpstr>“Classes of Securities” (con’t)</vt:lpstr>
      <vt:lpstr>“Classes of Securities” (con’t.)</vt:lpstr>
      <vt:lpstr>Investment Diversification</vt:lpstr>
      <vt:lpstr>Safekeeping, Custody &amp; Internal Controls</vt:lpstr>
      <vt:lpstr>Authorized Financial Institutions &amp; Broker/Dealers</vt:lpstr>
      <vt:lpstr>Risk and Performance Standards</vt:lpstr>
      <vt:lpstr>Reporting &amp; Disclosure Standards</vt:lpstr>
      <vt:lpstr>Useful Websites</vt:lpstr>
      <vt:lpstr>Questions?</vt:lpstr>
    </vt:vector>
  </TitlesOfParts>
  <Company>Anderson Financial Management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Presentation</dc:title>
  <dc:creator>Valley View Consulting, L.L.C.</dc:creator>
  <cp:lastModifiedBy>Richard Long</cp:lastModifiedBy>
  <cp:revision>74</cp:revision>
  <cp:lastPrinted>2021-03-08T17:42:39Z</cp:lastPrinted>
  <dcterms:created xsi:type="dcterms:W3CDTF">2013-10-08T13:27:22Z</dcterms:created>
  <dcterms:modified xsi:type="dcterms:W3CDTF">2024-07-12T12:36:21Z</dcterms:modified>
</cp:coreProperties>
</file>