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3"/>
  </p:notesMasterIdLst>
  <p:sldIdLst>
    <p:sldId id="257" r:id="rId6"/>
    <p:sldId id="311" r:id="rId7"/>
    <p:sldId id="312" r:id="rId8"/>
    <p:sldId id="313" r:id="rId9"/>
    <p:sldId id="276" r:id="rId10"/>
    <p:sldId id="314" r:id="rId11"/>
    <p:sldId id="320" r:id="rId12"/>
    <p:sldId id="316" r:id="rId13"/>
    <p:sldId id="317" r:id="rId14"/>
    <p:sldId id="318" r:id="rId15"/>
    <p:sldId id="319" r:id="rId16"/>
    <p:sldId id="273" r:id="rId17"/>
    <p:sldId id="321" r:id="rId18"/>
    <p:sldId id="322" r:id="rId19"/>
    <p:sldId id="275" r:id="rId20"/>
    <p:sldId id="327" r:id="rId21"/>
    <p:sldId id="300" r:id="rId22"/>
  </p:sldIdLst>
  <p:sldSz cx="13817600" cy="7772400"/>
  <p:notesSz cx="6858000" cy="9144000"/>
  <p:defaultTextStyle>
    <a:defPPr>
      <a:defRPr lang="en-US"/>
    </a:defPPr>
    <a:lvl1pPr marL="0" algn="l" defTabSz="518145" rtl="0" eaLnBrk="1" latinLnBrk="0" hangingPunct="1">
      <a:defRPr sz="2040" kern="1200">
        <a:solidFill>
          <a:schemeClr val="tx1"/>
        </a:solidFill>
        <a:latin typeface="+mn-lt"/>
        <a:ea typeface="+mn-ea"/>
        <a:cs typeface="+mn-cs"/>
      </a:defRPr>
    </a:lvl1pPr>
    <a:lvl2pPr marL="518145" algn="l" defTabSz="518145" rtl="0" eaLnBrk="1" latinLnBrk="0" hangingPunct="1">
      <a:defRPr sz="2040" kern="1200">
        <a:solidFill>
          <a:schemeClr val="tx1"/>
        </a:solidFill>
        <a:latin typeface="+mn-lt"/>
        <a:ea typeface="+mn-ea"/>
        <a:cs typeface="+mn-cs"/>
      </a:defRPr>
    </a:lvl2pPr>
    <a:lvl3pPr marL="1036290" algn="l" defTabSz="518145" rtl="0" eaLnBrk="1" latinLnBrk="0" hangingPunct="1">
      <a:defRPr sz="2040" kern="1200">
        <a:solidFill>
          <a:schemeClr val="tx1"/>
        </a:solidFill>
        <a:latin typeface="+mn-lt"/>
        <a:ea typeface="+mn-ea"/>
        <a:cs typeface="+mn-cs"/>
      </a:defRPr>
    </a:lvl3pPr>
    <a:lvl4pPr marL="1554434" algn="l" defTabSz="518145" rtl="0" eaLnBrk="1" latinLnBrk="0" hangingPunct="1">
      <a:defRPr sz="2040" kern="1200">
        <a:solidFill>
          <a:schemeClr val="tx1"/>
        </a:solidFill>
        <a:latin typeface="+mn-lt"/>
        <a:ea typeface="+mn-ea"/>
        <a:cs typeface="+mn-cs"/>
      </a:defRPr>
    </a:lvl4pPr>
    <a:lvl5pPr marL="2072579" algn="l" defTabSz="518145" rtl="0" eaLnBrk="1" latinLnBrk="0" hangingPunct="1">
      <a:defRPr sz="2040" kern="1200">
        <a:solidFill>
          <a:schemeClr val="tx1"/>
        </a:solidFill>
        <a:latin typeface="+mn-lt"/>
        <a:ea typeface="+mn-ea"/>
        <a:cs typeface="+mn-cs"/>
      </a:defRPr>
    </a:lvl5pPr>
    <a:lvl6pPr marL="2590724" algn="l" defTabSz="518145" rtl="0" eaLnBrk="1" latinLnBrk="0" hangingPunct="1">
      <a:defRPr sz="2040" kern="1200">
        <a:solidFill>
          <a:schemeClr val="tx1"/>
        </a:solidFill>
        <a:latin typeface="+mn-lt"/>
        <a:ea typeface="+mn-ea"/>
        <a:cs typeface="+mn-cs"/>
      </a:defRPr>
    </a:lvl6pPr>
    <a:lvl7pPr marL="3108869" algn="l" defTabSz="518145" rtl="0" eaLnBrk="1" latinLnBrk="0" hangingPunct="1">
      <a:defRPr sz="2040" kern="1200">
        <a:solidFill>
          <a:schemeClr val="tx1"/>
        </a:solidFill>
        <a:latin typeface="+mn-lt"/>
        <a:ea typeface="+mn-ea"/>
        <a:cs typeface="+mn-cs"/>
      </a:defRPr>
    </a:lvl7pPr>
    <a:lvl8pPr marL="3627013" algn="l" defTabSz="518145" rtl="0" eaLnBrk="1" latinLnBrk="0" hangingPunct="1">
      <a:defRPr sz="2040" kern="1200">
        <a:solidFill>
          <a:schemeClr val="tx1"/>
        </a:solidFill>
        <a:latin typeface="+mn-lt"/>
        <a:ea typeface="+mn-ea"/>
        <a:cs typeface="+mn-cs"/>
      </a:defRPr>
    </a:lvl8pPr>
    <a:lvl9pPr marL="4145158" algn="l" defTabSz="518145" rtl="0" eaLnBrk="1" latinLnBrk="0" hangingPunct="1">
      <a:defRPr sz="20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069"/>
    <a:srgbClr val="E31837"/>
    <a:srgbClr val="BDD2FF"/>
    <a:srgbClr val="012169"/>
    <a:srgbClr val="1D2ECF"/>
    <a:srgbClr val="DFEAFF"/>
    <a:srgbClr val="4873FF"/>
    <a:srgbClr val="2F42FF"/>
    <a:srgbClr val="95B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C4350-FD6C-4A68-AE56-6094AB3443AE}" v="10" dt="2025-07-08T12:38:33.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5" autoAdjust="0"/>
    <p:restoredTop sz="94599"/>
  </p:normalViewPr>
  <p:slideViewPr>
    <p:cSldViewPr snapToGrid="0" snapToObjects="1">
      <p:cViewPr varScale="1">
        <p:scale>
          <a:sx n="58" d="100"/>
          <a:sy n="58" d="100"/>
        </p:scale>
        <p:origin x="860" y="48"/>
      </p:cViewPr>
      <p:guideLst>
        <p:guide orient="horz" pos="2448"/>
        <p:guide pos="435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2928-6F75-674C-BBFE-CE82617756F7}"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190D5-5598-F344-9063-8789B8512F16}" type="slidenum">
              <a:rPr lang="en-US" smtClean="0"/>
              <a:t>‹#›</a:t>
            </a:fld>
            <a:endParaRPr lang="en-US"/>
          </a:p>
        </p:txBody>
      </p:sp>
    </p:spTree>
    <p:extLst>
      <p:ext uri="{BB962C8B-B14F-4D97-AF65-F5344CB8AC3E}">
        <p14:creationId xmlns:p14="http://schemas.microsoft.com/office/powerpoint/2010/main" val="1289725001"/>
      </p:ext>
    </p:extLst>
  </p:cSld>
  <p:clrMap bg1="lt1" tx1="dk1" bg2="lt2" tx2="dk2" accent1="accent1" accent2="accent2" accent3="accent3" accent4="accent4" accent5="accent5" accent6="accent6" hlink="hlink" folHlink="folHlink"/>
  <p:notesStyle>
    <a:lvl1pPr marL="0" algn="l" defTabSz="1036290" rtl="0" eaLnBrk="1" latinLnBrk="0" hangingPunct="1">
      <a:defRPr sz="1360" kern="1200">
        <a:solidFill>
          <a:schemeClr val="tx1"/>
        </a:solidFill>
        <a:latin typeface="+mn-lt"/>
        <a:ea typeface="+mn-ea"/>
        <a:cs typeface="+mn-cs"/>
      </a:defRPr>
    </a:lvl1pPr>
    <a:lvl2pPr marL="518145" algn="l" defTabSz="1036290" rtl="0" eaLnBrk="1" latinLnBrk="0" hangingPunct="1">
      <a:defRPr sz="1360" kern="1200">
        <a:solidFill>
          <a:schemeClr val="tx1"/>
        </a:solidFill>
        <a:latin typeface="+mn-lt"/>
        <a:ea typeface="+mn-ea"/>
        <a:cs typeface="+mn-cs"/>
      </a:defRPr>
    </a:lvl2pPr>
    <a:lvl3pPr marL="1036290" algn="l" defTabSz="1036290" rtl="0" eaLnBrk="1" latinLnBrk="0" hangingPunct="1">
      <a:defRPr sz="1360" kern="1200">
        <a:solidFill>
          <a:schemeClr val="tx1"/>
        </a:solidFill>
        <a:latin typeface="+mn-lt"/>
        <a:ea typeface="+mn-ea"/>
        <a:cs typeface="+mn-cs"/>
      </a:defRPr>
    </a:lvl3pPr>
    <a:lvl4pPr marL="1554434" algn="l" defTabSz="1036290" rtl="0" eaLnBrk="1" latinLnBrk="0" hangingPunct="1">
      <a:defRPr sz="1360" kern="1200">
        <a:solidFill>
          <a:schemeClr val="tx1"/>
        </a:solidFill>
        <a:latin typeface="+mn-lt"/>
        <a:ea typeface="+mn-ea"/>
        <a:cs typeface="+mn-cs"/>
      </a:defRPr>
    </a:lvl4pPr>
    <a:lvl5pPr marL="2072579" algn="l" defTabSz="1036290" rtl="0" eaLnBrk="1" latinLnBrk="0" hangingPunct="1">
      <a:defRPr sz="1360" kern="1200">
        <a:solidFill>
          <a:schemeClr val="tx1"/>
        </a:solidFill>
        <a:latin typeface="+mn-lt"/>
        <a:ea typeface="+mn-ea"/>
        <a:cs typeface="+mn-cs"/>
      </a:defRPr>
    </a:lvl5pPr>
    <a:lvl6pPr marL="2590724" algn="l" defTabSz="1036290" rtl="0" eaLnBrk="1" latinLnBrk="0" hangingPunct="1">
      <a:defRPr sz="1360" kern="1200">
        <a:solidFill>
          <a:schemeClr val="tx1"/>
        </a:solidFill>
        <a:latin typeface="+mn-lt"/>
        <a:ea typeface="+mn-ea"/>
        <a:cs typeface="+mn-cs"/>
      </a:defRPr>
    </a:lvl6pPr>
    <a:lvl7pPr marL="3108869" algn="l" defTabSz="1036290" rtl="0" eaLnBrk="1" latinLnBrk="0" hangingPunct="1">
      <a:defRPr sz="1360" kern="1200">
        <a:solidFill>
          <a:schemeClr val="tx1"/>
        </a:solidFill>
        <a:latin typeface="+mn-lt"/>
        <a:ea typeface="+mn-ea"/>
        <a:cs typeface="+mn-cs"/>
      </a:defRPr>
    </a:lvl7pPr>
    <a:lvl8pPr marL="3627013" algn="l" defTabSz="1036290" rtl="0" eaLnBrk="1" latinLnBrk="0" hangingPunct="1">
      <a:defRPr sz="1360" kern="1200">
        <a:solidFill>
          <a:schemeClr val="tx1"/>
        </a:solidFill>
        <a:latin typeface="+mn-lt"/>
        <a:ea typeface="+mn-ea"/>
        <a:cs typeface="+mn-cs"/>
      </a:defRPr>
    </a:lvl8pPr>
    <a:lvl9pPr marL="4145158" algn="l" defTabSz="1036290" rtl="0" eaLnBrk="1" latinLnBrk="0" hangingPunct="1">
      <a:defRPr sz="13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78B2F-D8F5-4102-BDCD-F14FD0FBC919}" type="slidenum">
              <a:rPr lang="en-US" smtClean="0"/>
              <a:t>1</a:t>
            </a:fld>
            <a:endParaRPr lang="en-US"/>
          </a:p>
        </p:txBody>
      </p:sp>
    </p:spTree>
    <p:extLst>
      <p:ext uri="{BB962C8B-B14F-4D97-AF65-F5344CB8AC3E}">
        <p14:creationId xmlns:p14="http://schemas.microsoft.com/office/powerpoint/2010/main" val="185564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190D5-5598-F344-9063-8789B8512F16}" type="slidenum">
              <a:rPr lang="en-US" smtClean="0"/>
              <a:t>4</a:t>
            </a:fld>
            <a:endParaRPr lang="en-US"/>
          </a:p>
        </p:txBody>
      </p:sp>
    </p:spTree>
    <p:extLst>
      <p:ext uri="{BB962C8B-B14F-4D97-AF65-F5344CB8AC3E}">
        <p14:creationId xmlns:p14="http://schemas.microsoft.com/office/powerpoint/2010/main" val="274458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190D5-5598-F344-9063-8789B8512F16}" type="slidenum">
              <a:rPr lang="en-US" smtClean="0"/>
              <a:t>6</a:t>
            </a:fld>
            <a:endParaRPr lang="en-US"/>
          </a:p>
        </p:txBody>
      </p:sp>
    </p:spTree>
    <p:extLst>
      <p:ext uri="{BB962C8B-B14F-4D97-AF65-F5344CB8AC3E}">
        <p14:creationId xmlns:p14="http://schemas.microsoft.com/office/powerpoint/2010/main" val="161550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190D5-5598-F344-9063-8789B8512F16}" type="slidenum">
              <a:rPr lang="en-US" smtClean="0"/>
              <a:t>7</a:t>
            </a:fld>
            <a:endParaRPr lang="en-US"/>
          </a:p>
        </p:txBody>
      </p:sp>
    </p:spTree>
    <p:extLst>
      <p:ext uri="{BB962C8B-B14F-4D97-AF65-F5344CB8AC3E}">
        <p14:creationId xmlns:p14="http://schemas.microsoft.com/office/powerpoint/2010/main" val="412635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190D5-5598-F344-9063-8789B8512F16}" type="slidenum">
              <a:rPr lang="en-US" smtClean="0"/>
              <a:t>8</a:t>
            </a:fld>
            <a:endParaRPr lang="en-US"/>
          </a:p>
        </p:txBody>
      </p:sp>
    </p:spTree>
    <p:extLst>
      <p:ext uri="{BB962C8B-B14F-4D97-AF65-F5344CB8AC3E}">
        <p14:creationId xmlns:p14="http://schemas.microsoft.com/office/powerpoint/2010/main" val="300938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190D5-5598-F344-9063-8789B8512F16}" type="slidenum">
              <a:rPr lang="en-US" smtClean="0"/>
              <a:t>10</a:t>
            </a:fld>
            <a:endParaRPr lang="en-US"/>
          </a:p>
        </p:txBody>
      </p:sp>
    </p:spTree>
    <p:extLst>
      <p:ext uri="{BB962C8B-B14F-4D97-AF65-F5344CB8AC3E}">
        <p14:creationId xmlns:p14="http://schemas.microsoft.com/office/powerpoint/2010/main" val="241677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190D5-5598-F344-9063-8789B8512F16}" type="slidenum">
              <a:rPr lang="en-US" smtClean="0"/>
              <a:t>14</a:t>
            </a:fld>
            <a:endParaRPr lang="en-US"/>
          </a:p>
        </p:txBody>
      </p:sp>
    </p:spTree>
    <p:extLst>
      <p:ext uri="{BB962C8B-B14F-4D97-AF65-F5344CB8AC3E}">
        <p14:creationId xmlns:p14="http://schemas.microsoft.com/office/powerpoint/2010/main" val="83464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78B2F-D8F5-4102-BDCD-F14FD0FBC919}" type="slidenum">
              <a:rPr lang="en-US" smtClean="0"/>
              <a:t>17</a:t>
            </a:fld>
            <a:endParaRPr lang="en-US"/>
          </a:p>
        </p:txBody>
      </p:sp>
    </p:spTree>
    <p:extLst>
      <p:ext uri="{BB962C8B-B14F-4D97-AF65-F5344CB8AC3E}">
        <p14:creationId xmlns:p14="http://schemas.microsoft.com/office/powerpoint/2010/main" val="1379062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 Cover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Gray">
          <a:xfrm>
            <a:off x="1207554" y="2611526"/>
            <a:ext cx="11402489" cy="872034"/>
          </a:xfrm>
          <a:prstGeom prst="rect">
            <a:avLst/>
          </a:prstGeom>
        </p:spPr>
        <p:txBody>
          <a:bodyPr tIns="0" bIns="0" anchor="ctr" anchorCtr="0">
            <a:spAutoFit/>
          </a:bodyPr>
          <a:lstStyle>
            <a:lvl1pPr algn="ctr">
              <a:lnSpc>
                <a:spcPts val="6800"/>
              </a:lnSpc>
              <a:spcBef>
                <a:spcPts val="4600"/>
              </a:spcBef>
              <a:spcAft>
                <a:spcPts val="0"/>
              </a:spcAft>
              <a:defRPr sz="6350" b="0" cap="none"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[Enter your main title here]</a:t>
            </a:r>
          </a:p>
        </p:txBody>
      </p:sp>
      <p:sp>
        <p:nvSpPr>
          <p:cNvPr id="7" name="Text Placeholder 3">
            <a:extLst>
              <a:ext uri="{FF2B5EF4-FFF2-40B4-BE49-F238E27FC236}">
                <a16:creationId xmlns:a16="http://schemas.microsoft.com/office/drawing/2014/main" id="{DAE53D8F-3037-E345-9D04-102D5C3151B7}"/>
              </a:ext>
            </a:extLst>
          </p:cNvPr>
          <p:cNvSpPr>
            <a:spLocks noGrp="1"/>
          </p:cNvSpPr>
          <p:nvPr>
            <p:ph type="body" sz="half" idx="2" hasCustomPrompt="1"/>
          </p:nvPr>
        </p:nvSpPr>
        <p:spPr>
          <a:xfrm>
            <a:off x="3397250" y="1969008"/>
            <a:ext cx="7023100" cy="276999"/>
          </a:xfrm>
        </p:spPr>
        <p:txBody>
          <a:bodyPr wrap="square" anchor="ctr">
            <a:spAutoFit/>
          </a:bodyPr>
          <a:lstStyle>
            <a:lvl1pPr marL="0" indent="0" algn="ctr">
              <a:buNone/>
              <a:defRPr sz="1800" spc="100" baseline="0">
                <a:solidFill>
                  <a:srgbClr val="E31837"/>
                </a:solidFill>
              </a:defRPr>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pPr lvl="0"/>
            <a:r>
              <a:rPr lang="en-US" dirty="0"/>
              <a:t>LEAD-IN LINE</a:t>
            </a:r>
          </a:p>
        </p:txBody>
      </p:sp>
      <p:pic>
        <p:nvPicPr>
          <p:cNvPr id="8" name="Picture 7">
            <a:extLst>
              <a:ext uri="{FF2B5EF4-FFF2-40B4-BE49-F238E27FC236}">
                <a16:creationId xmlns:a16="http://schemas.microsoft.com/office/drawing/2014/main" id="{26A6BC9A-0847-3B41-8CF7-6A6D5037CD26}"/>
              </a:ext>
            </a:extLst>
          </p:cNvPr>
          <p:cNvPicPr>
            <a:picLocks noChangeAspect="1"/>
          </p:cNvPicPr>
          <p:nvPr userDrawn="1"/>
        </p:nvPicPr>
        <p:blipFill>
          <a:blip r:embed="rId2"/>
          <a:stretch>
            <a:fillRect/>
          </a:stretch>
        </p:blipFill>
        <p:spPr>
          <a:xfrm>
            <a:off x="5281776" y="7019082"/>
            <a:ext cx="3254045" cy="392958"/>
          </a:xfrm>
          <a:prstGeom prst="rect">
            <a:avLst/>
          </a:prstGeom>
        </p:spPr>
      </p:pic>
      <p:sp>
        <p:nvSpPr>
          <p:cNvPr id="4" name="Text Placeholder 3">
            <a:extLst>
              <a:ext uri="{FF2B5EF4-FFF2-40B4-BE49-F238E27FC236}">
                <a16:creationId xmlns:a16="http://schemas.microsoft.com/office/drawing/2014/main" id="{73A073B3-7146-3A0A-4AF5-ECC9A221CC95}"/>
              </a:ext>
            </a:extLst>
          </p:cNvPr>
          <p:cNvSpPr>
            <a:spLocks noGrp="1"/>
          </p:cNvSpPr>
          <p:nvPr>
            <p:ph type="body" sz="quarter" idx="10" hasCustomPrompt="1"/>
          </p:nvPr>
        </p:nvSpPr>
        <p:spPr>
          <a:xfrm>
            <a:off x="1207554" y="4061320"/>
            <a:ext cx="11402488" cy="353943"/>
          </a:xfrm>
        </p:spPr>
        <p:txBody>
          <a:bodyPr anchor="ctr">
            <a:spAutoFit/>
          </a:bodyPr>
          <a:lstStyle>
            <a:lvl1pPr algn="ctr">
              <a:defRPr sz="2300">
                <a:latin typeface="+mj-lt"/>
              </a:defRPr>
            </a:lvl1pPr>
          </a:lstStyle>
          <a:p>
            <a:pPr lvl="0"/>
            <a:r>
              <a:rPr lang="en-US" dirty="0"/>
              <a:t>[enter sub-title here]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 Title &amp;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33" y="1336853"/>
            <a:ext cx="13112864" cy="5606491"/>
          </a:xfrm>
          <a:prstGeom prst="rect">
            <a:avLst/>
          </a:prstGeom>
        </p:spPr>
        <p:txBody>
          <a:bodyPr vert="horz" lIns="0" tIns="45720" rIns="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E46BE32-57A7-C1E6-647A-373E4A871762}"/>
              </a:ext>
            </a:extLst>
          </p:cNvPr>
          <p:cNvSpPr>
            <a:spLocks noGrp="1"/>
          </p:cNvSpPr>
          <p:nvPr>
            <p:ph type="body" sz="quarter" idx="12" hasCustomPrompt="1"/>
          </p:nvPr>
        </p:nvSpPr>
        <p:spPr>
          <a:xfrm>
            <a:off x="350833" y="848927"/>
            <a:ext cx="13104000" cy="234038"/>
          </a:xfrm>
        </p:spPr>
        <p:txBody>
          <a:bodyPr>
            <a:spAutoFit/>
          </a:bodyPr>
          <a:lstStyle>
            <a:lvl1pPr>
              <a:lnSpc>
                <a:spcPts val="1800"/>
              </a:lnSpc>
              <a:spcAft>
                <a:spcPts val="0"/>
              </a:spcAft>
              <a:defRPr sz="1800">
                <a:latin typeface="+mj-lt"/>
              </a:defRPr>
            </a:lvl1pPr>
          </a:lstStyle>
          <a:p>
            <a:pPr lvl="0"/>
            <a:r>
              <a:rPr lang="en-GB" dirty="0"/>
              <a:t>Subheading set in Calibri Light 18pt; please use ‘Sentence case’</a:t>
            </a:r>
            <a:endParaRPr lang="en-US" dirty="0"/>
          </a:p>
        </p:txBody>
      </p:sp>
      <p:sp>
        <p:nvSpPr>
          <p:cNvPr id="5" name="Title 4">
            <a:extLst>
              <a:ext uri="{FF2B5EF4-FFF2-40B4-BE49-F238E27FC236}">
                <a16:creationId xmlns:a16="http://schemas.microsoft.com/office/drawing/2014/main" id="{DACC9C46-BDC8-E06F-7D2C-F8B25470C3FD}"/>
              </a:ext>
            </a:extLst>
          </p:cNvPr>
          <p:cNvSpPr>
            <a:spLocks noGrp="1"/>
          </p:cNvSpPr>
          <p:nvPr>
            <p:ph type="title" hasCustomPrompt="1"/>
          </p:nvPr>
        </p:nvSpPr>
        <p:spPr>
          <a:xfrm>
            <a:off x="350833" y="404290"/>
            <a:ext cx="13104000" cy="361381"/>
          </a:xfrm>
          <a:prstGeom prst="rect">
            <a:avLst/>
          </a:prstGeom>
        </p:spPr>
        <p:txBody>
          <a:bodyPr wrap="square" lIns="0" tIns="0" rIns="0" bIns="0">
            <a:spAutoFit/>
          </a:bodyPr>
          <a:lstStyle>
            <a:lvl1pPr>
              <a:defRPr sz="2800" b="0">
                <a:latin typeface="+mj-lt"/>
              </a:defRPr>
            </a:lvl1pPr>
          </a:lstStyle>
          <a:p>
            <a:r>
              <a:rPr lang="en-GB" dirty="0"/>
              <a:t>Headline set in Calibri Light 28pt; please use ‘Sentence case’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 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D540-9945-3A1A-04CA-2706BE6EEF82}"/>
              </a:ext>
            </a:extLst>
          </p:cNvPr>
          <p:cNvSpPr>
            <a:spLocks noGrp="1"/>
          </p:cNvSpPr>
          <p:nvPr>
            <p:ph type="title" hasCustomPrompt="1"/>
          </p:nvPr>
        </p:nvSpPr>
        <p:spPr>
          <a:xfrm>
            <a:off x="349657" y="400051"/>
            <a:ext cx="13104000" cy="360000"/>
          </a:xfrm>
          <a:prstGeom prst="rect">
            <a:avLst/>
          </a:prstGeom>
        </p:spPr>
        <p:txBody>
          <a:bodyPr lIns="0" tIns="0" rIns="0" bIns="0">
            <a:spAutoFit/>
          </a:bodyPr>
          <a:lstStyle>
            <a:lvl1pPr>
              <a:defRPr sz="2800" b="0">
                <a:latin typeface="+mj-lt"/>
              </a:defRPr>
            </a:lvl1pPr>
          </a:lstStyle>
          <a:p>
            <a:r>
              <a:rPr lang="en-GB" dirty="0"/>
              <a:t>Headline set in Calibri Light 28pt; please use ‘Sentence case’</a:t>
            </a:r>
            <a:endParaRPr lang="en-US" dirty="0"/>
          </a:p>
        </p:txBody>
      </p:sp>
      <p:sp>
        <p:nvSpPr>
          <p:cNvPr id="8" name="Text Placeholder 7">
            <a:extLst>
              <a:ext uri="{FF2B5EF4-FFF2-40B4-BE49-F238E27FC236}">
                <a16:creationId xmlns:a16="http://schemas.microsoft.com/office/drawing/2014/main" id="{C06C39D4-2AB0-330B-F6C8-336562D76C48}"/>
              </a:ext>
            </a:extLst>
          </p:cNvPr>
          <p:cNvSpPr>
            <a:spLocks noGrp="1"/>
          </p:cNvSpPr>
          <p:nvPr>
            <p:ph type="body" sz="quarter" idx="12" hasCustomPrompt="1"/>
          </p:nvPr>
        </p:nvSpPr>
        <p:spPr>
          <a:xfrm>
            <a:off x="349657" y="851014"/>
            <a:ext cx="13104000" cy="234038"/>
          </a:xfrm>
        </p:spPr>
        <p:txBody>
          <a:bodyPr anchor="ctr">
            <a:spAutoFit/>
          </a:bodyPr>
          <a:lstStyle>
            <a:lvl1pPr>
              <a:lnSpc>
                <a:spcPts val="1800"/>
              </a:lnSpc>
              <a:spcAft>
                <a:spcPts val="0"/>
              </a:spcAft>
              <a:defRPr sz="1800">
                <a:latin typeface="+mj-lt"/>
              </a:defRPr>
            </a:lvl1pPr>
          </a:lstStyle>
          <a:p>
            <a:pPr lvl="0"/>
            <a:r>
              <a:rPr lang="en-GB" dirty="0"/>
              <a:t>Subheading set in Calibri Light 18pt; please use ‘Sentence case’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72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772400"/>
            <a:ext cx="10058400" cy="45720"/>
          </a:xfrm>
          <a:prstGeom prst="rect">
            <a:avLst/>
          </a:prstGeom>
        </p:spPr>
        <p:txBody>
          <a:bodyPr/>
          <a:lstStyle>
            <a:lvl1pPr>
              <a:defRPr sz="100">
                <a:solidFill>
                  <a:srgbClr val="738EA5"/>
                </a:solidFill>
                <a:latin typeface="Calibri" pitchFamily="34" charset="0"/>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63827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350835" y="1336853"/>
            <a:ext cx="13112863" cy="560649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7DE7520-FBDA-5B41-A83E-9E6ADDCB36C6}"/>
              </a:ext>
            </a:extLst>
          </p:cNvPr>
          <p:cNvPicPr>
            <a:picLocks noChangeAspect="1"/>
          </p:cNvPicPr>
          <p:nvPr userDrawn="1"/>
        </p:nvPicPr>
        <p:blipFill>
          <a:blip r:embed="rId7"/>
          <a:stretch>
            <a:fillRect/>
          </a:stretch>
        </p:blipFill>
        <p:spPr>
          <a:xfrm>
            <a:off x="344216" y="7133380"/>
            <a:ext cx="697190" cy="377470"/>
          </a:xfrm>
          <a:prstGeom prst="rect">
            <a:avLst/>
          </a:prstGeom>
        </p:spPr>
      </p:pic>
      <p:sp>
        <p:nvSpPr>
          <p:cNvPr id="2" name="Text Placeholder 3">
            <a:extLst>
              <a:ext uri="{FF2B5EF4-FFF2-40B4-BE49-F238E27FC236}">
                <a16:creationId xmlns:a16="http://schemas.microsoft.com/office/drawing/2014/main" id="{EC68493E-8156-D663-650C-0DD78383686A}"/>
              </a:ext>
            </a:extLst>
          </p:cNvPr>
          <p:cNvSpPr txBox="1">
            <a:spLocks/>
          </p:cNvSpPr>
          <p:nvPr userDrawn="1"/>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t>Bank of America</a:t>
            </a:r>
          </a:p>
        </p:txBody>
      </p:sp>
    </p:spTree>
    <p:extLst>
      <p:ext uri="{BB962C8B-B14F-4D97-AF65-F5344CB8AC3E}">
        <p14:creationId xmlns:p14="http://schemas.microsoft.com/office/powerpoint/2010/main" val="52471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2" r:id="rId4"/>
    <p:sldLayoutId id="2147483673" r:id="rId5"/>
  </p:sldLayoutIdLst>
  <p:hf hdr="0" ftr="0" dt="0"/>
  <p:txStyles>
    <p:titleStyle>
      <a:lvl1pPr algn="l" defTabSz="1036290" rtl="0" eaLnBrk="1" latinLnBrk="0" hangingPunct="1">
        <a:lnSpc>
          <a:spcPts val="2800"/>
        </a:lnSpc>
        <a:spcBef>
          <a:spcPct val="0"/>
        </a:spcBef>
        <a:buNone/>
        <a:defRPr sz="2720" b="1" kern="1200">
          <a:solidFill>
            <a:schemeClr val="tx1"/>
          </a:solidFill>
          <a:latin typeface="Calibri"/>
          <a:ea typeface="+mj-ea"/>
          <a:cs typeface="Calibri"/>
        </a:defRPr>
      </a:lvl1pPr>
    </p:titleStyle>
    <p:bodyStyle>
      <a:lvl1pPr marL="0" indent="0" algn="l" defTabSz="1036290" rtl="0" eaLnBrk="1" latinLnBrk="0" hangingPunct="1">
        <a:lnSpc>
          <a:spcPct val="100000"/>
        </a:lnSpc>
        <a:spcBef>
          <a:spcPts val="0"/>
        </a:spcBef>
        <a:spcAft>
          <a:spcPts val="1200"/>
        </a:spcAft>
        <a:buClrTx/>
        <a:buFont typeface="Arial"/>
        <a:buNone/>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95.sv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svg"/><Relationship Id="rId4" Type="http://schemas.openxmlformats.org/officeDocument/2006/relationships/image" Target="../media/image93.svg"/><Relationship Id="rId9" Type="http://schemas.openxmlformats.org/officeDocument/2006/relationships/image" Target="../media/image98.png"/></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5.xml"/><Relationship Id="rId4" Type="http://schemas.openxmlformats.org/officeDocument/2006/relationships/tags" Target="../tags/tag24.xml"/></Relationships>
</file>

<file path=ppt/slides/_rels/slide13.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slides/_rels/slide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9.jpg"/></Relationships>
</file>

<file path=ppt/slides/_rels/slide15.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image" Target="../media/image121.svg"/><Relationship Id="rId21" Type="http://schemas.openxmlformats.org/officeDocument/2006/relationships/tags" Target="../tags/tag45.xml"/><Relationship Id="rId34" Type="http://schemas.openxmlformats.org/officeDocument/2006/relationships/image" Target="../media/image116.png"/><Relationship Id="rId42" Type="http://schemas.openxmlformats.org/officeDocument/2006/relationships/image" Target="../media/image124.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image" Target="../media/image111.svg"/><Relationship Id="rId41" Type="http://schemas.openxmlformats.org/officeDocument/2006/relationships/image" Target="../media/image123.sv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image" Target="../media/image114.png"/><Relationship Id="rId37" Type="http://schemas.openxmlformats.org/officeDocument/2006/relationships/image" Target="../media/image119.svg"/><Relationship Id="rId40" Type="http://schemas.openxmlformats.org/officeDocument/2006/relationships/image" Target="../media/image122.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image" Target="../media/image110.png"/><Relationship Id="rId36" Type="http://schemas.openxmlformats.org/officeDocument/2006/relationships/image" Target="../media/image118.png"/><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image" Target="../media/image113.sv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slideLayout" Target="../slideLayouts/slideLayout5.xml"/><Relationship Id="rId30" Type="http://schemas.openxmlformats.org/officeDocument/2006/relationships/image" Target="../media/image112.png"/><Relationship Id="rId35" Type="http://schemas.openxmlformats.org/officeDocument/2006/relationships/image" Target="../media/image117.svg"/><Relationship Id="rId43" Type="http://schemas.openxmlformats.org/officeDocument/2006/relationships/image" Target="../media/image125.sv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image" Target="../media/image115.svg"/><Relationship Id="rId38" Type="http://schemas.openxmlformats.org/officeDocument/2006/relationships/image" Target="../media/image1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hyperlink" Target="http://www.bofaml.com/BofASEdisclaimer" TargetMode="Externa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hyperlink" Target="http://www.bofaml.com/mifid2" TargetMode="External"/><Relationship Id="rId17" Type="http://schemas.openxmlformats.org/officeDocument/2006/relationships/image" Target="../media/image127.png"/><Relationship Id="rId2" Type="http://schemas.openxmlformats.org/officeDocument/2006/relationships/tags" Target="../tags/tag53.xml"/><Relationship Id="rId16" Type="http://schemas.openxmlformats.org/officeDocument/2006/relationships/hyperlink" Target="mailto:asia.sse-ph@bofa.com" TargetMode="Externa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hyperlink" Target="https://www.bofaml.com/en-us/content/baml-disclaimer.html" TargetMode="External"/><Relationship Id="rId5" Type="http://schemas.openxmlformats.org/officeDocument/2006/relationships/tags" Target="../tags/tag56.xml"/><Relationship Id="rId15" Type="http://schemas.openxmlformats.org/officeDocument/2006/relationships/hyperlink" Target="https://www.bsp.gov.ph/" TargetMode="External"/><Relationship Id="rId10" Type="http://schemas.openxmlformats.org/officeDocument/2006/relationships/hyperlink" Target="http://www.sipc.org/" TargetMode="External"/><Relationship Id="rId4" Type="http://schemas.openxmlformats.org/officeDocument/2006/relationships/tags" Target="../tags/tag55.xml"/><Relationship Id="rId9" Type="http://schemas.openxmlformats.org/officeDocument/2006/relationships/notesSlide" Target="../notesSlides/notesSlide8.xml"/><Relationship Id="rId14" Type="http://schemas.openxmlformats.org/officeDocument/2006/relationships/hyperlink" Target="https://business.bofa.com/content/dam/boamlimages/documents/articles/ID17_1174/bofaml_entities_list.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tags" Target="../tags/tag7.xml"/><Relationship Id="rId21" Type="http://schemas.openxmlformats.org/officeDocument/2006/relationships/image" Target="../media/image18.svg"/><Relationship Id="rId7" Type="http://schemas.openxmlformats.org/officeDocument/2006/relationships/slideLayout" Target="../slideLayouts/slideLayout3.xml"/><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tags" Target="../tags/tag6.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8.svg"/><Relationship Id="rId24" Type="http://schemas.openxmlformats.org/officeDocument/2006/relationships/image" Target="../media/image21.png"/><Relationship Id="rId5" Type="http://schemas.openxmlformats.org/officeDocument/2006/relationships/tags" Target="../tags/tag9.xml"/><Relationship Id="rId15" Type="http://schemas.openxmlformats.org/officeDocument/2006/relationships/image" Target="../media/image12.svg"/><Relationship Id="rId23" Type="http://schemas.openxmlformats.org/officeDocument/2006/relationships/image" Target="../media/image20.svg"/><Relationship Id="rId10" Type="http://schemas.openxmlformats.org/officeDocument/2006/relationships/image" Target="../media/image7.png"/><Relationship Id="rId19" Type="http://schemas.openxmlformats.org/officeDocument/2006/relationships/image" Target="../media/image16.svg"/><Relationship Id="rId4" Type="http://schemas.openxmlformats.org/officeDocument/2006/relationships/tags" Target="../tags/tag8.xml"/><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tags" Target="../tags/tag13.xml"/><Relationship Id="rId21" Type="http://schemas.openxmlformats.org/officeDocument/2006/relationships/image" Target="../media/image37.svg"/><Relationship Id="rId7" Type="http://schemas.openxmlformats.org/officeDocument/2006/relationships/image" Target="../media/image23.emf"/><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tags" Target="../tags/tag1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11.xml"/><Relationship Id="rId6" Type="http://schemas.openxmlformats.org/officeDocument/2006/relationships/slideLayout" Target="../slideLayouts/slideLayout3.xml"/><Relationship Id="rId11" Type="http://schemas.openxmlformats.org/officeDocument/2006/relationships/image" Target="../media/image27.svg"/><Relationship Id="rId5" Type="http://schemas.openxmlformats.org/officeDocument/2006/relationships/tags" Target="../tags/tag15.xml"/><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tags" Target="../tags/tag14.xml"/><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4.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emf"/><Relationship Id="rId39" Type="http://schemas.openxmlformats.org/officeDocument/2006/relationships/image" Target="../media/image76.svg"/><Relationship Id="rId21" Type="http://schemas.openxmlformats.org/officeDocument/2006/relationships/image" Target="../media/image58.emf"/><Relationship Id="rId34" Type="http://schemas.openxmlformats.org/officeDocument/2006/relationships/image" Target="../media/image71.png"/><Relationship Id="rId7" Type="http://schemas.openxmlformats.org/officeDocument/2006/relationships/image" Target="../media/image44.emf"/><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svg"/><Relationship Id="rId33" Type="http://schemas.openxmlformats.org/officeDocument/2006/relationships/image" Target="../media/image70.emf"/><Relationship Id="rId38" Type="http://schemas.openxmlformats.org/officeDocument/2006/relationships/image" Target="../media/image75.png"/><Relationship Id="rId2" Type="http://schemas.openxmlformats.org/officeDocument/2006/relationships/notesSlide" Target="../notesSlides/notesSlide2.xml"/><Relationship Id="rId16" Type="http://schemas.openxmlformats.org/officeDocument/2006/relationships/image" Target="../media/image53.png"/><Relationship Id="rId20" Type="http://schemas.openxmlformats.org/officeDocument/2006/relationships/image" Target="../media/image57.emf"/><Relationship Id="rId29" Type="http://schemas.openxmlformats.org/officeDocument/2006/relationships/image" Target="../media/image66.emf"/><Relationship Id="rId1" Type="http://schemas.openxmlformats.org/officeDocument/2006/relationships/slideLayout" Target="../slideLayouts/slideLayout3.xml"/><Relationship Id="rId6" Type="http://schemas.openxmlformats.org/officeDocument/2006/relationships/image" Target="../media/image43.emf"/><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emf"/><Relationship Id="rId37" Type="http://schemas.openxmlformats.org/officeDocument/2006/relationships/image" Target="../media/image74.sv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emf"/><Relationship Id="rId28" Type="http://schemas.openxmlformats.org/officeDocument/2006/relationships/image" Target="../media/image65.emf"/><Relationship Id="rId36" Type="http://schemas.openxmlformats.org/officeDocument/2006/relationships/image" Target="../media/image73.png"/><Relationship Id="rId10" Type="http://schemas.openxmlformats.org/officeDocument/2006/relationships/image" Target="../media/image47.png"/><Relationship Id="rId19" Type="http://schemas.openxmlformats.org/officeDocument/2006/relationships/image" Target="../media/image56.jpeg"/><Relationship Id="rId31" Type="http://schemas.openxmlformats.org/officeDocument/2006/relationships/image" Target="../media/image68.emf"/><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emf"/><Relationship Id="rId27" Type="http://schemas.openxmlformats.org/officeDocument/2006/relationships/image" Target="../media/image64.emf"/><Relationship Id="rId30" Type="http://schemas.openxmlformats.org/officeDocument/2006/relationships/image" Target="../media/image67.emf"/><Relationship Id="rId35" Type="http://schemas.openxmlformats.org/officeDocument/2006/relationships/image" Target="../media/image72.png"/><Relationship Id="rId8" Type="http://schemas.openxmlformats.org/officeDocument/2006/relationships/image" Target="../media/image45.png"/><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8.xml"/><Relationship Id="rId7" Type="http://schemas.openxmlformats.org/officeDocument/2006/relationships/image" Target="../media/image77.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5.xml"/><Relationship Id="rId5" Type="http://schemas.openxmlformats.org/officeDocument/2006/relationships/tags" Target="../tags/tag20.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0.jpg"/></Relationships>
</file>

<file path=ppt/slides/_rels/slide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svg"/><Relationship Id="rId3" Type="http://schemas.openxmlformats.org/officeDocument/2006/relationships/hyperlink" Target="https://www.ibm.com/think/topics/artificial-intelligence" TargetMode="External"/><Relationship Id="rId7" Type="http://schemas.openxmlformats.org/officeDocument/2006/relationships/image" Target="../media/image82.svg"/><Relationship Id="rId12" Type="http://schemas.openxmlformats.org/officeDocument/2006/relationships/image" Target="../media/image8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1.png"/><Relationship Id="rId11" Type="http://schemas.openxmlformats.org/officeDocument/2006/relationships/image" Target="../media/image86.svg"/><Relationship Id="rId5" Type="http://schemas.openxmlformats.org/officeDocument/2006/relationships/image" Target="../media/image1.png"/><Relationship Id="rId15" Type="http://schemas.openxmlformats.org/officeDocument/2006/relationships/image" Target="../media/image90.svg"/><Relationship Id="rId10" Type="http://schemas.openxmlformats.org/officeDocument/2006/relationships/image" Target="../media/image85.png"/><Relationship Id="rId4" Type="http://schemas.openxmlformats.org/officeDocument/2006/relationships/hyperlink" Target="https://www.gartner.com/en/information-technology/glossary/hyperautomation" TargetMode="External"/><Relationship Id="rId9" Type="http://schemas.openxmlformats.org/officeDocument/2006/relationships/image" Target="../media/image84.svg"/><Relationship Id="rId14" Type="http://schemas.openxmlformats.org/officeDocument/2006/relationships/image" Target="../media/image8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L)" descr="title">
            <a:extLst>
              <a:ext uri="{FF2B5EF4-FFF2-40B4-BE49-F238E27FC236}">
                <a16:creationId xmlns:a16="http://schemas.microsoft.com/office/drawing/2014/main" id="{D8B3681F-487A-B827-2D34-66B7E03DA32F}"/>
              </a:ext>
            </a:extLst>
          </p:cNvPr>
          <p:cNvSpPr txBox="1">
            <a:spLocks/>
          </p:cNvSpPr>
          <p:nvPr>
            <p:custDataLst>
              <p:tags r:id="rId1"/>
            </p:custDataLst>
          </p:nvPr>
        </p:nvSpPr>
        <p:spPr>
          <a:xfrm>
            <a:off x="281729" y="4699827"/>
            <a:ext cx="4326159" cy="557973"/>
          </a:xfrm>
          <a:prstGeom prst="rect">
            <a:avLst/>
          </a:prstGeom>
        </p:spPr>
        <p:txBody>
          <a:bodyPr wrap="square" lIns="0" tIns="0" rIns="0" bIns="0">
            <a:spAutoFit/>
          </a:bodyPr>
          <a:lstStyle>
            <a:lvl1pPr marL="0" indent="0">
              <a:spcBef>
                <a:spcPts val="0"/>
              </a:spcBef>
              <a:buFontTx/>
              <a:buNone/>
              <a:defRPr sz="24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473173" eaLnBrk="1" hangingPunct="1">
              <a:spcBef>
                <a:spcPts val="1200"/>
              </a:spcBef>
              <a:defRPr/>
            </a:pPr>
            <a:r>
              <a:rPr lang="en-US" sz="1800" dirty="0">
                <a:effectLst>
                  <a:outerShdw sx="1000" sy="1000" algn="ctr" rotWithShape="0">
                    <a:schemeClr val="bg1">
                      <a:lumMod val="50000"/>
                    </a:schemeClr>
                  </a:outerShdw>
                </a:effectLst>
                <a:latin typeface="Calibri Light" panose="020F0302020204030204" pitchFamily="34" charset="0"/>
                <a:cs typeface="Calibri Light" panose="020F0302020204030204" pitchFamily="34" charset="0"/>
              </a:rPr>
              <a:t>Delivering speed, transparency and efficiency in treasury operations</a:t>
            </a:r>
          </a:p>
        </p:txBody>
      </p:sp>
      <p:sp>
        <p:nvSpPr>
          <p:cNvPr id="29" name="Company Name (L)" descr="covertitle">
            <a:extLst>
              <a:ext uri="{FF2B5EF4-FFF2-40B4-BE49-F238E27FC236}">
                <a16:creationId xmlns:a16="http://schemas.microsoft.com/office/drawing/2014/main" id="{F8E5C513-0166-E55E-6D29-71E2EE370205}"/>
              </a:ext>
            </a:extLst>
          </p:cNvPr>
          <p:cNvSpPr txBox="1">
            <a:spLocks/>
          </p:cNvSpPr>
          <p:nvPr>
            <p:custDataLst>
              <p:tags r:id="rId2"/>
            </p:custDataLst>
          </p:nvPr>
        </p:nvSpPr>
        <p:spPr>
          <a:xfrm>
            <a:off x="281729" y="1685567"/>
            <a:ext cx="5357071" cy="2539926"/>
          </a:xfrm>
          <a:prstGeom prst="rect">
            <a:avLst/>
          </a:prstGeom>
        </p:spPr>
        <p:txBody>
          <a:bodyPr wrap="square" lIns="0" tIns="0" rIns="0" bIns="0">
            <a:spAutoFit/>
          </a:bodyPr>
          <a:lstStyle>
            <a:lvl1pPr marL="0" indent="0">
              <a:lnSpc>
                <a:spcPts val="5000"/>
              </a:lnSpc>
              <a:spcBef>
                <a:spcPts val="0"/>
              </a:spcBef>
              <a:buFontTx/>
              <a:buNone/>
              <a:defRPr sz="48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a:defRPr/>
            </a:pPr>
            <a:r>
              <a:rPr lang="en-US" sz="3800" spc="-30" dirty="0">
                <a:solidFill>
                  <a:srgbClr val="012169"/>
                </a:solidFill>
                <a:latin typeface="Calibri Light" panose="020F0302020204030204" pitchFamily="34" charset="0"/>
                <a:cs typeface="Calibri Light" panose="020F0302020204030204" pitchFamily="34" charset="0"/>
              </a:rPr>
              <a:t>How intelligent automation </a:t>
            </a:r>
            <a:r>
              <a:rPr lang="en-US" sz="3800" dirty="0">
                <a:solidFill>
                  <a:srgbClr val="012169"/>
                </a:solidFill>
                <a:latin typeface="Calibri Light" panose="020F0302020204030204" pitchFamily="34" charset="0"/>
                <a:cs typeface="Calibri Light" panose="020F0302020204030204" pitchFamily="34" charset="0"/>
              </a:rPr>
              <a:t>can help Accounts Receivable teams prepare </a:t>
            </a:r>
            <a:br>
              <a:rPr lang="en-US" sz="3800" dirty="0">
                <a:solidFill>
                  <a:srgbClr val="012169"/>
                </a:solidFill>
                <a:latin typeface="Calibri Light" panose="020F0302020204030204" pitchFamily="34" charset="0"/>
                <a:cs typeface="Calibri Light" panose="020F0302020204030204" pitchFamily="34" charset="0"/>
              </a:rPr>
            </a:br>
            <a:r>
              <a:rPr lang="en-US" sz="3800" dirty="0">
                <a:solidFill>
                  <a:srgbClr val="012169"/>
                </a:solidFill>
                <a:latin typeface="Calibri Light" panose="020F0302020204030204" pitchFamily="34" charset="0"/>
                <a:cs typeface="Calibri Light" panose="020F0302020204030204" pitchFamily="34" charset="0"/>
              </a:rPr>
              <a:t>for the retirement cliff</a:t>
            </a:r>
          </a:p>
        </p:txBody>
      </p:sp>
      <p:cxnSp>
        <p:nvCxnSpPr>
          <p:cNvPr id="30" name="Straight Connector 29">
            <a:extLst>
              <a:ext uri="{FF2B5EF4-FFF2-40B4-BE49-F238E27FC236}">
                <a16:creationId xmlns:a16="http://schemas.microsoft.com/office/drawing/2014/main" id="{CE328968-CC2F-32F1-D3B3-B00D22DE6874}"/>
              </a:ext>
            </a:extLst>
          </p:cNvPr>
          <p:cNvCxnSpPr>
            <a:cxnSpLocks/>
          </p:cNvCxnSpPr>
          <p:nvPr/>
        </p:nvCxnSpPr>
        <p:spPr>
          <a:xfrm>
            <a:off x="281729" y="4447164"/>
            <a:ext cx="5029200" cy="0"/>
          </a:xfrm>
          <a:prstGeom prst="line">
            <a:avLst/>
          </a:prstGeom>
          <a:ln w="15875">
            <a:solidFill>
              <a:srgbClr val="E31837"/>
            </a:solidFill>
          </a:ln>
        </p:spPr>
        <p:style>
          <a:lnRef idx="1">
            <a:schemeClr val="accent1"/>
          </a:lnRef>
          <a:fillRef idx="0">
            <a:schemeClr val="accent1"/>
          </a:fillRef>
          <a:effectRef idx="0">
            <a:schemeClr val="accent1"/>
          </a:effectRef>
          <a:fontRef idx="minor">
            <a:schemeClr val="tx1"/>
          </a:fontRef>
        </p:style>
      </p:cxnSp>
      <p:pic>
        <p:nvPicPr>
          <p:cNvPr id="32" name="BofA logo - colour">
            <a:extLst>
              <a:ext uri="{FF2B5EF4-FFF2-40B4-BE49-F238E27FC236}">
                <a16:creationId xmlns:a16="http://schemas.microsoft.com/office/drawing/2014/main" id="{08592B14-B95C-D360-19C8-7D49D4AC6442}"/>
              </a:ext>
            </a:extLst>
          </p:cNvPr>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81729" y="7187807"/>
            <a:ext cx="2425278" cy="244800"/>
          </a:xfrm>
          <a:prstGeom prst="rect">
            <a:avLst/>
          </a:prstGeom>
        </p:spPr>
      </p:pic>
      <p:sp>
        <p:nvSpPr>
          <p:cNvPr id="33" name="Rectangle 32">
            <a:extLst>
              <a:ext uri="{FF2B5EF4-FFF2-40B4-BE49-F238E27FC236}">
                <a16:creationId xmlns:a16="http://schemas.microsoft.com/office/drawing/2014/main" id="{51B10CF7-5ED1-363A-3288-C87C00707C9D}"/>
              </a:ext>
            </a:extLst>
          </p:cNvPr>
          <p:cNvSpPr/>
          <p:nvPr/>
        </p:nvSpPr>
        <p:spPr bwMode="auto">
          <a:xfrm>
            <a:off x="5037138" y="6981599"/>
            <a:ext cx="3743325" cy="6572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pic>
        <p:nvPicPr>
          <p:cNvPr id="35" name="Picture 34" descr="A group of people standing around a table&#10;&#10;AI-generated content may be incorrect.">
            <a:extLst>
              <a:ext uri="{FF2B5EF4-FFF2-40B4-BE49-F238E27FC236}">
                <a16:creationId xmlns:a16="http://schemas.microsoft.com/office/drawing/2014/main" id="{B7AC9D6E-9AB2-64D8-E35B-0783D9B81821}"/>
              </a:ext>
            </a:extLst>
          </p:cNvPr>
          <p:cNvPicPr>
            <a:picLocks noChangeAspect="1"/>
          </p:cNvPicPr>
          <p:nvPr/>
        </p:nvPicPr>
        <p:blipFill rotWithShape="1">
          <a:blip r:embed="rId7"/>
          <a:srcRect l="13254" r="20101"/>
          <a:stretch/>
        </p:blipFill>
        <p:spPr>
          <a:xfrm>
            <a:off x="6049323" y="0"/>
            <a:ext cx="7768277" cy="7772400"/>
          </a:xfrm>
          <a:prstGeom prst="rect">
            <a:avLst/>
          </a:prstGeom>
        </p:spPr>
      </p:pic>
    </p:spTree>
    <p:extLst>
      <p:ext uri="{BB962C8B-B14F-4D97-AF65-F5344CB8AC3E}">
        <p14:creationId xmlns:p14="http://schemas.microsoft.com/office/powerpoint/2010/main" val="1364310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6" name="Group 1415">
            <a:extLst>
              <a:ext uri="{FF2B5EF4-FFF2-40B4-BE49-F238E27FC236}">
                <a16:creationId xmlns:a16="http://schemas.microsoft.com/office/drawing/2014/main" id="{43B56817-259F-C4B9-4F63-853DD01A771B}"/>
              </a:ext>
            </a:extLst>
          </p:cNvPr>
          <p:cNvGrpSpPr/>
          <p:nvPr/>
        </p:nvGrpSpPr>
        <p:grpSpPr>
          <a:xfrm rot="18000000">
            <a:off x="2065639" y="2133721"/>
            <a:ext cx="2594445" cy="2586591"/>
            <a:chOff x="4988722" y="3141264"/>
            <a:chExt cx="2594445" cy="2586591"/>
          </a:xfrm>
        </p:grpSpPr>
        <p:grpSp>
          <p:nvGrpSpPr>
            <p:cNvPr id="1417" name="Group 1416">
              <a:extLst>
                <a:ext uri="{FF2B5EF4-FFF2-40B4-BE49-F238E27FC236}">
                  <a16:creationId xmlns:a16="http://schemas.microsoft.com/office/drawing/2014/main" id="{7F8F8761-9E2C-7BE1-C03C-01C8E87D9445}"/>
                </a:ext>
              </a:extLst>
            </p:cNvPr>
            <p:cNvGrpSpPr/>
            <p:nvPr/>
          </p:nvGrpSpPr>
          <p:grpSpPr>
            <a:xfrm>
              <a:off x="4988722" y="3141264"/>
              <a:ext cx="2581773" cy="2586591"/>
              <a:chOff x="4448531" y="466421"/>
              <a:chExt cx="2581773" cy="2586591"/>
            </a:xfrm>
          </p:grpSpPr>
          <p:grpSp>
            <p:nvGrpSpPr>
              <p:cNvPr id="1457" name="Group 1456">
                <a:extLst>
                  <a:ext uri="{FF2B5EF4-FFF2-40B4-BE49-F238E27FC236}">
                    <a16:creationId xmlns:a16="http://schemas.microsoft.com/office/drawing/2014/main" id="{FDA67007-558F-1C41-6999-F79DE6583AA0}"/>
                  </a:ext>
                </a:extLst>
              </p:cNvPr>
              <p:cNvGrpSpPr/>
              <p:nvPr/>
            </p:nvGrpSpPr>
            <p:grpSpPr>
              <a:xfrm rot="1327197">
                <a:off x="4448531" y="466421"/>
                <a:ext cx="2581773" cy="2586591"/>
                <a:chOff x="7193694" y="1340243"/>
                <a:chExt cx="2581773" cy="2586591"/>
              </a:xfrm>
            </p:grpSpPr>
            <p:sp>
              <p:nvSpPr>
                <p:cNvPr id="1471" name="Block Arc 1470">
                  <a:extLst>
                    <a:ext uri="{FF2B5EF4-FFF2-40B4-BE49-F238E27FC236}">
                      <a16:creationId xmlns:a16="http://schemas.microsoft.com/office/drawing/2014/main" id="{B7D6B82E-D22B-956B-4E73-ABE11FF6873D}"/>
                    </a:ext>
                  </a:extLst>
                </p:cNvPr>
                <p:cNvSpPr/>
                <p:nvPr/>
              </p:nvSpPr>
              <p:spPr bwMode="auto">
                <a:xfrm>
                  <a:off x="7193694" y="1345061"/>
                  <a:ext cx="2581773" cy="2581773"/>
                </a:xfrm>
                <a:prstGeom prst="blockArc">
                  <a:avLst>
                    <a:gd name="adj1" fmla="val 10800000"/>
                    <a:gd name="adj2" fmla="val 21590601"/>
                    <a:gd name="adj3" fmla="val 12128"/>
                  </a:avLst>
                </a:prstGeom>
                <a:gradFill>
                  <a:gsLst>
                    <a:gs pos="0">
                      <a:srgbClr val="CEDFFF"/>
                    </a:gs>
                    <a:gs pos="100000">
                      <a:srgbClr val="4873FF"/>
                    </a:gs>
                  </a:gsLst>
                  <a:lin ang="21594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72" name="Block Arc 1471">
                  <a:extLst>
                    <a:ext uri="{FF2B5EF4-FFF2-40B4-BE49-F238E27FC236}">
                      <a16:creationId xmlns:a16="http://schemas.microsoft.com/office/drawing/2014/main" id="{7D264926-F3AC-DCBC-2D2A-F1972E731996}"/>
                    </a:ext>
                  </a:extLst>
                </p:cNvPr>
                <p:cNvSpPr/>
                <p:nvPr/>
              </p:nvSpPr>
              <p:spPr bwMode="auto">
                <a:xfrm rot="10800000">
                  <a:off x="7193694" y="1340243"/>
                  <a:ext cx="2581773" cy="2581773"/>
                </a:xfrm>
                <a:prstGeom prst="blockArc">
                  <a:avLst>
                    <a:gd name="adj1" fmla="val 10800000"/>
                    <a:gd name="adj2" fmla="val 4896"/>
                    <a:gd name="adj3" fmla="val 12128"/>
                  </a:avLst>
                </a:prstGeom>
                <a:gradFill>
                  <a:gsLst>
                    <a:gs pos="0">
                      <a:srgbClr val="DFEAFF"/>
                    </a:gs>
                    <a:gs pos="100000">
                      <a:srgbClr val="95B3FF"/>
                    </a:gs>
                  </a:gsLst>
                  <a:lin ang="4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1473" name="Isosceles Triangle 1472">
                  <a:extLst>
                    <a:ext uri="{FF2B5EF4-FFF2-40B4-BE49-F238E27FC236}">
                      <a16:creationId xmlns:a16="http://schemas.microsoft.com/office/drawing/2014/main" id="{4C0FF79C-64A3-13A3-EA6E-1A1966EBA30D}"/>
                    </a:ext>
                  </a:extLst>
                </p:cNvPr>
                <p:cNvSpPr/>
                <p:nvPr/>
              </p:nvSpPr>
              <p:spPr bwMode="auto">
                <a:xfrm>
                  <a:off x="7193694" y="2522358"/>
                  <a:ext cx="312054" cy="115149"/>
                </a:xfrm>
                <a:prstGeom prst="triangle">
                  <a:avLst/>
                </a:prstGeom>
                <a:solidFill>
                  <a:srgbClr val="95B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74" name="Isosceles Triangle 1473">
                  <a:extLst>
                    <a:ext uri="{FF2B5EF4-FFF2-40B4-BE49-F238E27FC236}">
                      <a16:creationId xmlns:a16="http://schemas.microsoft.com/office/drawing/2014/main" id="{44DEDB0B-590B-4326-A5AF-A3354F7D1268}"/>
                    </a:ext>
                  </a:extLst>
                </p:cNvPr>
                <p:cNvSpPr/>
                <p:nvPr/>
              </p:nvSpPr>
              <p:spPr bwMode="auto">
                <a:xfrm rot="10800000">
                  <a:off x="9463413" y="2631130"/>
                  <a:ext cx="312054" cy="115149"/>
                </a:xfrm>
                <a:prstGeom prst="triangle">
                  <a:avLst/>
                </a:prstGeom>
                <a:solidFill>
                  <a:srgbClr val="507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nvGrpSpPr>
              <p:cNvPr id="1458" name="Group 1457">
                <a:extLst>
                  <a:ext uri="{FF2B5EF4-FFF2-40B4-BE49-F238E27FC236}">
                    <a16:creationId xmlns:a16="http://schemas.microsoft.com/office/drawing/2014/main" id="{B269A90C-B5AB-ECBF-DA9B-80B0EAE5190B}"/>
                  </a:ext>
                </a:extLst>
              </p:cNvPr>
              <p:cNvGrpSpPr/>
              <p:nvPr/>
            </p:nvGrpSpPr>
            <p:grpSpPr>
              <a:xfrm>
                <a:off x="4605219" y="627156"/>
                <a:ext cx="2266581" cy="2253795"/>
                <a:chOff x="9895910" y="84348"/>
                <a:chExt cx="2266581" cy="2253795"/>
              </a:xfrm>
            </p:grpSpPr>
            <p:grpSp>
              <p:nvGrpSpPr>
                <p:cNvPr id="1459" name="Group 1458">
                  <a:extLst>
                    <a:ext uri="{FF2B5EF4-FFF2-40B4-BE49-F238E27FC236}">
                      <a16:creationId xmlns:a16="http://schemas.microsoft.com/office/drawing/2014/main" id="{6E20B657-FDA2-E3CD-3588-B22EF47A6364}"/>
                    </a:ext>
                  </a:extLst>
                </p:cNvPr>
                <p:cNvGrpSpPr/>
                <p:nvPr/>
              </p:nvGrpSpPr>
              <p:grpSpPr>
                <a:xfrm>
                  <a:off x="9895910" y="84348"/>
                  <a:ext cx="2266581" cy="2253795"/>
                  <a:chOff x="7351221" y="1498398"/>
                  <a:chExt cx="2266581" cy="2253795"/>
                </a:xfrm>
                <a:solidFill>
                  <a:schemeClr val="tx1"/>
                </a:solidFill>
              </p:grpSpPr>
              <p:grpSp>
                <p:nvGrpSpPr>
                  <p:cNvPr id="1461" name="Group 1460">
                    <a:extLst>
                      <a:ext uri="{FF2B5EF4-FFF2-40B4-BE49-F238E27FC236}">
                        <a16:creationId xmlns:a16="http://schemas.microsoft.com/office/drawing/2014/main" id="{433CF748-9002-F3D9-4579-0A598B7783D8}"/>
                      </a:ext>
                    </a:extLst>
                  </p:cNvPr>
                  <p:cNvGrpSpPr/>
                  <p:nvPr/>
                </p:nvGrpSpPr>
                <p:grpSpPr>
                  <a:xfrm>
                    <a:off x="7351221" y="1498398"/>
                    <a:ext cx="2266581" cy="2253795"/>
                    <a:chOff x="7351221" y="1498398"/>
                    <a:chExt cx="2266581" cy="2253795"/>
                  </a:xfrm>
                  <a:grpFill/>
                </p:grpSpPr>
                <p:sp>
                  <p:nvSpPr>
                    <p:cNvPr id="1463" name="Rectangle: Top Corners Snipped 1462">
                      <a:extLst>
                        <a:ext uri="{FF2B5EF4-FFF2-40B4-BE49-F238E27FC236}">
                          <a16:creationId xmlns:a16="http://schemas.microsoft.com/office/drawing/2014/main" id="{A289950F-5E59-A6D1-7954-0EC6A75E3B26}"/>
                        </a:ext>
                      </a:extLst>
                    </p:cNvPr>
                    <p:cNvSpPr/>
                    <p:nvPr/>
                  </p:nvSpPr>
                  <p:spPr bwMode="auto">
                    <a:xfrm>
                      <a:off x="8253792" y="149839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64" name="Rectangle: Top Corners Snipped 1463">
                      <a:extLst>
                        <a:ext uri="{FF2B5EF4-FFF2-40B4-BE49-F238E27FC236}">
                          <a16:creationId xmlns:a16="http://schemas.microsoft.com/office/drawing/2014/main" id="{BA44127E-F846-DEBC-5D34-D9F75EDE7198}"/>
                        </a:ext>
                      </a:extLst>
                    </p:cNvPr>
                    <p:cNvSpPr/>
                    <p:nvPr/>
                  </p:nvSpPr>
                  <p:spPr bwMode="auto">
                    <a:xfrm rot="10800000">
                      <a:off x="8253792" y="356072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65" name="Rectangle: Top Corners Snipped 1464">
                      <a:extLst>
                        <a:ext uri="{FF2B5EF4-FFF2-40B4-BE49-F238E27FC236}">
                          <a16:creationId xmlns:a16="http://schemas.microsoft.com/office/drawing/2014/main" id="{1F0E5EC1-3B07-C760-CB83-FBCC73D91A38}"/>
                        </a:ext>
                      </a:extLst>
                    </p:cNvPr>
                    <p:cNvSpPr/>
                    <p:nvPr/>
                  </p:nvSpPr>
                  <p:spPr bwMode="auto">
                    <a:xfrm rot="5400000">
                      <a:off x="9293874" y="2541774"/>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66" name="Rectangle: Top Corners Snipped 1465">
                      <a:extLst>
                        <a:ext uri="{FF2B5EF4-FFF2-40B4-BE49-F238E27FC236}">
                          <a16:creationId xmlns:a16="http://schemas.microsoft.com/office/drawing/2014/main" id="{06FB9CE8-9600-18C2-B7C9-0918D593055F}"/>
                        </a:ext>
                      </a:extLst>
                    </p:cNvPr>
                    <p:cNvSpPr/>
                    <p:nvPr/>
                  </p:nvSpPr>
                  <p:spPr bwMode="auto">
                    <a:xfrm rot="16200000">
                      <a:off x="7218758" y="2541775"/>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67" name="Rectangle: Top Corners Snipped 1466">
                      <a:extLst>
                        <a:ext uri="{FF2B5EF4-FFF2-40B4-BE49-F238E27FC236}">
                          <a16:creationId xmlns:a16="http://schemas.microsoft.com/office/drawing/2014/main" id="{3B1E3C45-C761-94FB-50E7-E90DD6D6B1F0}"/>
                        </a:ext>
                      </a:extLst>
                    </p:cNvPr>
                    <p:cNvSpPr/>
                    <p:nvPr/>
                  </p:nvSpPr>
                  <p:spPr bwMode="auto">
                    <a:xfrm rot="18900000">
                      <a:off x="7517305"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68" name="Rectangle: Top Corners Snipped 1467">
                      <a:extLst>
                        <a:ext uri="{FF2B5EF4-FFF2-40B4-BE49-F238E27FC236}">
                          <a16:creationId xmlns:a16="http://schemas.microsoft.com/office/drawing/2014/main" id="{319987D5-705E-2D22-E36D-841C802C5A10}"/>
                        </a:ext>
                      </a:extLst>
                    </p:cNvPr>
                    <p:cNvSpPr/>
                    <p:nvPr/>
                  </p:nvSpPr>
                  <p:spPr bwMode="auto">
                    <a:xfrm rot="2700000" flipH="1">
                      <a:off x="9002893"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69" name="Rectangle: Top Corners Snipped 1468">
                      <a:extLst>
                        <a:ext uri="{FF2B5EF4-FFF2-40B4-BE49-F238E27FC236}">
                          <a16:creationId xmlns:a16="http://schemas.microsoft.com/office/drawing/2014/main" id="{AC1A22A9-32DA-65AE-AEEA-ACD6F2E07F05}"/>
                        </a:ext>
                      </a:extLst>
                    </p:cNvPr>
                    <p:cNvSpPr/>
                    <p:nvPr/>
                  </p:nvSpPr>
                  <p:spPr bwMode="auto">
                    <a:xfrm rot="2700000" flipV="1">
                      <a:off x="7517305"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70" name="Rectangle: Top Corners Snipped 1469">
                      <a:extLst>
                        <a:ext uri="{FF2B5EF4-FFF2-40B4-BE49-F238E27FC236}">
                          <a16:creationId xmlns:a16="http://schemas.microsoft.com/office/drawing/2014/main" id="{9DBDC10F-058A-D206-D011-B3611E113543}"/>
                        </a:ext>
                      </a:extLst>
                    </p:cNvPr>
                    <p:cNvSpPr/>
                    <p:nvPr/>
                  </p:nvSpPr>
                  <p:spPr bwMode="auto">
                    <a:xfrm rot="18900000" flipH="1" flipV="1">
                      <a:off x="9002893"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462" name="Oval 1461">
                    <a:extLst>
                      <a:ext uri="{FF2B5EF4-FFF2-40B4-BE49-F238E27FC236}">
                        <a16:creationId xmlns:a16="http://schemas.microsoft.com/office/drawing/2014/main" id="{AC900C94-5A10-806D-FED5-F937E18B9A87}"/>
                      </a:ext>
                    </a:extLst>
                  </p:cNvPr>
                  <p:cNvSpPr/>
                  <p:nvPr/>
                </p:nvSpPr>
                <p:spPr bwMode="auto">
                  <a:xfrm>
                    <a:off x="7506721" y="1655125"/>
                    <a:ext cx="1955580" cy="1955580"/>
                  </a:xfrm>
                  <a:prstGeom prst="ellipse">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460" name="Oval 1459">
                  <a:extLst>
                    <a:ext uri="{FF2B5EF4-FFF2-40B4-BE49-F238E27FC236}">
                      <a16:creationId xmlns:a16="http://schemas.microsoft.com/office/drawing/2014/main" id="{BA9772FD-B80A-A83C-2C37-32AE21C1C1B5}"/>
                    </a:ext>
                  </a:extLst>
                </p:cNvPr>
                <p:cNvSpPr/>
                <p:nvPr/>
              </p:nvSpPr>
              <p:spPr bwMode="auto">
                <a:xfrm>
                  <a:off x="10115734" y="297779"/>
                  <a:ext cx="1826933" cy="1826933"/>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cxnSp>
          <p:nvCxnSpPr>
            <p:cNvPr id="1418" name="Straight Connector 1417">
              <a:extLst>
                <a:ext uri="{FF2B5EF4-FFF2-40B4-BE49-F238E27FC236}">
                  <a16:creationId xmlns:a16="http://schemas.microsoft.com/office/drawing/2014/main" id="{B8B04ABA-4F14-9EDA-E9B1-6181166B55F1}"/>
                </a:ext>
              </a:extLst>
            </p:cNvPr>
            <p:cNvCxnSpPr>
              <a:cxnSpLocks/>
            </p:cNvCxnSpPr>
            <p:nvPr/>
          </p:nvCxnSpPr>
          <p:spPr>
            <a:xfrm>
              <a:off x="6278700" y="3145821"/>
              <a:ext cx="0" cy="14777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19" name="Straight Connector 1418">
              <a:extLst>
                <a:ext uri="{FF2B5EF4-FFF2-40B4-BE49-F238E27FC236}">
                  <a16:creationId xmlns:a16="http://schemas.microsoft.com/office/drawing/2014/main" id="{2F419C01-592F-4011-F766-F6D9F578614D}"/>
                </a:ext>
              </a:extLst>
            </p:cNvPr>
            <p:cNvCxnSpPr>
              <a:cxnSpLocks/>
            </p:cNvCxnSpPr>
            <p:nvPr/>
          </p:nvCxnSpPr>
          <p:spPr>
            <a:xfrm>
              <a:off x="6384666" y="3219706"/>
              <a:ext cx="0" cy="73885"/>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20" name="Straight Connector 1419">
              <a:extLst>
                <a:ext uri="{FF2B5EF4-FFF2-40B4-BE49-F238E27FC236}">
                  <a16:creationId xmlns:a16="http://schemas.microsoft.com/office/drawing/2014/main" id="{D5F6A0B3-96E4-978A-5F07-E960B1D28D3C}"/>
                </a:ext>
              </a:extLst>
            </p:cNvPr>
            <p:cNvCxnSpPr>
              <a:cxnSpLocks/>
            </p:cNvCxnSpPr>
            <p:nvPr/>
          </p:nvCxnSpPr>
          <p:spPr>
            <a:xfrm>
              <a:off x="6166782" y="319920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21" name="Straight Connector 1420">
              <a:extLst>
                <a:ext uri="{FF2B5EF4-FFF2-40B4-BE49-F238E27FC236}">
                  <a16:creationId xmlns:a16="http://schemas.microsoft.com/office/drawing/2014/main" id="{1C8E61AF-019F-FC6C-796C-B8DBEDEC2138}"/>
                </a:ext>
              </a:extLst>
            </p:cNvPr>
            <p:cNvCxnSpPr>
              <a:cxnSpLocks/>
            </p:cNvCxnSpPr>
            <p:nvPr/>
          </p:nvCxnSpPr>
          <p:spPr>
            <a:xfrm>
              <a:off x="7059581" y="3403197"/>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22" name="Straight Connector 1421">
              <a:extLst>
                <a:ext uri="{FF2B5EF4-FFF2-40B4-BE49-F238E27FC236}">
                  <a16:creationId xmlns:a16="http://schemas.microsoft.com/office/drawing/2014/main" id="{051D31CD-1508-8D55-AF3E-C0E51DF720B2}"/>
                </a:ext>
              </a:extLst>
            </p:cNvPr>
            <p:cNvCxnSpPr/>
            <p:nvPr/>
          </p:nvCxnSpPr>
          <p:spPr>
            <a:xfrm flipH="1">
              <a:off x="7009330" y="3497578"/>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3" name="Straight Connector 1422">
              <a:extLst>
                <a:ext uri="{FF2B5EF4-FFF2-40B4-BE49-F238E27FC236}">
                  <a16:creationId xmlns:a16="http://schemas.microsoft.com/office/drawing/2014/main" id="{258CA681-1D0F-E812-407A-62A12A82CC9A}"/>
                </a:ext>
              </a:extLst>
            </p:cNvPr>
            <p:cNvCxnSpPr>
              <a:cxnSpLocks/>
            </p:cNvCxnSpPr>
            <p:nvPr/>
          </p:nvCxnSpPr>
          <p:spPr>
            <a:xfrm>
              <a:off x="7149153" y="3495621"/>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24" name="Straight Connector 1423">
              <a:extLst>
                <a:ext uri="{FF2B5EF4-FFF2-40B4-BE49-F238E27FC236}">
                  <a16:creationId xmlns:a16="http://schemas.microsoft.com/office/drawing/2014/main" id="{395DC6E0-F296-C1DE-15FF-733CA13E1817}"/>
                </a:ext>
              </a:extLst>
            </p:cNvPr>
            <p:cNvCxnSpPr/>
            <p:nvPr/>
          </p:nvCxnSpPr>
          <p:spPr>
            <a:xfrm flipH="1">
              <a:off x="7098902" y="3590002"/>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5" name="Straight Connector 1424">
              <a:extLst>
                <a:ext uri="{FF2B5EF4-FFF2-40B4-BE49-F238E27FC236}">
                  <a16:creationId xmlns:a16="http://schemas.microsoft.com/office/drawing/2014/main" id="{2C92FB44-BE49-4440-7323-3CAA04EDE2EA}"/>
                </a:ext>
              </a:extLst>
            </p:cNvPr>
            <p:cNvCxnSpPr>
              <a:cxnSpLocks/>
            </p:cNvCxnSpPr>
            <p:nvPr/>
          </p:nvCxnSpPr>
          <p:spPr>
            <a:xfrm flipH="1">
              <a:off x="7187832" y="3757310"/>
              <a:ext cx="19839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26" name="Straight Connector 1425">
              <a:extLst>
                <a:ext uri="{FF2B5EF4-FFF2-40B4-BE49-F238E27FC236}">
                  <a16:creationId xmlns:a16="http://schemas.microsoft.com/office/drawing/2014/main" id="{0D193DD1-6E68-1D49-9D3E-AEED27B0EB75}"/>
                </a:ext>
              </a:extLst>
            </p:cNvPr>
            <p:cNvCxnSpPr>
              <a:cxnSpLocks/>
            </p:cNvCxnSpPr>
            <p:nvPr/>
          </p:nvCxnSpPr>
          <p:spPr>
            <a:xfrm flipH="1">
              <a:off x="7189555" y="3845483"/>
              <a:ext cx="233595"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27" name="Straight Connector 1426">
              <a:extLst>
                <a:ext uri="{FF2B5EF4-FFF2-40B4-BE49-F238E27FC236}">
                  <a16:creationId xmlns:a16="http://schemas.microsoft.com/office/drawing/2014/main" id="{B11247CF-624A-C429-1DBF-E653E616EF73}"/>
                </a:ext>
              </a:extLst>
            </p:cNvPr>
            <p:cNvCxnSpPr>
              <a:cxnSpLocks/>
            </p:cNvCxnSpPr>
            <p:nvPr/>
          </p:nvCxnSpPr>
          <p:spPr>
            <a:xfrm>
              <a:off x="7237154" y="358569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28" name="Straight Connector 1427">
              <a:extLst>
                <a:ext uri="{FF2B5EF4-FFF2-40B4-BE49-F238E27FC236}">
                  <a16:creationId xmlns:a16="http://schemas.microsoft.com/office/drawing/2014/main" id="{1851978D-168B-D925-E705-8D4D12C662A6}"/>
                </a:ext>
              </a:extLst>
            </p:cNvPr>
            <p:cNvCxnSpPr/>
            <p:nvPr/>
          </p:nvCxnSpPr>
          <p:spPr>
            <a:xfrm flipH="1">
              <a:off x="7186903" y="3680080"/>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9" name="Straight Connector 1428">
              <a:extLst>
                <a:ext uri="{FF2B5EF4-FFF2-40B4-BE49-F238E27FC236}">
                  <a16:creationId xmlns:a16="http://schemas.microsoft.com/office/drawing/2014/main" id="{7A21E71E-11E8-55E5-7479-C17825F32475}"/>
                </a:ext>
              </a:extLst>
            </p:cNvPr>
            <p:cNvCxnSpPr>
              <a:cxnSpLocks/>
            </p:cNvCxnSpPr>
            <p:nvPr/>
          </p:nvCxnSpPr>
          <p:spPr>
            <a:xfrm flipH="1">
              <a:off x="7316258" y="4064818"/>
              <a:ext cx="184294"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30" name="Straight Connector 1429">
              <a:extLst>
                <a:ext uri="{FF2B5EF4-FFF2-40B4-BE49-F238E27FC236}">
                  <a16:creationId xmlns:a16="http://schemas.microsoft.com/office/drawing/2014/main" id="{1E696892-6F1C-0CF5-5713-88D503425E46}"/>
                </a:ext>
              </a:extLst>
            </p:cNvPr>
            <p:cNvCxnSpPr>
              <a:cxnSpLocks/>
            </p:cNvCxnSpPr>
            <p:nvPr/>
          </p:nvCxnSpPr>
          <p:spPr>
            <a:xfrm flipH="1" flipV="1">
              <a:off x="7144545" y="3908456"/>
              <a:ext cx="174860" cy="156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1" name="Straight Connector 1430">
              <a:extLst>
                <a:ext uri="{FF2B5EF4-FFF2-40B4-BE49-F238E27FC236}">
                  <a16:creationId xmlns:a16="http://schemas.microsoft.com/office/drawing/2014/main" id="{F2656FE0-AEEF-753F-A8B7-B57CCF02BE19}"/>
                </a:ext>
              </a:extLst>
            </p:cNvPr>
            <p:cNvCxnSpPr>
              <a:cxnSpLocks/>
            </p:cNvCxnSpPr>
            <p:nvPr/>
          </p:nvCxnSpPr>
          <p:spPr>
            <a:xfrm flipH="1">
              <a:off x="7454872" y="4186262"/>
              <a:ext cx="8532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32" name="Straight Connector 1431">
              <a:extLst>
                <a:ext uri="{FF2B5EF4-FFF2-40B4-BE49-F238E27FC236}">
                  <a16:creationId xmlns:a16="http://schemas.microsoft.com/office/drawing/2014/main" id="{EDC0D1F7-3E24-197B-B3B3-86DE7153B497}"/>
                </a:ext>
              </a:extLst>
            </p:cNvPr>
            <p:cNvCxnSpPr>
              <a:cxnSpLocks/>
            </p:cNvCxnSpPr>
            <p:nvPr/>
          </p:nvCxnSpPr>
          <p:spPr>
            <a:xfrm flipH="1">
              <a:off x="7368404" y="4185496"/>
              <a:ext cx="86468" cy="77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3" name="Straight Connector 1432">
              <a:extLst>
                <a:ext uri="{FF2B5EF4-FFF2-40B4-BE49-F238E27FC236}">
                  <a16:creationId xmlns:a16="http://schemas.microsoft.com/office/drawing/2014/main" id="{34EF7DBF-5993-E92A-16FB-9EF26A5737F7}"/>
                </a:ext>
              </a:extLst>
            </p:cNvPr>
            <p:cNvCxnSpPr>
              <a:cxnSpLocks/>
            </p:cNvCxnSpPr>
            <p:nvPr/>
          </p:nvCxnSpPr>
          <p:spPr>
            <a:xfrm>
              <a:off x="5387820" y="3510400"/>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34" name="Straight Connector 1433">
              <a:extLst>
                <a:ext uri="{FF2B5EF4-FFF2-40B4-BE49-F238E27FC236}">
                  <a16:creationId xmlns:a16="http://schemas.microsoft.com/office/drawing/2014/main" id="{BC990AB8-2614-D181-D91F-E6D658937825}"/>
                </a:ext>
              </a:extLst>
            </p:cNvPr>
            <p:cNvCxnSpPr>
              <a:cxnSpLocks/>
            </p:cNvCxnSpPr>
            <p:nvPr/>
          </p:nvCxnSpPr>
          <p:spPr>
            <a:xfrm flipH="1" flipV="1">
              <a:off x="5388486" y="3605971"/>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5" name="Straight Connector 1434">
              <a:extLst>
                <a:ext uri="{FF2B5EF4-FFF2-40B4-BE49-F238E27FC236}">
                  <a16:creationId xmlns:a16="http://schemas.microsoft.com/office/drawing/2014/main" id="{082F3C02-22B5-881F-7279-44FD19D28170}"/>
                </a:ext>
              </a:extLst>
            </p:cNvPr>
            <p:cNvCxnSpPr>
              <a:cxnSpLocks/>
            </p:cNvCxnSpPr>
            <p:nvPr/>
          </p:nvCxnSpPr>
          <p:spPr>
            <a:xfrm>
              <a:off x="5636003" y="3322374"/>
              <a:ext cx="0" cy="220139"/>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36" name="Straight Connector 1435">
              <a:extLst>
                <a:ext uri="{FF2B5EF4-FFF2-40B4-BE49-F238E27FC236}">
                  <a16:creationId xmlns:a16="http://schemas.microsoft.com/office/drawing/2014/main" id="{DBB51ECF-C784-AF2F-B2F8-F106E80B191E}"/>
                </a:ext>
              </a:extLst>
            </p:cNvPr>
            <p:cNvCxnSpPr>
              <a:cxnSpLocks/>
            </p:cNvCxnSpPr>
            <p:nvPr/>
          </p:nvCxnSpPr>
          <p:spPr>
            <a:xfrm flipH="1" flipV="1">
              <a:off x="5636669" y="3417945"/>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7" name="Straight Connector 1436">
              <a:extLst>
                <a:ext uri="{FF2B5EF4-FFF2-40B4-BE49-F238E27FC236}">
                  <a16:creationId xmlns:a16="http://schemas.microsoft.com/office/drawing/2014/main" id="{F8A7EC10-52F3-7D82-BEC5-6C45FCC8E5D6}"/>
                </a:ext>
              </a:extLst>
            </p:cNvPr>
            <p:cNvCxnSpPr>
              <a:cxnSpLocks/>
            </p:cNvCxnSpPr>
            <p:nvPr/>
          </p:nvCxnSpPr>
          <p:spPr>
            <a:xfrm flipV="1">
              <a:off x="6270366"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38" name="Straight Connector 1437">
              <a:extLst>
                <a:ext uri="{FF2B5EF4-FFF2-40B4-BE49-F238E27FC236}">
                  <a16:creationId xmlns:a16="http://schemas.microsoft.com/office/drawing/2014/main" id="{DF0423E5-02FB-7074-F80B-58A55C0A148A}"/>
                </a:ext>
              </a:extLst>
            </p:cNvPr>
            <p:cNvCxnSpPr>
              <a:cxnSpLocks/>
            </p:cNvCxnSpPr>
            <p:nvPr/>
          </p:nvCxnSpPr>
          <p:spPr>
            <a:xfrm flipV="1">
              <a:off x="637514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39" name="Straight Connector 1438">
              <a:extLst>
                <a:ext uri="{FF2B5EF4-FFF2-40B4-BE49-F238E27FC236}">
                  <a16:creationId xmlns:a16="http://schemas.microsoft.com/office/drawing/2014/main" id="{1CFE4E70-48F6-6C2D-A7D6-9C97FE31BA50}"/>
                </a:ext>
              </a:extLst>
            </p:cNvPr>
            <p:cNvCxnSpPr>
              <a:cxnSpLocks/>
            </p:cNvCxnSpPr>
            <p:nvPr/>
          </p:nvCxnSpPr>
          <p:spPr>
            <a:xfrm flipV="1">
              <a:off x="616559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0" name="Straight Connector 1439">
              <a:extLst>
                <a:ext uri="{FF2B5EF4-FFF2-40B4-BE49-F238E27FC236}">
                  <a16:creationId xmlns:a16="http://schemas.microsoft.com/office/drawing/2014/main" id="{FEF1056B-8B00-459B-0479-D62FBEA6AEF7}"/>
                </a:ext>
              </a:extLst>
            </p:cNvPr>
            <p:cNvCxnSpPr>
              <a:cxnSpLocks/>
            </p:cNvCxnSpPr>
            <p:nvPr/>
          </p:nvCxnSpPr>
          <p:spPr>
            <a:xfrm flipH="1" flipV="1">
              <a:off x="6484272" y="5480443"/>
              <a:ext cx="184193" cy="167215"/>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441" name="Straight Connector 1440">
              <a:extLst>
                <a:ext uri="{FF2B5EF4-FFF2-40B4-BE49-F238E27FC236}">
                  <a16:creationId xmlns:a16="http://schemas.microsoft.com/office/drawing/2014/main" id="{BEAC2DCC-7FAC-29CD-5FC5-0FA0762AA87B}"/>
                </a:ext>
              </a:extLst>
            </p:cNvPr>
            <p:cNvCxnSpPr>
              <a:cxnSpLocks/>
            </p:cNvCxnSpPr>
            <p:nvPr/>
          </p:nvCxnSpPr>
          <p:spPr>
            <a:xfrm flipH="1" flipV="1">
              <a:off x="7095735" y="5215422"/>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2" name="Straight Connector 1441">
              <a:extLst>
                <a:ext uri="{FF2B5EF4-FFF2-40B4-BE49-F238E27FC236}">
                  <a16:creationId xmlns:a16="http://schemas.microsoft.com/office/drawing/2014/main" id="{1125CE62-C9D9-59D2-A0C9-10A1C741915E}"/>
                </a:ext>
              </a:extLst>
            </p:cNvPr>
            <p:cNvCxnSpPr>
              <a:cxnSpLocks/>
            </p:cNvCxnSpPr>
            <p:nvPr/>
          </p:nvCxnSpPr>
          <p:spPr>
            <a:xfrm flipH="1" flipV="1">
              <a:off x="7170455" y="5142648"/>
              <a:ext cx="113031" cy="10261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3" name="Straight Connector 1442">
              <a:extLst>
                <a:ext uri="{FF2B5EF4-FFF2-40B4-BE49-F238E27FC236}">
                  <a16:creationId xmlns:a16="http://schemas.microsoft.com/office/drawing/2014/main" id="{F39C7B4C-F914-DA21-123D-97D7E9126816}"/>
                </a:ext>
              </a:extLst>
            </p:cNvPr>
            <p:cNvCxnSpPr>
              <a:cxnSpLocks/>
            </p:cNvCxnSpPr>
            <p:nvPr/>
          </p:nvCxnSpPr>
          <p:spPr>
            <a:xfrm flipH="1" flipV="1">
              <a:off x="7021374" y="5291311"/>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4" name="Straight Connector 1443">
              <a:extLst>
                <a:ext uri="{FF2B5EF4-FFF2-40B4-BE49-F238E27FC236}">
                  <a16:creationId xmlns:a16="http://schemas.microsoft.com/office/drawing/2014/main" id="{351E1791-40B8-39DA-5D03-6156A7FBF287}"/>
                </a:ext>
              </a:extLst>
            </p:cNvPr>
            <p:cNvCxnSpPr>
              <a:cxnSpLocks/>
            </p:cNvCxnSpPr>
            <p:nvPr/>
          </p:nvCxnSpPr>
          <p:spPr>
            <a:xfrm flipV="1">
              <a:off x="5341025" y="5211826"/>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5" name="Straight Connector 1444">
              <a:extLst>
                <a:ext uri="{FF2B5EF4-FFF2-40B4-BE49-F238E27FC236}">
                  <a16:creationId xmlns:a16="http://schemas.microsoft.com/office/drawing/2014/main" id="{9B088F77-71D9-89C7-BED1-D138294EF2BA}"/>
                </a:ext>
              </a:extLst>
            </p:cNvPr>
            <p:cNvCxnSpPr>
              <a:cxnSpLocks/>
            </p:cNvCxnSpPr>
            <p:nvPr/>
          </p:nvCxnSpPr>
          <p:spPr>
            <a:xfrm flipV="1">
              <a:off x="6978500" y="5313270"/>
              <a:ext cx="0" cy="208055"/>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6" name="Straight Connector 1445">
              <a:extLst>
                <a:ext uri="{FF2B5EF4-FFF2-40B4-BE49-F238E27FC236}">
                  <a16:creationId xmlns:a16="http://schemas.microsoft.com/office/drawing/2014/main" id="{E15F2937-05EF-812D-522F-8F44D5DDF7B0}"/>
                </a:ext>
              </a:extLst>
            </p:cNvPr>
            <p:cNvCxnSpPr>
              <a:cxnSpLocks/>
            </p:cNvCxnSpPr>
            <p:nvPr/>
          </p:nvCxnSpPr>
          <p:spPr>
            <a:xfrm flipV="1">
              <a:off x="6879002" y="5313270"/>
              <a:ext cx="0" cy="267926"/>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7" name="Straight Connector 1446">
              <a:extLst>
                <a:ext uri="{FF2B5EF4-FFF2-40B4-BE49-F238E27FC236}">
                  <a16:creationId xmlns:a16="http://schemas.microsoft.com/office/drawing/2014/main" id="{ADF16B15-A982-F473-3AE4-F6F93BE3BD11}"/>
                </a:ext>
              </a:extLst>
            </p:cNvPr>
            <p:cNvCxnSpPr>
              <a:cxnSpLocks/>
            </p:cNvCxnSpPr>
            <p:nvPr/>
          </p:nvCxnSpPr>
          <p:spPr>
            <a:xfrm flipH="1" flipV="1">
              <a:off x="6425447" y="5535568"/>
              <a:ext cx="159852" cy="14511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8" name="Straight Connector 1447">
              <a:extLst>
                <a:ext uri="{FF2B5EF4-FFF2-40B4-BE49-F238E27FC236}">
                  <a16:creationId xmlns:a16="http://schemas.microsoft.com/office/drawing/2014/main" id="{BE471773-78B1-314B-E43F-2531553D1836}"/>
                </a:ext>
              </a:extLst>
            </p:cNvPr>
            <p:cNvCxnSpPr>
              <a:cxnSpLocks/>
            </p:cNvCxnSpPr>
            <p:nvPr/>
          </p:nvCxnSpPr>
          <p:spPr>
            <a:xfrm flipH="1">
              <a:off x="5162201" y="3789441"/>
              <a:ext cx="20303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49" name="Straight Connector 1448">
              <a:extLst>
                <a:ext uri="{FF2B5EF4-FFF2-40B4-BE49-F238E27FC236}">
                  <a16:creationId xmlns:a16="http://schemas.microsoft.com/office/drawing/2014/main" id="{7D7E2357-E76B-B18D-9E6A-DE2B665C9FFD}"/>
                </a:ext>
              </a:extLst>
            </p:cNvPr>
            <p:cNvCxnSpPr>
              <a:cxnSpLocks/>
            </p:cNvCxnSpPr>
            <p:nvPr/>
          </p:nvCxnSpPr>
          <p:spPr>
            <a:xfrm>
              <a:off x="5060337" y="4826818"/>
              <a:ext cx="14849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50" name="Straight Connector 1449">
              <a:extLst>
                <a:ext uri="{FF2B5EF4-FFF2-40B4-BE49-F238E27FC236}">
                  <a16:creationId xmlns:a16="http://schemas.microsoft.com/office/drawing/2014/main" id="{1159DD8D-F46C-23DD-51DD-FE2892954B90}"/>
                </a:ext>
              </a:extLst>
            </p:cNvPr>
            <p:cNvCxnSpPr>
              <a:cxnSpLocks/>
            </p:cNvCxnSpPr>
            <p:nvPr/>
          </p:nvCxnSpPr>
          <p:spPr>
            <a:xfrm flipH="1">
              <a:off x="5135550" y="4669304"/>
              <a:ext cx="176148" cy="157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1" name="Straight Connector 1450">
              <a:extLst>
                <a:ext uri="{FF2B5EF4-FFF2-40B4-BE49-F238E27FC236}">
                  <a16:creationId xmlns:a16="http://schemas.microsoft.com/office/drawing/2014/main" id="{A1F5DFB7-8ECA-B02A-F786-1E38F80D3185}"/>
                </a:ext>
              </a:extLst>
            </p:cNvPr>
            <p:cNvCxnSpPr>
              <a:cxnSpLocks/>
            </p:cNvCxnSpPr>
            <p:nvPr/>
          </p:nvCxnSpPr>
          <p:spPr>
            <a:xfrm>
              <a:off x="4992024" y="4436516"/>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452" name="Straight Connector 1451">
              <a:extLst>
                <a:ext uri="{FF2B5EF4-FFF2-40B4-BE49-F238E27FC236}">
                  <a16:creationId xmlns:a16="http://schemas.microsoft.com/office/drawing/2014/main" id="{B8AD0ECD-3BCB-7706-A754-C6B73D523EDA}"/>
                </a:ext>
              </a:extLst>
            </p:cNvPr>
            <p:cNvCxnSpPr>
              <a:cxnSpLocks/>
            </p:cNvCxnSpPr>
            <p:nvPr/>
          </p:nvCxnSpPr>
          <p:spPr>
            <a:xfrm flipH="1">
              <a:off x="4992024" y="4535253"/>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53" name="Straight Connector 1452">
              <a:extLst>
                <a:ext uri="{FF2B5EF4-FFF2-40B4-BE49-F238E27FC236}">
                  <a16:creationId xmlns:a16="http://schemas.microsoft.com/office/drawing/2014/main" id="{EF6BCCEA-CE63-C88E-4D81-B4217CEB7E64}"/>
                </a:ext>
              </a:extLst>
            </p:cNvPr>
            <p:cNvCxnSpPr>
              <a:cxnSpLocks/>
            </p:cNvCxnSpPr>
            <p:nvPr/>
          </p:nvCxnSpPr>
          <p:spPr>
            <a:xfrm flipH="1" flipV="1">
              <a:off x="7356156" y="4626657"/>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454" name="Straight Connector 1453">
              <a:extLst>
                <a:ext uri="{FF2B5EF4-FFF2-40B4-BE49-F238E27FC236}">
                  <a16:creationId xmlns:a16="http://schemas.microsoft.com/office/drawing/2014/main" id="{D26CEFAA-0917-41F9-8563-8CF49DC86EA3}"/>
                </a:ext>
              </a:extLst>
            </p:cNvPr>
            <p:cNvCxnSpPr>
              <a:cxnSpLocks/>
            </p:cNvCxnSpPr>
            <p:nvPr/>
          </p:nvCxnSpPr>
          <p:spPr>
            <a:xfrm>
              <a:off x="5034972" y="4116115"/>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455" name="Straight Connector 1454">
              <a:extLst>
                <a:ext uri="{FF2B5EF4-FFF2-40B4-BE49-F238E27FC236}">
                  <a16:creationId xmlns:a16="http://schemas.microsoft.com/office/drawing/2014/main" id="{C77CB7CD-09DA-9599-CD36-1B1D63B0B037}"/>
                </a:ext>
              </a:extLst>
            </p:cNvPr>
            <p:cNvCxnSpPr>
              <a:cxnSpLocks/>
            </p:cNvCxnSpPr>
            <p:nvPr/>
          </p:nvCxnSpPr>
          <p:spPr>
            <a:xfrm flipH="1">
              <a:off x="4992024" y="4345782"/>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456" name="Straight Connector 1455">
              <a:extLst>
                <a:ext uri="{FF2B5EF4-FFF2-40B4-BE49-F238E27FC236}">
                  <a16:creationId xmlns:a16="http://schemas.microsoft.com/office/drawing/2014/main" id="{AB1E6A55-AEC6-A9E5-A0B5-F73295C1051C}"/>
                </a:ext>
              </a:extLst>
            </p:cNvPr>
            <p:cNvCxnSpPr>
              <a:cxnSpLocks/>
            </p:cNvCxnSpPr>
            <p:nvPr/>
          </p:nvCxnSpPr>
          <p:spPr>
            <a:xfrm>
              <a:off x="7429781" y="4434382"/>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grpSp>
        <p:nvGrpSpPr>
          <p:cNvPr id="1357" name="Group 1356">
            <a:extLst>
              <a:ext uri="{FF2B5EF4-FFF2-40B4-BE49-F238E27FC236}">
                <a16:creationId xmlns:a16="http://schemas.microsoft.com/office/drawing/2014/main" id="{3993D38A-8938-5C04-BBC1-DE7F85F97AB4}"/>
              </a:ext>
            </a:extLst>
          </p:cNvPr>
          <p:cNvGrpSpPr/>
          <p:nvPr/>
        </p:nvGrpSpPr>
        <p:grpSpPr>
          <a:xfrm rot="3600000">
            <a:off x="2433356" y="4926143"/>
            <a:ext cx="2594445" cy="2586591"/>
            <a:chOff x="4988722" y="3141264"/>
            <a:chExt cx="2594445" cy="2586591"/>
          </a:xfrm>
        </p:grpSpPr>
        <p:grpSp>
          <p:nvGrpSpPr>
            <p:cNvPr id="1358" name="Group 1357">
              <a:extLst>
                <a:ext uri="{FF2B5EF4-FFF2-40B4-BE49-F238E27FC236}">
                  <a16:creationId xmlns:a16="http://schemas.microsoft.com/office/drawing/2014/main" id="{04CFF3A2-34C5-C9AA-880C-813ECF918CE6}"/>
                </a:ext>
              </a:extLst>
            </p:cNvPr>
            <p:cNvGrpSpPr/>
            <p:nvPr/>
          </p:nvGrpSpPr>
          <p:grpSpPr>
            <a:xfrm>
              <a:off x="4988722" y="3141264"/>
              <a:ext cx="2581773" cy="2586591"/>
              <a:chOff x="4448531" y="466421"/>
              <a:chExt cx="2581773" cy="2586591"/>
            </a:xfrm>
          </p:grpSpPr>
          <p:grpSp>
            <p:nvGrpSpPr>
              <p:cNvPr id="1398" name="Group 1397">
                <a:extLst>
                  <a:ext uri="{FF2B5EF4-FFF2-40B4-BE49-F238E27FC236}">
                    <a16:creationId xmlns:a16="http://schemas.microsoft.com/office/drawing/2014/main" id="{41305F9F-4305-834E-2A85-2A4C2C62B3F6}"/>
                  </a:ext>
                </a:extLst>
              </p:cNvPr>
              <p:cNvGrpSpPr/>
              <p:nvPr/>
            </p:nvGrpSpPr>
            <p:grpSpPr>
              <a:xfrm rot="1327197">
                <a:off x="4448531" y="466421"/>
                <a:ext cx="2581773" cy="2586591"/>
                <a:chOff x="7193694" y="1340243"/>
                <a:chExt cx="2581773" cy="2586591"/>
              </a:xfrm>
            </p:grpSpPr>
            <p:sp>
              <p:nvSpPr>
                <p:cNvPr id="1412" name="Block Arc 1411">
                  <a:extLst>
                    <a:ext uri="{FF2B5EF4-FFF2-40B4-BE49-F238E27FC236}">
                      <a16:creationId xmlns:a16="http://schemas.microsoft.com/office/drawing/2014/main" id="{4212EB31-ABE0-F4A7-18EA-AAE1CC24D9F5}"/>
                    </a:ext>
                  </a:extLst>
                </p:cNvPr>
                <p:cNvSpPr/>
                <p:nvPr/>
              </p:nvSpPr>
              <p:spPr bwMode="auto">
                <a:xfrm>
                  <a:off x="7193694" y="1345061"/>
                  <a:ext cx="2581773" cy="2581773"/>
                </a:xfrm>
                <a:prstGeom prst="blockArc">
                  <a:avLst>
                    <a:gd name="adj1" fmla="val 10800000"/>
                    <a:gd name="adj2" fmla="val 21590601"/>
                    <a:gd name="adj3" fmla="val 12128"/>
                  </a:avLst>
                </a:prstGeom>
                <a:gradFill>
                  <a:gsLst>
                    <a:gs pos="0">
                      <a:srgbClr val="CEDFFF"/>
                    </a:gs>
                    <a:gs pos="100000">
                      <a:srgbClr val="4873FF"/>
                    </a:gs>
                  </a:gsLst>
                  <a:lin ang="21594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13" name="Block Arc 1412">
                  <a:extLst>
                    <a:ext uri="{FF2B5EF4-FFF2-40B4-BE49-F238E27FC236}">
                      <a16:creationId xmlns:a16="http://schemas.microsoft.com/office/drawing/2014/main" id="{C11000C9-B09B-8C62-6F76-FC015B6B2952}"/>
                    </a:ext>
                  </a:extLst>
                </p:cNvPr>
                <p:cNvSpPr/>
                <p:nvPr/>
              </p:nvSpPr>
              <p:spPr bwMode="auto">
                <a:xfrm rot="10800000">
                  <a:off x="7193694" y="1340243"/>
                  <a:ext cx="2581773" cy="2581773"/>
                </a:xfrm>
                <a:prstGeom prst="blockArc">
                  <a:avLst>
                    <a:gd name="adj1" fmla="val 10800000"/>
                    <a:gd name="adj2" fmla="val 4896"/>
                    <a:gd name="adj3" fmla="val 12128"/>
                  </a:avLst>
                </a:prstGeom>
                <a:gradFill>
                  <a:gsLst>
                    <a:gs pos="0">
                      <a:srgbClr val="DFEAFF"/>
                    </a:gs>
                    <a:gs pos="100000">
                      <a:srgbClr val="95B3FF"/>
                    </a:gs>
                  </a:gsLst>
                  <a:lin ang="4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1414" name="Isosceles Triangle 1413">
                  <a:extLst>
                    <a:ext uri="{FF2B5EF4-FFF2-40B4-BE49-F238E27FC236}">
                      <a16:creationId xmlns:a16="http://schemas.microsoft.com/office/drawing/2014/main" id="{ACF1B9FC-6884-95B2-CC01-D0CC75989C14}"/>
                    </a:ext>
                  </a:extLst>
                </p:cNvPr>
                <p:cNvSpPr/>
                <p:nvPr/>
              </p:nvSpPr>
              <p:spPr bwMode="auto">
                <a:xfrm>
                  <a:off x="7193694" y="2522358"/>
                  <a:ext cx="312054" cy="115149"/>
                </a:xfrm>
                <a:prstGeom prst="triangle">
                  <a:avLst/>
                </a:prstGeom>
                <a:solidFill>
                  <a:srgbClr val="95B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15" name="Isosceles Triangle 1414">
                  <a:extLst>
                    <a:ext uri="{FF2B5EF4-FFF2-40B4-BE49-F238E27FC236}">
                      <a16:creationId xmlns:a16="http://schemas.microsoft.com/office/drawing/2014/main" id="{E7879E1F-B8E9-E722-183D-F5707905012C}"/>
                    </a:ext>
                  </a:extLst>
                </p:cNvPr>
                <p:cNvSpPr/>
                <p:nvPr/>
              </p:nvSpPr>
              <p:spPr bwMode="auto">
                <a:xfrm rot="10800000">
                  <a:off x="9463413" y="2631130"/>
                  <a:ext cx="312054" cy="115149"/>
                </a:xfrm>
                <a:prstGeom prst="triangle">
                  <a:avLst/>
                </a:prstGeom>
                <a:solidFill>
                  <a:srgbClr val="507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nvGrpSpPr>
              <p:cNvPr id="1399" name="Group 1398">
                <a:extLst>
                  <a:ext uri="{FF2B5EF4-FFF2-40B4-BE49-F238E27FC236}">
                    <a16:creationId xmlns:a16="http://schemas.microsoft.com/office/drawing/2014/main" id="{0DC42BF9-852E-FE26-3A3C-6A582B60B961}"/>
                  </a:ext>
                </a:extLst>
              </p:cNvPr>
              <p:cNvGrpSpPr/>
              <p:nvPr/>
            </p:nvGrpSpPr>
            <p:grpSpPr>
              <a:xfrm>
                <a:off x="4605219" y="627156"/>
                <a:ext cx="2266581" cy="2253795"/>
                <a:chOff x="9895910" y="84348"/>
                <a:chExt cx="2266581" cy="2253795"/>
              </a:xfrm>
            </p:grpSpPr>
            <p:grpSp>
              <p:nvGrpSpPr>
                <p:cNvPr id="1400" name="Group 1399">
                  <a:extLst>
                    <a:ext uri="{FF2B5EF4-FFF2-40B4-BE49-F238E27FC236}">
                      <a16:creationId xmlns:a16="http://schemas.microsoft.com/office/drawing/2014/main" id="{4742B696-3B00-0271-DEA1-D6A61CCE3300}"/>
                    </a:ext>
                  </a:extLst>
                </p:cNvPr>
                <p:cNvGrpSpPr/>
                <p:nvPr/>
              </p:nvGrpSpPr>
              <p:grpSpPr>
                <a:xfrm>
                  <a:off x="9895910" y="84348"/>
                  <a:ext cx="2266581" cy="2253795"/>
                  <a:chOff x="7351221" y="1498398"/>
                  <a:chExt cx="2266581" cy="2253795"/>
                </a:xfrm>
                <a:solidFill>
                  <a:schemeClr val="tx1"/>
                </a:solidFill>
              </p:grpSpPr>
              <p:grpSp>
                <p:nvGrpSpPr>
                  <p:cNvPr id="1402" name="Group 1401">
                    <a:extLst>
                      <a:ext uri="{FF2B5EF4-FFF2-40B4-BE49-F238E27FC236}">
                        <a16:creationId xmlns:a16="http://schemas.microsoft.com/office/drawing/2014/main" id="{3CC64136-E167-EF10-7153-F42D6BF7E45C}"/>
                      </a:ext>
                    </a:extLst>
                  </p:cNvPr>
                  <p:cNvGrpSpPr/>
                  <p:nvPr/>
                </p:nvGrpSpPr>
                <p:grpSpPr>
                  <a:xfrm>
                    <a:off x="7351221" y="1498398"/>
                    <a:ext cx="2266581" cy="2253795"/>
                    <a:chOff x="7351221" y="1498398"/>
                    <a:chExt cx="2266581" cy="2253795"/>
                  </a:xfrm>
                  <a:grpFill/>
                </p:grpSpPr>
                <p:sp>
                  <p:nvSpPr>
                    <p:cNvPr id="1404" name="Rectangle: Top Corners Snipped 1403">
                      <a:extLst>
                        <a:ext uri="{FF2B5EF4-FFF2-40B4-BE49-F238E27FC236}">
                          <a16:creationId xmlns:a16="http://schemas.microsoft.com/office/drawing/2014/main" id="{04349016-9DC8-4A69-5D01-A8380C1A6BC0}"/>
                        </a:ext>
                      </a:extLst>
                    </p:cNvPr>
                    <p:cNvSpPr/>
                    <p:nvPr/>
                  </p:nvSpPr>
                  <p:spPr bwMode="auto">
                    <a:xfrm>
                      <a:off x="8253792" y="149839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05" name="Rectangle: Top Corners Snipped 1404">
                      <a:extLst>
                        <a:ext uri="{FF2B5EF4-FFF2-40B4-BE49-F238E27FC236}">
                          <a16:creationId xmlns:a16="http://schemas.microsoft.com/office/drawing/2014/main" id="{339AD67A-390F-EF25-66CC-334CD723EE62}"/>
                        </a:ext>
                      </a:extLst>
                    </p:cNvPr>
                    <p:cNvSpPr/>
                    <p:nvPr/>
                  </p:nvSpPr>
                  <p:spPr bwMode="auto">
                    <a:xfrm rot="10800000">
                      <a:off x="8253792" y="356072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06" name="Rectangle: Top Corners Snipped 1405">
                      <a:extLst>
                        <a:ext uri="{FF2B5EF4-FFF2-40B4-BE49-F238E27FC236}">
                          <a16:creationId xmlns:a16="http://schemas.microsoft.com/office/drawing/2014/main" id="{E6656B88-98BC-EA5D-3DFB-C5322F7FC892}"/>
                        </a:ext>
                      </a:extLst>
                    </p:cNvPr>
                    <p:cNvSpPr/>
                    <p:nvPr/>
                  </p:nvSpPr>
                  <p:spPr bwMode="auto">
                    <a:xfrm rot="5400000">
                      <a:off x="9293874" y="2541774"/>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07" name="Rectangle: Top Corners Snipped 1406">
                      <a:extLst>
                        <a:ext uri="{FF2B5EF4-FFF2-40B4-BE49-F238E27FC236}">
                          <a16:creationId xmlns:a16="http://schemas.microsoft.com/office/drawing/2014/main" id="{FC45925E-0358-BEE9-041C-4B8DCCE6AECB}"/>
                        </a:ext>
                      </a:extLst>
                    </p:cNvPr>
                    <p:cNvSpPr/>
                    <p:nvPr/>
                  </p:nvSpPr>
                  <p:spPr bwMode="auto">
                    <a:xfrm rot="16200000">
                      <a:off x="7218758" y="2541775"/>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08" name="Rectangle: Top Corners Snipped 1407">
                      <a:extLst>
                        <a:ext uri="{FF2B5EF4-FFF2-40B4-BE49-F238E27FC236}">
                          <a16:creationId xmlns:a16="http://schemas.microsoft.com/office/drawing/2014/main" id="{A28E6A6B-3DA3-7B44-4BB1-30ABE55ED7CE}"/>
                        </a:ext>
                      </a:extLst>
                    </p:cNvPr>
                    <p:cNvSpPr/>
                    <p:nvPr/>
                  </p:nvSpPr>
                  <p:spPr bwMode="auto">
                    <a:xfrm rot="18900000">
                      <a:off x="7517305"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09" name="Rectangle: Top Corners Snipped 1408">
                      <a:extLst>
                        <a:ext uri="{FF2B5EF4-FFF2-40B4-BE49-F238E27FC236}">
                          <a16:creationId xmlns:a16="http://schemas.microsoft.com/office/drawing/2014/main" id="{C442A178-8254-72F2-4193-B09C51100EE9}"/>
                        </a:ext>
                      </a:extLst>
                    </p:cNvPr>
                    <p:cNvSpPr/>
                    <p:nvPr/>
                  </p:nvSpPr>
                  <p:spPr bwMode="auto">
                    <a:xfrm rot="2700000" flipH="1">
                      <a:off x="9002893"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10" name="Rectangle: Top Corners Snipped 1409">
                      <a:extLst>
                        <a:ext uri="{FF2B5EF4-FFF2-40B4-BE49-F238E27FC236}">
                          <a16:creationId xmlns:a16="http://schemas.microsoft.com/office/drawing/2014/main" id="{C1929E3A-6D76-A8A0-E7C6-F06B044860C9}"/>
                        </a:ext>
                      </a:extLst>
                    </p:cNvPr>
                    <p:cNvSpPr/>
                    <p:nvPr/>
                  </p:nvSpPr>
                  <p:spPr bwMode="auto">
                    <a:xfrm rot="2700000" flipV="1">
                      <a:off x="7517305"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411" name="Rectangle: Top Corners Snipped 1410">
                      <a:extLst>
                        <a:ext uri="{FF2B5EF4-FFF2-40B4-BE49-F238E27FC236}">
                          <a16:creationId xmlns:a16="http://schemas.microsoft.com/office/drawing/2014/main" id="{89EA37D9-0356-5D04-ABE4-18C3113D2F78}"/>
                        </a:ext>
                      </a:extLst>
                    </p:cNvPr>
                    <p:cNvSpPr/>
                    <p:nvPr/>
                  </p:nvSpPr>
                  <p:spPr bwMode="auto">
                    <a:xfrm rot="18900000" flipH="1" flipV="1">
                      <a:off x="9002893"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403" name="Oval 1402">
                    <a:extLst>
                      <a:ext uri="{FF2B5EF4-FFF2-40B4-BE49-F238E27FC236}">
                        <a16:creationId xmlns:a16="http://schemas.microsoft.com/office/drawing/2014/main" id="{8EEFE193-E54B-2F53-FC10-245421109ABA}"/>
                      </a:ext>
                    </a:extLst>
                  </p:cNvPr>
                  <p:cNvSpPr/>
                  <p:nvPr/>
                </p:nvSpPr>
                <p:spPr bwMode="auto">
                  <a:xfrm>
                    <a:off x="7506721" y="1655125"/>
                    <a:ext cx="1955580" cy="1955580"/>
                  </a:xfrm>
                  <a:prstGeom prst="ellipse">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401" name="Oval 1400">
                  <a:extLst>
                    <a:ext uri="{FF2B5EF4-FFF2-40B4-BE49-F238E27FC236}">
                      <a16:creationId xmlns:a16="http://schemas.microsoft.com/office/drawing/2014/main" id="{CABC7E1F-0B86-8A99-3ADA-12D7C91AF566}"/>
                    </a:ext>
                  </a:extLst>
                </p:cNvPr>
                <p:cNvSpPr/>
                <p:nvPr/>
              </p:nvSpPr>
              <p:spPr bwMode="auto">
                <a:xfrm>
                  <a:off x="10115734" y="297779"/>
                  <a:ext cx="1826933" cy="1826933"/>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cxnSp>
          <p:nvCxnSpPr>
            <p:cNvPr id="1359" name="Straight Connector 1358">
              <a:extLst>
                <a:ext uri="{FF2B5EF4-FFF2-40B4-BE49-F238E27FC236}">
                  <a16:creationId xmlns:a16="http://schemas.microsoft.com/office/drawing/2014/main" id="{4B1565B4-0335-4A99-D246-6CDBB71B9541}"/>
                </a:ext>
              </a:extLst>
            </p:cNvPr>
            <p:cNvCxnSpPr>
              <a:cxnSpLocks/>
            </p:cNvCxnSpPr>
            <p:nvPr/>
          </p:nvCxnSpPr>
          <p:spPr>
            <a:xfrm>
              <a:off x="6278700" y="3145821"/>
              <a:ext cx="0" cy="14777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60" name="Straight Connector 1359">
              <a:extLst>
                <a:ext uri="{FF2B5EF4-FFF2-40B4-BE49-F238E27FC236}">
                  <a16:creationId xmlns:a16="http://schemas.microsoft.com/office/drawing/2014/main" id="{E067A934-547A-2E24-6797-CD05139851ED}"/>
                </a:ext>
              </a:extLst>
            </p:cNvPr>
            <p:cNvCxnSpPr>
              <a:cxnSpLocks/>
            </p:cNvCxnSpPr>
            <p:nvPr/>
          </p:nvCxnSpPr>
          <p:spPr>
            <a:xfrm>
              <a:off x="6384666" y="3219706"/>
              <a:ext cx="0" cy="73885"/>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61" name="Straight Connector 1360">
              <a:extLst>
                <a:ext uri="{FF2B5EF4-FFF2-40B4-BE49-F238E27FC236}">
                  <a16:creationId xmlns:a16="http://schemas.microsoft.com/office/drawing/2014/main" id="{0E09A5D2-9D64-A1B5-5387-4048CFFC5FB9}"/>
                </a:ext>
              </a:extLst>
            </p:cNvPr>
            <p:cNvCxnSpPr>
              <a:cxnSpLocks/>
            </p:cNvCxnSpPr>
            <p:nvPr/>
          </p:nvCxnSpPr>
          <p:spPr>
            <a:xfrm>
              <a:off x="6166782" y="319920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62" name="Straight Connector 1361">
              <a:extLst>
                <a:ext uri="{FF2B5EF4-FFF2-40B4-BE49-F238E27FC236}">
                  <a16:creationId xmlns:a16="http://schemas.microsoft.com/office/drawing/2014/main" id="{E8B58690-C9CF-B87E-AEF4-04D68EADD566}"/>
                </a:ext>
              </a:extLst>
            </p:cNvPr>
            <p:cNvCxnSpPr>
              <a:cxnSpLocks/>
            </p:cNvCxnSpPr>
            <p:nvPr/>
          </p:nvCxnSpPr>
          <p:spPr>
            <a:xfrm>
              <a:off x="7059581" y="3403197"/>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63" name="Straight Connector 1362">
              <a:extLst>
                <a:ext uri="{FF2B5EF4-FFF2-40B4-BE49-F238E27FC236}">
                  <a16:creationId xmlns:a16="http://schemas.microsoft.com/office/drawing/2014/main" id="{AB3989E8-C384-DA8A-584B-2F4B5482AC9D}"/>
                </a:ext>
              </a:extLst>
            </p:cNvPr>
            <p:cNvCxnSpPr/>
            <p:nvPr/>
          </p:nvCxnSpPr>
          <p:spPr>
            <a:xfrm flipH="1">
              <a:off x="7009330" y="3497578"/>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4" name="Straight Connector 1363">
              <a:extLst>
                <a:ext uri="{FF2B5EF4-FFF2-40B4-BE49-F238E27FC236}">
                  <a16:creationId xmlns:a16="http://schemas.microsoft.com/office/drawing/2014/main" id="{D457842E-F40E-DFAB-392F-42B804EAFEA7}"/>
                </a:ext>
              </a:extLst>
            </p:cNvPr>
            <p:cNvCxnSpPr>
              <a:cxnSpLocks/>
            </p:cNvCxnSpPr>
            <p:nvPr/>
          </p:nvCxnSpPr>
          <p:spPr>
            <a:xfrm>
              <a:off x="7149153" y="3495621"/>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65" name="Straight Connector 1364">
              <a:extLst>
                <a:ext uri="{FF2B5EF4-FFF2-40B4-BE49-F238E27FC236}">
                  <a16:creationId xmlns:a16="http://schemas.microsoft.com/office/drawing/2014/main" id="{3A2990B9-01AD-3BE9-8F2A-D846F8DDAF7A}"/>
                </a:ext>
              </a:extLst>
            </p:cNvPr>
            <p:cNvCxnSpPr/>
            <p:nvPr/>
          </p:nvCxnSpPr>
          <p:spPr>
            <a:xfrm flipH="1">
              <a:off x="7098902" y="3590002"/>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6" name="Straight Connector 1365">
              <a:extLst>
                <a:ext uri="{FF2B5EF4-FFF2-40B4-BE49-F238E27FC236}">
                  <a16:creationId xmlns:a16="http://schemas.microsoft.com/office/drawing/2014/main" id="{881C93E9-4C53-E9DD-378F-A08D2573F7E9}"/>
                </a:ext>
              </a:extLst>
            </p:cNvPr>
            <p:cNvCxnSpPr>
              <a:cxnSpLocks/>
            </p:cNvCxnSpPr>
            <p:nvPr/>
          </p:nvCxnSpPr>
          <p:spPr>
            <a:xfrm flipH="1">
              <a:off x="7187832" y="3757310"/>
              <a:ext cx="19839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67" name="Straight Connector 1366">
              <a:extLst>
                <a:ext uri="{FF2B5EF4-FFF2-40B4-BE49-F238E27FC236}">
                  <a16:creationId xmlns:a16="http://schemas.microsoft.com/office/drawing/2014/main" id="{3AB8593D-F0A0-8D52-3B6A-81069B97EEE3}"/>
                </a:ext>
              </a:extLst>
            </p:cNvPr>
            <p:cNvCxnSpPr>
              <a:cxnSpLocks/>
            </p:cNvCxnSpPr>
            <p:nvPr/>
          </p:nvCxnSpPr>
          <p:spPr>
            <a:xfrm flipH="1">
              <a:off x="7189555" y="3845483"/>
              <a:ext cx="233595"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68" name="Straight Connector 1367">
              <a:extLst>
                <a:ext uri="{FF2B5EF4-FFF2-40B4-BE49-F238E27FC236}">
                  <a16:creationId xmlns:a16="http://schemas.microsoft.com/office/drawing/2014/main" id="{675FDBE2-9CBF-87B6-DC8F-C901DF781B0E}"/>
                </a:ext>
              </a:extLst>
            </p:cNvPr>
            <p:cNvCxnSpPr>
              <a:cxnSpLocks/>
            </p:cNvCxnSpPr>
            <p:nvPr/>
          </p:nvCxnSpPr>
          <p:spPr>
            <a:xfrm>
              <a:off x="7237154" y="358569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69" name="Straight Connector 1368">
              <a:extLst>
                <a:ext uri="{FF2B5EF4-FFF2-40B4-BE49-F238E27FC236}">
                  <a16:creationId xmlns:a16="http://schemas.microsoft.com/office/drawing/2014/main" id="{74838612-61C4-DF79-EBB9-27B50F9A29DB}"/>
                </a:ext>
              </a:extLst>
            </p:cNvPr>
            <p:cNvCxnSpPr/>
            <p:nvPr/>
          </p:nvCxnSpPr>
          <p:spPr>
            <a:xfrm flipH="1">
              <a:off x="7186903" y="3680080"/>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0" name="Straight Connector 1369">
              <a:extLst>
                <a:ext uri="{FF2B5EF4-FFF2-40B4-BE49-F238E27FC236}">
                  <a16:creationId xmlns:a16="http://schemas.microsoft.com/office/drawing/2014/main" id="{1D72F30D-541D-E5F4-B5A6-80319699310F}"/>
                </a:ext>
              </a:extLst>
            </p:cNvPr>
            <p:cNvCxnSpPr>
              <a:cxnSpLocks/>
            </p:cNvCxnSpPr>
            <p:nvPr/>
          </p:nvCxnSpPr>
          <p:spPr>
            <a:xfrm flipH="1">
              <a:off x="7316258" y="4064818"/>
              <a:ext cx="184294"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71" name="Straight Connector 1370">
              <a:extLst>
                <a:ext uri="{FF2B5EF4-FFF2-40B4-BE49-F238E27FC236}">
                  <a16:creationId xmlns:a16="http://schemas.microsoft.com/office/drawing/2014/main" id="{35FED0AA-6228-6A97-4901-2E72335E20E1}"/>
                </a:ext>
              </a:extLst>
            </p:cNvPr>
            <p:cNvCxnSpPr>
              <a:cxnSpLocks/>
            </p:cNvCxnSpPr>
            <p:nvPr/>
          </p:nvCxnSpPr>
          <p:spPr>
            <a:xfrm flipH="1" flipV="1">
              <a:off x="7144545" y="3908456"/>
              <a:ext cx="174860" cy="156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2" name="Straight Connector 1371">
              <a:extLst>
                <a:ext uri="{FF2B5EF4-FFF2-40B4-BE49-F238E27FC236}">
                  <a16:creationId xmlns:a16="http://schemas.microsoft.com/office/drawing/2014/main" id="{D8E96C27-187D-0488-B532-B9A1E8C31193}"/>
                </a:ext>
              </a:extLst>
            </p:cNvPr>
            <p:cNvCxnSpPr>
              <a:cxnSpLocks/>
            </p:cNvCxnSpPr>
            <p:nvPr/>
          </p:nvCxnSpPr>
          <p:spPr>
            <a:xfrm flipH="1">
              <a:off x="7454872" y="4186262"/>
              <a:ext cx="8532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73" name="Straight Connector 1372">
              <a:extLst>
                <a:ext uri="{FF2B5EF4-FFF2-40B4-BE49-F238E27FC236}">
                  <a16:creationId xmlns:a16="http://schemas.microsoft.com/office/drawing/2014/main" id="{F4CDB8EC-72F2-FD8F-A353-9D1FC62BD851}"/>
                </a:ext>
              </a:extLst>
            </p:cNvPr>
            <p:cNvCxnSpPr>
              <a:cxnSpLocks/>
            </p:cNvCxnSpPr>
            <p:nvPr/>
          </p:nvCxnSpPr>
          <p:spPr>
            <a:xfrm flipH="1">
              <a:off x="7368404" y="4185496"/>
              <a:ext cx="86468" cy="77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4" name="Straight Connector 1373">
              <a:extLst>
                <a:ext uri="{FF2B5EF4-FFF2-40B4-BE49-F238E27FC236}">
                  <a16:creationId xmlns:a16="http://schemas.microsoft.com/office/drawing/2014/main" id="{7AB30F4F-3C32-622E-928A-2892D14D68F5}"/>
                </a:ext>
              </a:extLst>
            </p:cNvPr>
            <p:cNvCxnSpPr>
              <a:cxnSpLocks/>
            </p:cNvCxnSpPr>
            <p:nvPr/>
          </p:nvCxnSpPr>
          <p:spPr>
            <a:xfrm>
              <a:off x="5387820" y="3510400"/>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75" name="Straight Connector 1374">
              <a:extLst>
                <a:ext uri="{FF2B5EF4-FFF2-40B4-BE49-F238E27FC236}">
                  <a16:creationId xmlns:a16="http://schemas.microsoft.com/office/drawing/2014/main" id="{B4277C14-F11C-FAEB-CE51-D76B16A2E09F}"/>
                </a:ext>
              </a:extLst>
            </p:cNvPr>
            <p:cNvCxnSpPr>
              <a:cxnSpLocks/>
            </p:cNvCxnSpPr>
            <p:nvPr/>
          </p:nvCxnSpPr>
          <p:spPr>
            <a:xfrm flipH="1" flipV="1">
              <a:off x="5388486" y="3605971"/>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6" name="Straight Connector 1375">
              <a:extLst>
                <a:ext uri="{FF2B5EF4-FFF2-40B4-BE49-F238E27FC236}">
                  <a16:creationId xmlns:a16="http://schemas.microsoft.com/office/drawing/2014/main" id="{E1C5339E-FEFD-3C71-2AF8-3D0490FFE938}"/>
                </a:ext>
              </a:extLst>
            </p:cNvPr>
            <p:cNvCxnSpPr>
              <a:cxnSpLocks/>
            </p:cNvCxnSpPr>
            <p:nvPr/>
          </p:nvCxnSpPr>
          <p:spPr>
            <a:xfrm>
              <a:off x="5636003" y="3322374"/>
              <a:ext cx="0" cy="220139"/>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77" name="Straight Connector 1376">
              <a:extLst>
                <a:ext uri="{FF2B5EF4-FFF2-40B4-BE49-F238E27FC236}">
                  <a16:creationId xmlns:a16="http://schemas.microsoft.com/office/drawing/2014/main" id="{3A726768-907E-A58D-77DA-857B5153AE92}"/>
                </a:ext>
              </a:extLst>
            </p:cNvPr>
            <p:cNvCxnSpPr>
              <a:cxnSpLocks/>
            </p:cNvCxnSpPr>
            <p:nvPr/>
          </p:nvCxnSpPr>
          <p:spPr>
            <a:xfrm flipH="1" flipV="1">
              <a:off x="5636669" y="3417945"/>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8" name="Straight Connector 1377">
              <a:extLst>
                <a:ext uri="{FF2B5EF4-FFF2-40B4-BE49-F238E27FC236}">
                  <a16:creationId xmlns:a16="http://schemas.microsoft.com/office/drawing/2014/main" id="{9C6EE607-5E28-2694-AF9F-C93F977DF776}"/>
                </a:ext>
              </a:extLst>
            </p:cNvPr>
            <p:cNvCxnSpPr>
              <a:cxnSpLocks/>
            </p:cNvCxnSpPr>
            <p:nvPr/>
          </p:nvCxnSpPr>
          <p:spPr>
            <a:xfrm flipV="1">
              <a:off x="6270366"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79" name="Straight Connector 1378">
              <a:extLst>
                <a:ext uri="{FF2B5EF4-FFF2-40B4-BE49-F238E27FC236}">
                  <a16:creationId xmlns:a16="http://schemas.microsoft.com/office/drawing/2014/main" id="{36B61403-68E8-94C3-24A8-D79AD24ADD7F}"/>
                </a:ext>
              </a:extLst>
            </p:cNvPr>
            <p:cNvCxnSpPr>
              <a:cxnSpLocks/>
            </p:cNvCxnSpPr>
            <p:nvPr/>
          </p:nvCxnSpPr>
          <p:spPr>
            <a:xfrm flipV="1">
              <a:off x="637514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0" name="Straight Connector 1379">
              <a:extLst>
                <a:ext uri="{FF2B5EF4-FFF2-40B4-BE49-F238E27FC236}">
                  <a16:creationId xmlns:a16="http://schemas.microsoft.com/office/drawing/2014/main" id="{F4B11E48-7082-8D5E-E28C-D5EDEF84D11E}"/>
                </a:ext>
              </a:extLst>
            </p:cNvPr>
            <p:cNvCxnSpPr>
              <a:cxnSpLocks/>
            </p:cNvCxnSpPr>
            <p:nvPr/>
          </p:nvCxnSpPr>
          <p:spPr>
            <a:xfrm flipV="1">
              <a:off x="616559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1" name="Straight Connector 1380">
              <a:extLst>
                <a:ext uri="{FF2B5EF4-FFF2-40B4-BE49-F238E27FC236}">
                  <a16:creationId xmlns:a16="http://schemas.microsoft.com/office/drawing/2014/main" id="{47B65AF5-3B98-8A4A-FC71-E61FCA629469}"/>
                </a:ext>
              </a:extLst>
            </p:cNvPr>
            <p:cNvCxnSpPr>
              <a:cxnSpLocks/>
            </p:cNvCxnSpPr>
            <p:nvPr/>
          </p:nvCxnSpPr>
          <p:spPr>
            <a:xfrm flipH="1" flipV="1">
              <a:off x="6484272" y="5480443"/>
              <a:ext cx="184193" cy="167215"/>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382" name="Straight Connector 1381">
              <a:extLst>
                <a:ext uri="{FF2B5EF4-FFF2-40B4-BE49-F238E27FC236}">
                  <a16:creationId xmlns:a16="http://schemas.microsoft.com/office/drawing/2014/main" id="{BDD5BFD9-31D6-B2A5-1B58-87AC7EEA5E9A}"/>
                </a:ext>
              </a:extLst>
            </p:cNvPr>
            <p:cNvCxnSpPr>
              <a:cxnSpLocks/>
            </p:cNvCxnSpPr>
            <p:nvPr/>
          </p:nvCxnSpPr>
          <p:spPr>
            <a:xfrm flipH="1" flipV="1">
              <a:off x="7095735" y="5215422"/>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3" name="Straight Connector 1382">
              <a:extLst>
                <a:ext uri="{FF2B5EF4-FFF2-40B4-BE49-F238E27FC236}">
                  <a16:creationId xmlns:a16="http://schemas.microsoft.com/office/drawing/2014/main" id="{40D188D2-9527-7109-C3C8-552C5B039866}"/>
                </a:ext>
              </a:extLst>
            </p:cNvPr>
            <p:cNvCxnSpPr>
              <a:cxnSpLocks/>
            </p:cNvCxnSpPr>
            <p:nvPr/>
          </p:nvCxnSpPr>
          <p:spPr>
            <a:xfrm flipH="1" flipV="1">
              <a:off x="7170455" y="5142648"/>
              <a:ext cx="113031" cy="10261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4" name="Straight Connector 1383">
              <a:extLst>
                <a:ext uri="{FF2B5EF4-FFF2-40B4-BE49-F238E27FC236}">
                  <a16:creationId xmlns:a16="http://schemas.microsoft.com/office/drawing/2014/main" id="{783554D0-8B38-2040-A41D-23DEFEDC29A4}"/>
                </a:ext>
              </a:extLst>
            </p:cNvPr>
            <p:cNvCxnSpPr>
              <a:cxnSpLocks/>
            </p:cNvCxnSpPr>
            <p:nvPr/>
          </p:nvCxnSpPr>
          <p:spPr>
            <a:xfrm flipH="1" flipV="1">
              <a:off x="7021374" y="5291311"/>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5" name="Straight Connector 1384">
              <a:extLst>
                <a:ext uri="{FF2B5EF4-FFF2-40B4-BE49-F238E27FC236}">
                  <a16:creationId xmlns:a16="http://schemas.microsoft.com/office/drawing/2014/main" id="{0E818442-9270-3409-D9B8-C6FAB16DA469}"/>
                </a:ext>
              </a:extLst>
            </p:cNvPr>
            <p:cNvCxnSpPr>
              <a:cxnSpLocks/>
            </p:cNvCxnSpPr>
            <p:nvPr/>
          </p:nvCxnSpPr>
          <p:spPr>
            <a:xfrm flipV="1">
              <a:off x="5341025" y="5211826"/>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6" name="Straight Connector 1385">
              <a:extLst>
                <a:ext uri="{FF2B5EF4-FFF2-40B4-BE49-F238E27FC236}">
                  <a16:creationId xmlns:a16="http://schemas.microsoft.com/office/drawing/2014/main" id="{ED56B586-A45A-9C08-BD53-A805CEA95E35}"/>
                </a:ext>
              </a:extLst>
            </p:cNvPr>
            <p:cNvCxnSpPr>
              <a:cxnSpLocks/>
            </p:cNvCxnSpPr>
            <p:nvPr/>
          </p:nvCxnSpPr>
          <p:spPr>
            <a:xfrm flipV="1">
              <a:off x="6978500" y="5313270"/>
              <a:ext cx="0" cy="208055"/>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7" name="Straight Connector 1386">
              <a:extLst>
                <a:ext uri="{FF2B5EF4-FFF2-40B4-BE49-F238E27FC236}">
                  <a16:creationId xmlns:a16="http://schemas.microsoft.com/office/drawing/2014/main" id="{319BA3A9-E030-EE44-698A-9B404811ECAA}"/>
                </a:ext>
              </a:extLst>
            </p:cNvPr>
            <p:cNvCxnSpPr>
              <a:cxnSpLocks/>
            </p:cNvCxnSpPr>
            <p:nvPr/>
          </p:nvCxnSpPr>
          <p:spPr>
            <a:xfrm flipV="1">
              <a:off x="6879002" y="5313270"/>
              <a:ext cx="0" cy="267926"/>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8" name="Straight Connector 1387">
              <a:extLst>
                <a:ext uri="{FF2B5EF4-FFF2-40B4-BE49-F238E27FC236}">
                  <a16:creationId xmlns:a16="http://schemas.microsoft.com/office/drawing/2014/main" id="{80597AEF-0C72-EE5B-70BB-BD20B74165E2}"/>
                </a:ext>
              </a:extLst>
            </p:cNvPr>
            <p:cNvCxnSpPr>
              <a:cxnSpLocks/>
            </p:cNvCxnSpPr>
            <p:nvPr/>
          </p:nvCxnSpPr>
          <p:spPr>
            <a:xfrm flipH="1" flipV="1">
              <a:off x="6425447" y="5535568"/>
              <a:ext cx="159852" cy="14511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89" name="Straight Connector 1388">
              <a:extLst>
                <a:ext uri="{FF2B5EF4-FFF2-40B4-BE49-F238E27FC236}">
                  <a16:creationId xmlns:a16="http://schemas.microsoft.com/office/drawing/2014/main" id="{43214006-21F1-C594-4126-F2C9EE40F02B}"/>
                </a:ext>
              </a:extLst>
            </p:cNvPr>
            <p:cNvCxnSpPr>
              <a:cxnSpLocks/>
            </p:cNvCxnSpPr>
            <p:nvPr/>
          </p:nvCxnSpPr>
          <p:spPr>
            <a:xfrm flipH="1">
              <a:off x="5162201" y="3789441"/>
              <a:ext cx="20303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90" name="Straight Connector 1389">
              <a:extLst>
                <a:ext uri="{FF2B5EF4-FFF2-40B4-BE49-F238E27FC236}">
                  <a16:creationId xmlns:a16="http://schemas.microsoft.com/office/drawing/2014/main" id="{A7512B16-468B-55DC-2E62-BD35D192B4DD}"/>
                </a:ext>
              </a:extLst>
            </p:cNvPr>
            <p:cNvCxnSpPr>
              <a:cxnSpLocks/>
            </p:cNvCxnSpPr>
            <p:nvPr/>
          </p:nvCxnSpPr>
          <p:spPr>
            <a:xfrm>
              <a:off x="5060337" y="4826818"/>
              <a:ext cx="14849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91" name="Straight Connector 1390">
              <a:extLst>
                <a:ext uri="{FF2B5EF4-FFF2-40B4-BE49-F238E27FC236}">
                  <a16:creationId xmlns:a16="http://schemas.microsoft.com/office/drawing/2014/main" id="{6892105B-3E77-0AC5-DE93-992F47FF94E7}"/>
                </a:ext>
              </a:extLst>
            </p:cNvPr>
            <p:cNvCxnSpPr>
              <a:cxnSpLocks/>
            </p:cNvCxnSpPr>
            <p:nvPr/>
          </p:nvCxnSpPr>
          <p:spPr>
            <a:xfrm flipH="1">
              <a:off x="5135550" y="4669304"/>
              <a:ext cx="176148" cy="157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2" name="Straight Connector 1391">
              <a:extLst>
                <a:ext uri="{FF2B5EF4-FFF2-40B4-BE49-F238E27FC236}">
                  <a16:creationId xmlns:a16="http://schemas.microsoft.com/office/drawing/2014/main" id="{816587BC-657E-0ED0-3739-A2D4208AE227}"/>
                </a:ext>
              </a:extLst>
            </p:cNvPr>
            <p:cNvCxnSpPr>
              <a:cxnSpLocks/>
            </p:cNvCxnSpPr>
            <p:nvPr/>
          </p:nvCxnSpPr>
          <p:spPr>
            <a:xfrm>
              <a:off x="4992024" y="4436516"/>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93" name="Straight Connector 1392">
              <a:extLst>
                <a:ext uri="{FF2B5EF4-FFF2-40B4-BE49-F238E27FC236}">
                  <a16:creationId xmlns:a16="http://schemas.microsoft.com/office/drawing/2014/main" id="{18B152F9-A637-C411-EB7F-FBA559A33952}"/>
                </a:ext>
              </a:extLst>
            </p:cNvPr>
            <p:cNvCxnSpPr>
              <a:cxnSpLocks/>
            </p:cNvCxnSpPr>
            <p:nvPr/>
          </p:nvCxnSpPr>
          <p:spPr>
            <a:xfrm flipH="1">
              <a:off x="4992024" y="4535253"/>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94" name="Straight Connector 1393">
              <a:extLst>
                <a:ext uri="{FF2B5EF4-FFF2-40B4-BE49-F238E27FC236}">
                  <a16:creationId xmlns:a16="http://schemas.microsoft.com/office/drawing/2014/main" id="{6477CDA2-71C6-98E9-E704-8B446B4FEAB2}"/>
                </a:ext>
              </a:extLst>
            </p:cNvPr>
            <p:cNvCxnSpPr>
              <a:cxnSpLocks/>
            </p:cNvCxnSpPr>
            <p:nvPr/>
          </p:nvCxnSpPr>
          <p:spPr>
            <a:xfrm flipH="1" flipV="1">
              <a:off x="7356156" y="4626657"/>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395" name="Straight Connector 1394">
              <a:extLst>
                <a:ext uri="{FF2B5EF4-FFF2-40B4-BE49-F238E27FC236}">
                  <a16:creationId xmlns:a16="http://schemas.microsoft.com/office/drawing/2014/main" id="{79DDEDA5-3D74-B48A-14FC-04B36CFE1D0C}"/>
                </a:ext>
              </a:extLst>
            </p:cNvPr>
            <p:cNvCxnSpPr>
              <a:cxnSpLocks/>
            </p:cNvCxnSpPr>
            <p:nvPr/>
          </p:nvCxnSpPr>
          <p:spPr>
            <a:xfrm>
              <a:off x="5034972" y="4116115"/>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396" name="Straight Connector 1395">
              <a:extLst>
                <a:ext uri="{FF2B5EF4-FFF2-40B4-BE49-F238E27FC236}">
                  <a16:creationId xmlns:a16="http://schemas.microsoft.com/office/drawing/2014/main" id="{A2CBDC98-5E6D-63CE-3F2C-31EF1467B226}"/>
                </a:ext>
              </a:extLst>
            </p:cNvPr>
            <p:cNvCxnSpPr>
              <a:cxnSpLocks/>
            </p:cNvCxnSpPr>
            <p:nvPr/>
          </p:nvCxnSpPr>
          <p:spPr>
            <a:xfrm flipH="1">
              <a:off x="4992024" y="4345782"/>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97" name="Straight Connector 1396">
              <a:extLst>
                <a:ext uri="{FF2B5EF4-FFF2-40B4-BE49-F238E27FC236}">
                  <a16:creationId xmlns:a16="http://schemas.microsoft.com/office/drawing/2014/main" id="{9ADC01E0-BF38-9E80-2D5D-23D2C21EE77E}"/>
                </a:ext>
              </a:extLst>
            </p:cNvPr>
            <p:cNvCxnSpPr>
              <a:cxnSpLocks/>
            </p:cNvCxnSpPr>
            <p:nvPr/>
          </p:nvCxnSpPr>
          <p:spPr>
            <a:xfrm>
              <a:off x="7429781" y="4434382"/>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grpSp>
        <p:nvGrpSpPr>
          <p:cNvPr id="1298" name="Group 1297">
            <a:extLst>
              <a:ext uri="{FF2B5EF4-FFF2-40B4-BE49-F238E27FC236}">
                <a16:creationId xmlns:a16="http://schemas.microsoft.com/office/drawing/2014/main" id="{64FA1BB2-AB4A-4358-48B4-2711F57BD040}"/>
              </a:ext>
            </a:extLst>
          </p:cNvPr>
          <p:cNvGrpSpPr/>
          <p:nvPr/>
        </p:nvGrpSpPr>
        <p:grpSpPr>
          <a:xfrm rot="3600000">
            <a:off x="4612032" y="326021"/>
            <a:ext cx="2594445" cy="2586591"/>
            <a:chOff x="4988722" y="3141264"/>
            <a:chExt cx="2594445" cy="2586591"/>
          </a:xfrm>
        </p:grpSpPr>
        <p:grpSp>
          <p:nvGrpSpPr>
            <p:cNvPr id="1299" name="Group 1298">
              <a:extLst>
                <a:ext uri="{FF2B5EF4-FFF2-40B4-BE49-F238E27FC236}">
                  <a16:creationId xmlns:a16="http://schemas.microsoft.com/office/drawing/2014/main" id="{94A62A6F-0E56-15AF-6F06-0D8590554DF2}"/>
                </a:ext>
              </a:extLst>
            </p:cNvPr>
            <p:cNvGrpSpPr/>
            <p:nvPr/>
          </p:nvGrpSpPr>
          <p:grpSpPr>
            <a:xfrm>
              <a:off x="4988722" y="3141264"/>
              <a:ext cx="2581773" cy="2586591"/>
              <a:chOff x="4448531" y="466421"/>
              <a:chExt cx="2581773" cy="2586591"/>
            </a:xfrm>
          </p:grpSpPr>
          <p:grpSp>
            <p:nvGrpSpPr>
              <p:cNvPr id="1339" name="Group 1338">
                <a:extLst>
                  <a:ext uri="{FF2B5EF4-FFF2-40B4-BE49-F238E27FC236}">
                    <a16:creationId xmlns:a16="http://schemas.microsoft.com/office/drawing/2014/main" id="{E9853ABE-6A14-31DB-1C88-5AECA8452939}"/>
                  </a:ext>
                </a:extLst>
              </p:cNvPr>
              <p:cNvGrpSpPr/>
              <p:nvPr/>
            </p:nvGrpSpPr>
            <p:grpSpPr>
              <a:xfrm rot="1327197">
                <a:off x="4448531" y="466421"/>
                <a:ext cx="2581773" cy="2586591"/>
                <a:chOff x="7193694" y="1340243"/>
                <a:chExt cx="2581773" cy="2586591"/>
              </a:xfrm>
            </p:grpSpPr>
            <p:sp>
              <p:nvSpPr>
                <p:cNvPr id="1353" name="Block Arc 1352">
                  <a:extLst>
                    <a:ext uri="{FF2B5EF4-FFF2-40B4-BE49-F238E27FC236}">
                      <a16:creationId xmlns:a16="http://schemas.microsoft.com/office/drawing/2014/main" id="{B1C9B502-9413-08EA-DBDB-0D1286E8313C}"/>
                    </a:ext>
                  </a:extLst>
                </p:cNvPr>
                <p:cNvSpPr/>
                <p:nvPr/>
              </p:nvSpPr>
              <p:spPr bwMode="auto">
                <a:xfrm>
                  <a:off x="7193694" y="1345061"/>
                  <a:ext cx="2581773" cy="2581773"/>
                </a:xfrm>
                <a:prstGeom prst="blockArc">
                  <a:avLst>
                    <a:gd name="adj1" fmla="val 10800000"/>
                    <a:gd name="adj2" fmla="val 21590601"/>
                    <a:gd name="adj3" fmla="val 12128"/>
                  </a:avLst>
                </a:prstGeom>
                <a:gradFill>
                  <a:gsLst>
                    <a:gs pos="0">
                      <a:srgbClr val="CEDFFF"/>
                    </a:gs>
                    <a:gs pos="100000">
                      <a:srgbClr val="4873FF"/>
                    </a:gs>
                  </a:gsLst>
                  <a:lin ang="21594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54" name="Block Arc 1353">
                  <a:extLst>
                    <a:ext uri="{FF2B5EF4-FFF2-40B4-BE49-F238E27FC236}">
                      <a16:creationId xmlns:a16="http://schemas.microsoft.com/office/drawing/2014/main" id="{44455B7C-FE67-BFC5-41C0-367A2EB4BFFC}"/>
                    </a:ext>
                  </a:extLst>
                </p:cNvPr>
                <p:cNvSpPr/>
                <p:nvPr/>
              </p:nvSpPr>
              <p:spPr bwMode="auto">
                <a:xfrm rot="10800000">
                  <a:off x="7193694" y="1340243"/>
                  <a:ext cx="2581773" cy="2581773"/>
                </a:xfrm>
                <a:prstGeom prst="blockArc">
                  <a:avLst>
                    <a:gd name="adj1" fmla="val 10800000"/>
                    <a:gd name="adj2" fmla="val 4896"/>
                    <a:gd name="adj3" fmla="val 12128"/>
                  </a:avLst>
                </a:prstGeom>
                <a:gradFill>
                  <a:gsLst>
                    <a:gs pos="0">
                      <a:srgbClr val="DFEAFF"/>
                    </a:gs>
                    <a:gs pos="100000">
                      <a:srgbClr val="95B3FF"/>
                    </a:gs>
                  </a:gsLst>
                  <a:lin ang="4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1355" name="Isosceles Triangle 1354">
                  <a:extLst>
                    <a:ext uri="{FF2B5EF4-FFF2-40B4-BE49-F238E27FC236}">
                      <a16:creationId xmlns:a16="http://schemas.microsoft.com/office/drawing/2014/main" id="{A3C985F5-893F-FF88-C143-F6B72E026CDB}"/>
                    </a:ext>
                  </a:extLst>
                </p:cNvPr>
                <p:cNvSpPr/>
                <p:nvPr/>
              </p:nvSpPr>
              <p:spPr bwMode="auto">
                <a:xfrm>
                  <a:off x="7193694" y="2522358"/>
                  <a:ext cx="312054" cy="115149"/>
                </a:xfrm>
                <a:prstGeom prst="triangle">
                  <a:avLst/>
                </a:prstGeom>
                <a:solidFill>
                  <a:srgbClr val="95B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56" name="Isosceles Triangle 1355">
                  <a:extLst>
                    <a:ext uri="{FF2B5EF4-FFF2-40B4-BE49-F238E27FC236}">
                      <a16:creationId xmlns:a16="http://schemas.microsoft.com/office/drawing/2014/main" id="{1261185B-9257-6DBE-D16B-F73F7C232C9E}"/>
                    </a:ext>
                  </a:extLst>
                </p:cNvPr>
                <p:cNvSpPr/>
                <p:nvPr/>
              </p:nvSpPr>
              <p:spPr bwMode="auto">
                <a:xfrm rot="10800000">
                  <a:off x="9463413" y="2631130"/>
                  <a:ext cx="312054" cy="115149"/>
                </a:xfrm>
                <a:prstGeom prst="triangle">
                  <a:avLst/>
                </a:prstGeom>
                <a:solidFill>
                  <a:srgbClr val="507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nvGrpSpPr>
              <p:cNvPr id="1340" name="Group 1339">
                <a:extLst>
                  <a:ext uri="{FF2B5EF4-FFF2-40B4-BE49-F238E27FC236}">
                    <a16:creationId xmlns:a16="http://schemas.microsoft.com/office/drawing/2014/main" id="{070234E9-285A-B47E-883F-6C54CFB1BA39}"/>
                  </a:ext>
                </a:extLst>
              </p:cNvPr>
              <p:cNvGrpSpPr/>
              <p:nvPr/>
            </p:nvGrpSpPr>
            <p:grpSpPr>
              <a:xfrm>
                <a:off x="4605219" y="627156"/>
                <a:ext cx="2266581" cy="2253795"/>
                <a:chOff x="9895910" y="84348"/>
                <a:chExt cx="2266581" cy="2253795"/>
              </a:xfrm>
            </p:grpSpPr>
            <p:grpSp>
              <p:nvGrpSpPr>
                <p:cNvPr id="1341" name="Group 1340">
                  <a:extLst>
                    <a:ext uri="{FF2B5EF4-FFF2-40B4-BE49-F238E27FC236}">
                      <a16:creationId xmlns:a16="http://schemas.microsoft.com/office/drawing/2014/main" id="{CD9DADF8-F2CA-8F76-EDC1-D21A0249CCAD}"/>
                    </a:ext>
                  </a:extLst>
                </p:cNvPr>
                <p:cNvGrpSpPr/>
                <p:nvPr/>
              </p:nvGrpSpPr>
              <p:grpSpPr>
                <a:xfrm>
                  <a:off x="9895910" y="84348"/>
                  <a:ext cx="2266581" cy="2253795"/>
                  <a:chOff x="7351221" y="1498398"/>
                  <a:chExt cx="2266581" cy="2253795"/>
                </a:xfrm>
                <a:solidFill>
                  <a:schemeClr val="tx1"/>
                </a:solidFill>
              </p:grpSpPr>
              <p:grpSp>
                <p:nvGrpSpPr>
                  <p:cNvPr id="1343" name="Group 1342">
                    <a:extLst>
                      <a:ext uri="{FF2B5EF4-FFF2-40B4-BE49-F238E27FC236}">
                        <a16:creationId xmlns:a16="http://schemas.microsoft.com/office/drawing/2014/main" id="{9E9E7B78-765A-3540-6590-6406E1C32E86}"/>
                      </a:ext>
                    </a:extLst>
                  </p:cNvPr>
                  <p:cNvGrpSpPr/>
                  <p:nvPr/>
                </p:nvGrpSpPr>
                <p:grpSpPr>
                  <a:xfrm>
                    <a:off x="7351221" y="1498398"/>
                    <a:ext cx="2266581" cy="2253795"/>
                    <a:chOff x="7351221" y="1498398"/>
                    <a:chExt cx="2266581" cy="2253795"/>
                  </a:xfrm>
                  <a:grpFill/>
                </p:grpSpPr>
                <p:sp>
                  <p:nvSpPr>
                    <p:cNvPr id="1345" name="Rectangle: Top Corners Snipped 1344">
                      <a:extLst>
                        <a:ext uri="{FF2B5EF4-FFF2-40B4-BE49-F238E27FC236}">
                          <a16:creationId xmlns:a16="http://schemas.microsoft.com/office/drawing/2014/main" id="{CB8F013F-F360-870F-BA94-E97735B8D463}"/>
                        </a:ext>
                      </a:extLst>
                    </p:cNvPr>
                    <p:cNvSpPr/>
                    <p:nvPr/>
                  </p:nvSpPr>
                  <p:spPr bwMode="auto">
                    <a:xfrm>
                      <a:off x="8253792" y="149839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46" name="Rectangle: Top Corners Snipped 1345">
                      <a:extLst>
                        <a:ext uri="{FF2B5EF4-FFF2-40B4-BE49-F238E27FC236}">
                          <a16:creationId xmlns:a16="http://schemas.microsoft.com/office/drawing/2014/main" id="{44B0846D-4BC4-95B6-EED0-4461DA81CCBF}"/>
                        </a:ext>
                      </a:extLst>
                    </p:cNvPr>
                    <p:cNvSpPr/>
                    <p:nvPr/>
                  </p:nvSpPr>
                  <p:spPr bwMode="auto">
                    <a:xfrm rot="10800000">
                      <a:off x="8253792" y="356072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47" name="Rectangle: Top Corners Snipped 1346">
                      <a:extLst>
                        <a:ext uri="{FF2B5EF4-FFF2-40B4-BE49-F238E27FC236}">
                          <a16:creationId xmlns:a16="http://schemas.microsoft.com/office/drawing/2014/main" id="{985C44AF-36C4-202C-8684-E18C417421DA}"/>
                        </a:ext>
                      </a:extLst>
                    </p:cNvPr>
                    <p:cNvSpPr/>
                    <p:nvPr/>
                  </p:nvSpPr>
                  <p:spPr bwMode="auto">
                    <a:xfrm rot="5400000">
                      <a:off x="9293874" y="2541774"/>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48" name="Rectangle: Top Corners Snipped 1347">
                      <a:extLst>
                        <a:ext uri="{FF2B5EF4-FFF2-40B4-BE49-F238E27FC236}">
                          <a16:creationId xmlns:a16="http://schemas.microsoft.com/office/drawing/2014/main" id="{8DDB719A-E4D6-005C-D49C-A302CF3967C2}"/>
                        </a:ext>
                      </a:extLst>
                    </p:cNvPr>
                    <p:cNvSpPr/>
                    <p:nvPr/>
                  </p:nvSpPr>
                  <p:spPr bwMode="auto">
                    <a:xfrm rot="16200000">
                      <a:off x="7218758" y="2541775"/>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49" name="Rectangle: Top Corners Snipped 1348">
                      <a:extLst>
                        <a:ext uri="{FF2B5EF4-FFF2-40B4-BE49-F238E27FC236}">
                          <a16:creationId xmlns:a16="http://schemas.microsoft.com/office/drawing/2014/main" id="{C295C33A-C71B-AA4B-5D8F-B514173D5F69}"/>
                        </a:ext>
                      </a:extLst>
                    </p:cNvPr>
                    <p:cNvSpPr/>
                    <p:nvPr/>
                  </p:nvSpPr>
                  <p:spPr bwMode="auto">
                    <a:xfrm rot="18900000">
                      <a:off x="7517305"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50" name="Rectangle: Top Corners Snipped 1349">
                      <a:extLst>
                        <a:ext uri="{FF2B5EF4-FFF2-40B4-BE49-F238E27FC236}">
                          <a16:creationId xmlns:a16="http://schemas.microsoft.com/office/drawing/2014/main" id="{8676A647-74ED-EFA0-CA5D-6E197395992C}"/>
                        </a:ext>
                      </a:extLst>
                    </p:cNvPr>
                    <p:cNvSpPr/>
                    <p:nvPr/>
                  </p:nvSpPr>
                  <p:spPr bwMode="auto">
                    <a:xfrm rot="2700000" flipH="1">
                      <a:off x="9002893"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51" name="Rectangle: Top Corners Snipped 1350">
                      <a:extLst>
                        <a:ext uri="{FF2B5EF4-FFF2-40B4-BE49-F238E27FC236}">
                          <a16:creationId xmlns:a16="http://schemas.microsoft.com/office/drawing/2014/main" id="{2D3306A3-080E-0DFA-BE99-16039A2B7F3B}"/>
                        </a:ext>
                      </a:extLst>
                    </p:cNvPr>
                    <p:cNvSpPr/>
                    <p:nvPr/>
                  </p:nvSpPr>
                  <p:spPr bwMode="auto">
                    <a:xfrm rot="2700000" flipV="1">
                      <a:off x="7517305"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52" name="Rectangle: Top Corners Snipped 1351">
                      <a:extLst>
                        <a:ext uri="{FF2B5EF4-FFF2-40B4-BE49-F238E27FC236}">
                          <a16:creationId xmlns:a16="http://schemas.microsoft.com/office/drawing/2014/main" id="{5C536402-9885-7D3F-90E0-253A108183FC}"/>
                        </a:ext>
                      </a:extLst>
                    </p:cNvPr>
                    <p:cNvSpPr/>
                    <p:nvPr/>
                  </p:nvSpPr>
                  <p:spPr bwMode="auto">
                    <a:xfrm rot="18900000" flipH="1" flipV="1">
                      <a:off x="9002893"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344" name="Oval 1343">
                    <a:extLst>
                      <a:ext uri="{FF2B5EF4-FFF2-40B4-BE49-F238E27FC236}">
                        <a16:creationId xmlns:a16="http://schemas.microsoft.com/office/drawing/2014/main" id="{E36700BF-9305-FAB3-DA7C-CB419EC0062B}"/>
                      </a:ext>
                    </a:extLst>
                  </p:cNvPr>
                  <p:cNvSpPr/>
                  <p:nvPr/>
                </p:nvSpPr>
                <p:spPr bwMode="auto">
                  <a:xfrm>
                    <a:off x="7506721" y="1655125"/>
                    <a:ext cx="1955580" cy="1955580"/>
                  </a:xfrm>
                  <a:prstGeom prst="ellipse">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342" name="Oval 1341">
                  <a:extLst>
                    <a:ext uri="{FF2B5EF4-FFF2-40B4-BE49-F238E27FC236}">
                      <a16:creationId xmlns:a16="http://schemas.microsoft.com/office/drawing/2014/main" id="{8DEBAAD3-2FB7-8A23-60FE-92D337D38CE5}"/>
                    </a:ext>
                  </a:extLst>
                </p:cNvPr>
                <p:cNvSpPr/>
                <p:nvPr/>
              </p:nvSpPr>
              <p:spPr bwMode="auto">
                <a:xfrm>
                  <a:off x="10115734" y="297779"/>
                  <a:ext cx="1826933" cy="1826933"/>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cxnSp>
          <p:nvCxnSpPr>
            <p:cNvPr id="1300" name="Straight Connector 1299">
              <a:extLst>
                <a:ext uri="{FF2B5EF4-FFF2-40B4-BE49-F238E27FC236}">
                  <a16:creationId xmlns:a16="http://schemas.microsoft.com/office/drawing/2014/main" id="{188A52A5-6B18-E2D6-8C76-5E41A02704BC}"/>
                </a:ext>
              </a:extLst>
            </p:cNvPr>
            <p:cNvCxnSpPr>
              <a:cxnSpLocks/>
            </p:cNvCxnSpPr>
            <p:nvPr/>
          </p:nvCxnSpPr>
          <p:spPr>
            <a:xfrm>
              <a:off x="6278700" y="3145821"/>
              <a:ext cx="0" cy="14777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01" name="Straight Connector 1300">
              <a:extLst>
                <a:ext uri="{FF2B5EF4-FFF2-40B4-BE49-F238E27FC236}">
                  <a16:creationId xmlns:a16="http://schemas.microsoft.com/office/drawing/2014/main" id="{95EE5567-604B-F9E8-36DF-FCBBAEA1CB58}"/>
                </a:ext>
              </a:extLst>
            </p:cNvPr>
            <p:cNvCxnSpPr>
              <a:cxnSpLocks/>
            </p:cNvCxnSpPr>
            <p:nvPr/>
          </p:nvCxnSpPr>
          <p:spPr>
            <a:xfrm>
              <a:off x="6384666" y="3219706"/>
              <a:ext cx="0" cy="73885"/>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02" name="Straight Connector 1301">
              <a:extLst>
                <a:ext uri="{FF2B5EF4-FFF2-40B4-BE49-F238E27FC236}">
                  <a16:creationId xmlns:a16="http://schemas.microsoft.com/office/drawing/2014/main" id="{9617481C-3000-F960-0714-990BCFCC321A}"/>
                </a:ext>
              </a:extLst>
            </p:cNvPr>
            <p:cNvCxnSpPr>
              <a:cxnSpLocks/>
            </p:cNvCxnSpPr>
            <p:nvPr/>
          </p:nvCxnSpPr>
          <p:spPr>
            <a:xfrm>
              <a:off x="6166782" y="319920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03" name="Straight Connector 1302">
              <a:extLst>
                <a:ext uri="{FF2B5EF4-FFF2-40B4-BE49-F238E27FC236}">
                  <a16:creationId xmlns:a16="http://schemas.microsoft.com/office/drawing/2014/main" id="{6238069C-6DD0-AB8D-CD2E-1C967D56BADE}"/>
                </a:ext>
              </a:extLst>
            </p:cNvPr>
            <p:cNvCxnSpPr>
              <a:cxnSpLocks/>
            </p:cNvCxnSpPr>
            <p:nvPr/>
          </p:nvCxnSpPr>
          <p:spPr>
            <a:xfrm>
              <a:off x="7059581" y="3403197"/>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04" name="Straight Connector 1303">
              <a:extLst>
                <a:ext uri="{FF2B5EF4-FFF2-40B4-BE49-F238E27FC236}">
                  <a16:creationId xmlns:a16="http://schemas.microsoft.com/office/drawing/2014/main" id="{F78B56F8-B699-6E7B-C5D3-1C021277FB74}"/>
                </a:ext>
              </a:extLst>
            </p:cNvPr>
            <p:cNvCxnSpPr/>
            <p:nvPr/>
          </p:nvCxnSpPr>
          <p:spPr>
            <a:xfrm flipH="1">
              <a:off x="7009330" y="3497578"/>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5" name="Straight Connector 1304">
              <a:extLst>
                <a:ext uri="{FF2B5EF4-FFF2-40B4-BE49-F238E27FC236}">
                  <a16:creationId xmlns:a16="http://schemas.microsoft.com/office/drawing/2014/main" id="{84AE14D0-67D7-396B-2A26-07BD702D661D}"/>
                </a:ext>
              </a:extLst>
            </p:cNvPr>
            <p:cNvCxnSpPr>
              <a:cxnSpLocks/>
            </p:cNvCxnSpPr>
            <p:nvPr/>
          </p:nvCxnSpPr>
          <p:spPr>
            <a:xfrm>
              <a:off x="7149153" y="3495621"/>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06" name="Straight Connector 1305">
              <a:extLst>
                <a:ext uri="{FF2B5EF4-FFF2-40B4-BE49-F238E27FC236}">
                  <a16:creationId xmlns:a16="http://schemas.microsoft.com/office/drawing/2014/main" id="{566754C0-154C-A15F-F750-A6014B59507B}"/>
                </a:ext>
              </a:extLst>
            </p:cNvPr>
            <p:cNvCxnSpPr/>
            <p:nvPr/>
          </p:nvCxnSpPr>
          <p:spPr>
            <a:xfrm flipH="1">
              <a:off x="7098902" y="3590002"/>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7" name="Straight Connector 1306">
              <a:extLst>
                <a:ext uri="{FF2B5EF4-FFF2-40B4-BE49-F238E27FC236}">
                  <a16:creationId xmlns:a16="http://schemas.microsoft.com/office/drawing/2014/main" id="{D4FEEEC5-7BA9-AB2C-86AE-EAD67C7323E3}"/>
                </a:ext>
              </a:extLst>
            </p:cNvPr>
            <p:cNvCxnSpPr>
              <a:cxnSpLocks/>
            </p:cNvCxnSpPr>
            <p:nvPr/>
          </p:nvCxnSpPr>
          <p:spPr>
            <a:xfrm flipH="1">
              <a:off x="7187832" y="3757310"/>
              <a:ext cx="19839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08" name="Straight Connector 1307">
              <a:extLst>
                <a:ext uri="{FF2B5EF4-FFF2-40B4-BE49-F238E27FC236}">
                  <a16:creationId xmlns:a16="http://schemas.microsoft.com/office/drawing/2014/main" id="{1CD64DC0-D447-BAF4-707E-F5BDD56A08D0}"/>
                </a:ext>
              </a:extLst>
            </p:cNvPr>
            <p:cNvCxnSpPr>
              <a:cxnSpLocks/>
            </p:cNvCxnSpPr>
            <p:nvPr/>
          </p:nvCxnSpPr>
          <p:spPr>
            <a:xfrm flipH="1">
              <a:off x="7189555" y="3845483"/>
              <a:ext cx="233595"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09" name="Straight Connector 1308">
              <a:extLst>
                <a:ext uri="{FF2B5EF4-FFF2-40B4-BE49-F238E27FC236}">
                  <a16:creationId xmlns:a16="http://schemas.microsoft.com/office/drawing/2014/main" id="{753F516A-B771-CF9C-2674-779F8F78B49E}"/>
                </a:ext>
              </a:extLst>
            </p:cNvPr>
            <p:cNvCxnSpPr>
              <a:cxnSpLocks/>
            </p:cNvCxnSpPr>
            <p:nvPr/>
          </p:nvCxnSpPr>
          <p:spPr>
            <a:xfrm>
              <a:off x="7237154" y="358569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10" name="Straight Connector 1309">
              <a:extLst>
                <a:ext uri="{FF2B5EF4-FFF2-40B4-BE49-F238E27FC236}">
                  <a16:creationId xmlns:a16="http://schemas.microsoft.com/office/drawing/2014/main" id="{5B5C7FD7-6163-E3F8-2A3A-BB84711839C1}"/>
                </a:ext>
              </a:extLst>
            </p:cNvPr>
            <p:cNvCxnSpPr/>
            <p:nvPr/>
          </p:nvCxnSpPr>
          <p:spPr>
            <a:xfrm flipH="1">
              <a:off x="7186903" y="3680080"/>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1" name="Straight Connector 1310">
              <a:extLst>
                <a:ext uri="{FF2B5EF4-FFF2-40B4-BE49-F238E27FC236}">
                  <a16:creationId xmlns:a16="http://schemas.microsoft.com/office/drawing/2014/main" id="{CE4D5EAE-9175-3923-9999-578DEBDC75EB}"/>
                </a:ext>
              </a:extLst>
            </p:cNvPr>
            <p:cNvCxnSpPr>
              <a:cxnSpLocks/>
            </p:cNvCxnSpPr>
            <p:nvPr/>
          </p:nvCxnSpPr>
          <p:spPr>
            <a:xfrm flipH="1">
              <a:off x="7316258" y="4064818"/>
              <a:ext cx="184294"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12" name="Straight Connector 1311">
              <a:extLst>
                <a:ext uri="{FF2B5EF4-FFF2-40B4-BE49-F238E27FC236}">
                  <a16:creationId xmlns:a16="http://schemas.microsoft.com/office/drawing/2014/main" id="{7233C82A-CE88-61B1-5E4F-EC4F72B03682}"/>
                </a:ext>
              </a:extLst>
            </p:cNvPr>
            <p:cNvCxnSpPr>
              <a:cxnSpLocks/>
            </p:cNvCxnSpPr>
            <p:nvPr/>
          </p:nvCxnSpPr>
          <p:spPr>
            <a:xfrm flipH="1" flipV="1">
              <a:off x="7144545" y="3908456"/>
              <a:ext cx="174860" cy="156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3" name="Straight Connector 1312">
              <a:extLst>
                <a:ext uri="{FF2B5EF4-FFF2-40B4-BE49-F238E27FC236}">
                  <a16:creationId xmlns:a16="http://schemas.microsoft.com/office/drawing/2014/main" id="{91C38D80-606D-F75A-23D0-6175F41C9C49}"/>
                </a:ext>
              </a:extLst>
            </p:cNvPr>
            <p:cNvCxnSpPr>
              <a:cxnSpLocks/>
            </p:cNvCxnSpPr>
            <p:nvPr/>
          </p:nvCxnSpPr>
          <p:spPr>
            <a:xfrm flipH="1">
              <a:off x="7454872" y="4186262"/>
              <a:ext cx="8532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14" name="Straight Connector 1313">
              <a:extLst>
                <a:ext uri="{FF2B5EF4-FFF2-40B4-BE49-F238E27FC236}">
                  <a16:creationId xmlns:a16="http://schemas.microsoft.com/office/drawing/2014/main" id="{649A00B3-C8EF-4E84-C331-0BE91470A642}"/>
                </a:ext>
              </a:extLst>
            </p:cNvPr>
            <p:cNvCxnSpPr>
              <a:cxnSpLocks/>
            </p:cNvCxnSpPr>
            <p:nvPr/>
          </p:nvCxnSpPr>
          <p:spPr>
            <a:xfrm flipH="1">
              <a:off x="7368404" y="4185496"/>
              <a:ext cx="86468" cy="77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5" name="Straight Connector 1314">
              <a:extLst>
                <a:ext uri="{FF2B5EF4-FFF2-40B4-BE49-F238E27FC236}">
                  <a16:creationId xmlns:a16="http://schemas.microsoft.com/office/drawing/2014/main" id="{F2039DFB-319A-8998-6CE1-1E520E8688EE}"/>
                </a:ext>
              </a:extLst>
            </p:cNvPr>
            <p:cNvCxnSpPr>
              <a:cxnSpLocks/>
            </p:cNvCxnSpPr>
            <p:nvPr/>
          </p:nvCxnSpPr>
          <p:spPr>
            <a:xfrm>
              <a:off x="5387820" y="3510400"/>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16" name="Straight Connector 1315">
              <a:extLst>
                <a:ext uri="{FF2B5EF4-FFF2-40B4-BE49-F238E27FC236}">
                  <a16:creationId xmlns:a16="http://schemas.microsoft.com/office/drawing/2014/main" id="{780309F1-3CAA-E2FB-3229-21A79DC7F451}"/>
                </a:ext>
              </a:extLst>
            </p:cNvPr>
            <p:cNvCxnSpPr>
              <a:cxnSpLocks/>
            </p:cNvCxnSpPr>
            <p:nvPr/>
          </p:nvCxnSpPr>
          <p:spPr>
            <a:xfrm flipH="1" flipV="1">
              <a:off x="5388486" y="3605971"/>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7" name="Straight Connector 1316">
              <a:extLst>
                <a:ext uri="{FF2B5EF4-FFF2-40B4-BE49-F238E27FC236}">
                  <a16:creationId xmlns:a16="http://schemas.microsoft.com/office/drawing/2014/main" id="{6C9A6AF3-E5B8-3AB3-B321-FA4D871412C5}"/>
                </a:ext>
              </a:extLst>
            </p:cNvPr>
            <p:cNvCxnSpPr>
              <a:cxnSpLocks/>
            </p:cNvCxnSpPr>
            <p:nvPr/>
          </p:nvCxnSpPr>
          <p:spPr>
            <a:xfrm>
              <a:off x="5636003" y="3322374"/>
              <a:ext cx="0" cy="220139"/>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18" name="Straight Connector 1317">
              <a:extLst>
                <a:ext uri="{FF2B5EF4-FFF2-40B4-BE49-F238E27FC236}">
                  <a16:creationId xmlns:a16="http://schemas.microsoft.com/office/drawing/2014/main" id="{9F084DBD-A3B1-AC50-4D59-CCF7EC05119B}"/>
                </a:ext>
              </a:extLst>
            </p:cNvPr>
            <p:cNvCxnSpPr>
              <a:cxnSpLocks/>
            </p:cNvCxnSpPr>
            <p:nvPr/>
          </p:nvCxnSpPr>
          <p:spPr>
            <a:xfrm flipH="1" flipV="1">
              <a:off x="5636669" y="3417945"/>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9" name="Straight Connector 1318">
              <a:extLst>
                <a:ext uri="{FF2B5EF4-FFF2-40B4-BE49-F238E27FC236}">
                  <a16:creationId xmlns:a16="http://schemas.microsoft.com/office/drawing/2014/main" id="{5AD8FB08-82DC-265C-A479-AF70BBB0E506}"/>
                </a:ext>
              </a:extLst>
            </p:cNvPr>
            <p:cNvCxnSpPr>
              <a:cxnSpLocks/>
            </p:cNvCxnSpPr>
            <p:nvPr/>
          </p:nvCxnSpPr>
          <p:spPr>
            <a:xfrm flipV="1">
              <a:off x="6270366"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0" name="Straight Connector 1319">
              <a:extLst>
                <a:ext uri="{FF2B5EF4-FFF2-40B4-BE49-F238E27FC236}">
                  <a16:creationId xmlns:a16="http://schemas.microsoft.com/office/drawing/2014/main" id="{46A34282-C54B-6747-FB5C-1480AE57CFCC}"/>
                </a:ext>
              </a:extLst>
            </p:cNvPr>
            <p:cNvCxnSpPr>
              <a:cxnSpLocks/>
            </p:cNvCxnSpPr>
            <p:nvPr/>
          </p:nvCxnSpPr>
          <p:spPr>
            <a:xfrm flipV="1">
              <a:off x="637514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1" name="Straight Connector 1320">
              <a:extLst>
                <a:ext uri="{FF2B5EF4-FFF2-40B4-BE49-F238E27FC236}">
                  <a16:creationId xmlns:a16="http://schemas.microsoft.com/office/drawing/2014/main" id="{CB4F1065-8263-C04E-276A-DA598B7023DF}"/>
                </a:ext>
              </a:extLst>
            </p:cNvPr>
            <p:cNvCxnSpPr>
              <a:cxnSpLocks/>
            </p:cNvCxnSpPr>
            <p:nvPr/>
          </p:nvCxnSpPr>
          <p:spPr>
            <a:xfrm flipV="1">
              <a:off x="616559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2" name="Straight Connector 1321">
              <a:extLst>
                <a:ext uri="{FF2B5EF4-FFF2-40B4-BE49-F238E27FC236}">
                  <a16:creationId xmlns:a16="http://schemas.microsoft.com/office/drawing/2014/main" id="{C1FD8E77-1ED0-1117-5A51-710B99961BD9}"/>
                </a:ext>
              </a:extLst>
            </p:cNvPr>
            <p:cNvCxnSpPr>
              <a:cxnSpLocks/>
            </p:cNvCxnSpPr>
            <p:nvPr/>
          </p:nvCxnSpPr>
          <p:spPr>
            <a:xfrm flipH="1" flipV="1">
              <a:off x="6484272" y="5480443"/>
              <a:ext cx="184193" cy="167215"/>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323" name="Straight Connector 1322">
              <a:extLst>
                <a:ext uri="{FF2B5EF4-FFF2-40B4-BE49-F238E27FC236}">
                  <a16:creationId xmlns:a16="http://schemas.microsoft.com/office/drawing/2014/main" id="{87265404-F23C-7D02-C0C4-76037C23E1C5}"/>
                </a:ext>
              </a:extLst>
            </p:cNvPr>
            <p:cNvCxnSpPr>
              <a:cxnSpLocks/>
            </p:cNvCxnSpPr>
            <p:nvPr/>
          </p:nvCxnSpPr>
          <p:spPr>
            <a:xfrm flipH="1" flipV="1">
              <a:off x="7095735" y="5215422"/>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4" name="Straight Connector 1323">
              <a:extLst>
                <a:ext uri="{FF2B5EF4-FFF2-40B4-BE49-F238E27FC236}">
                  <a16:creationId xmlns:a16="http://schemas.microsoft.com/office/drawing/2014/main" id="{5D96BD3C-FCDF-7A87-1E1D-9DAF35A2D80D}"/>
                </a:ext>
              </a:extLst>
            </p:cNvPr>
            <p:cNvCxnSpPr>
              <a:cxnSpLocks/>
            </p:cNvCxnSpPr>
            <p:nvPr/>
          </p:nvCxnSpPr>
          <p:spPr>
            <a:xfrm flipH="1" flipV="1">
              <a:off x="7170455" y="5142648"/>
              <a:ext cx="113031" cy="10261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5" name="Straight Connector 1324">
              <a:extLst>
                <a:ext uri="{FF2B5EF4-FFF2-40B4-BE49-F238E27FC236}">
                  <a16:creationId xmlns:a16="http://schemas.microsoft.com/office/drawing/2014/main" id="{84FD98C9-A4CC-4905-F9C5-11446902BA7C}"/>
                </a:ext>
              </a:extLst>
            </p:cNvPr>
            <p:cNvCxnSpPr>
              <a:cxnSpLocks/>
            </p:cNvCxnSpPr>
            <p:nvPr/>
          </p:nvCxnSpPr>
          <p:spPr>
            <a:xfrm flipH="1" flipV="1">
              <a:off x="7021374" y="5291311"/>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6" name="Straight Connector 1325">
              <a:extLst>
                <a:ext uri="{FF2B5EF4-FFF2-40B4-BE49-F238E27FC236}">
                  <a16:creationId xmlns:a16="http://schemas.microsoft.com/office/drawing/2014/main" id="{1F2D85CE-1FB8-7E5B-68F4-496092FD4312}"/>
                </a:ext>
              </a:extLst>
            </p:cNvPr>
            <p:cNvCxnSpPr>
              <a:cxnSpLocks/>
            </p:cNvCxnSpPr>
            <p:nvPr/>
          </p:nvCxnSpPr>
          <p:spPr>
            <a:xfrm flipV="1">
              <a:off x="5341025" y="5211826"/>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7" name="Straight Connector 1326">
              <a:extLst>
                <a:ext uri="{FF2B5EF4-FFF2-40B4-BE49-F238E27FC236}">
                  <a16:creationId xmlns:a16="http://schemas.microsoft.com/office/drawing/2014/main" id="{836E038A-F9A9-AF0F-4ED1-9A7505F3F1FC}"/>
                </a:ext>
              </a:extLst>
            </p:cNvPr>
            <p:cNvCxnSpPr>
              <a:cxnSpLocks/>
            </p:cNvCxnSpPr>
            <p:nvPr/>
          </p:nvCxnSpPr>
          <p:spPr>
            <a:xfrm flipV="1">
              <a:off x="6978500" y="5313270"/>
              <a:ext cx="0" cy="208055"/>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8" name="Straight Connector 1327">
              <a:extLst>
                <a:ext uri="{FF2B5EF4-FFF2-40B4-BE49-F238E27FC236}">
                  <a16:creationId xmlns:a16="http://schemas.microsoft.com/office/drawing/2014/main" id="{1BE8EAA5-EEC9-F00F-0B00-6AB7AA0BBB11}"/>
                </a:ext>
              </a:extLst>
            </p:cNvPr>
            <p:cNvCxnSpPr>
              <a:cxnSpLocks/>
            </p:cNvCxnSpPr>
            <p:nvPr/>
          </p:nvCxnSpPr>
          <p:spPr>
            <a:xfrm flipV="1">
              <a:off x="6879002" y="5313270"/>
              <a:ext cx="0" cy="267926"/>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29" name="Straight Connector 1328">
              <a:extLst>
                <a:ext uri="{FF2B5EF4-FFF2-40B4-BE49-F238E27FC236}">
                  <a16:creationId xmlns:a16="http://schemas.microsoft.com/office/drawing/2014/main" id="{C643E0DA-B61E-3A5E-C98E-B0E9DEEEDABC}"/>
                </a:ext>
              </a:extLst>
            </p:cNvPr>
            <p:cNvCxnSpPr>
              <a:cxnSpLocks/>
            </p:cNvCxnSpPr>
            <p:nvPr/>
          </p:nvCxnSpPr>
          <p:spPr>
            <a:xfrm flipH="1" flipV="1">
              <a:off x="6425447" y="5535568"/>
              <a:ext cx="159852" cy="14511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30" name="Straight Connector 1329">
              <a:extLst>
                <a:ext uri="{FF2B5EF4-FFF2-40B4-BE49-F238E27FC236}">
                  <a16:creationId xmlns:a16="http://schemas.microsoft.com/office/drawing/2014/main" id="{E68D02B1-8EBA-6A23-42CC-9B5E14FD3B48}"/>
                </a:ext>
              </a:extLst>
            </p:cNvPr>
            <p:cNvCxnSpPr>
              <a:cxnSpLocks/>
            </p:cNvCxnSpPr>
            <p:nvPr/>
          </p:nvCxnSpPr>
          <p:spPr>
            <a:xfrm flipH="1">
              <a:off x="5162201" y="3789441"/>
              <a:ext cx="20303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31" name="Straight Connector 1330">
              <a:extLst>
                <a:ext uri="{FF2B5EF4-FFF2-40B4-BE49-F238E27FC236}">
                  <a16:creationId xmlns:a16="http://schemas.microsoft.com/office/drawing/2014/main" id="{D06C602F-DE43-DBB2-9747-C844E184A193}"/>
                </a:ext>
              </a:extLst>
            </p:cNvPr>
            <p:cNvCxnSpPr>
              <a:cxnSpLocks/>
            </p:cNvCxnSpPr>
            <p:nvPr/>
          </p:nvCxnSpPr>
          <p:spPr>
            <a:xfrm>
              <a:off x="5060337" y="4826818"/>
              <a:ext cx="14849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32" name="Straight Connector 1331">
              <a:extLst>
                <a:ext uri="{FF2B5EF4-FFF2-40B4-BE49-F238E27FC236}">
                  <a16:creationId xmlns:a16="http://schemas.microsoft.com/office/drawing/2014/main" id="{A42894BC-4BD6-24B1-77A3-87709164A36D}"/>
                </a:ext>
              </a:extLst>
            </p:cNvPr>
            <p:cNvCxnSpPr>
              <a:cxnSpLocks/>
            </p:cNvCxnSpPr>
            <p:nvPr/>
          </p:nvCxnSpPr>
          <p:spPr>
            <a:xfrm flipH="1">
              <a:off x="5135550" y="4669304"/>
              <a:ext cx="176148" cy="157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3" name="Straight Connector 1332">
              <a:extLst>
                <a:ext uri="{FF2B5EF4-FFF2-40B4-BE49-F238E27FC236}">
                  <a16:creationId xmlns:a16="http://schemas.microsoft.com/office/drawing/2014/main" id="{06EB19F0-D8B1-9DC8-0C5E-8A98300DD928}"/>
                </a:ext>
              </a:extLst>
            </p:cNvPr>
            <p:cNvCxnSpPr>
              <a:cxnSpLocks/>
            </p:cNvCxnSpPr>
            <p:nvPr/>
          </p:nvCxnSpPr>
          <p:spPr>
            <a:xfrm>
              <a:off x="4992024" y="4436516"/>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334" name="Straight Connector 1333">
              <a:extLst>
                <a:ext uri="{FF2B5EF4-FFF2-40B4-BE49-F238E27FC236}">
                  <a16:creationId xmlns:a16="http://schemas.microsoft.com/office/drawing/2014/main" id="{216F6382-B38D-45E0-B7A3-D3DA5590D337}"/>
                </a:ext>
              </a:extLst>
            </p:cNvPr>
            <p:cNvCxnSpPr>
              <a:cxnSpLocks/>
            </p:cNvCxnSpPr>
            <p:nvPr/>
          </p:nvCxnSpPr>
          <p:spPr>
            <a:xfrm flipH="1">
              <a:off x="4992024" y="4535253"/>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35" name="Straight Connector 1334">
              <a:extLst>
                <a:ext uri="{FF2B5EF4-FFF2-40B4-BE49-F238E27FC236}">
                  <a16:creationId xmlns:a16="http://schemas.microsoft.com/office/drawing/2014/main" id="{B61646BF-14D3-D152-5363-BC837C229BF7}"/>
                </a:ext>
              </a:extLst>
            </p:cNvPr>
            <p:cNvCxnSpPr>
              <a:cxnSpLocks/>
            </p:cNvCxnSpPr>
            <p:nvPr/>
          </p:nvCxnSpPr>
          <p:spPr>
            <a:xfrm flipH="1" flipV="1">
              <a:off x="7356156" y="4626657"/>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336" name="Straight Connector 1335">
              <a:extLst>
                <a:ext uri="{FF2B5EF4-FFF2-40B4-BE49-F238E27FC236}">
                  <a16:creationId xmlns:a16="http://schemas.microsoft.com/office/drawing/2014/main" id="{CE7C52E3-8B15-7BAB-58B3-F40DD959E5E1}"/>
                </a:ext>
              </a:extLst>
            </p:cNvPr>
            <p:cNvCxnSpPr>
              <a:cxnSpLocks/>
            </p:cNvCxnSpPr>
            <p:nvPr/>
          </p:nvCxnSpPr>
          <p:spPr>
            <a:xfrm>
              <a:off x="5034972" y="4116115"/>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337" name="Straight Connector 1336">
              <a:extLst>
                <a:ext uri="{FF2B5EF4-FFF2-40B4-BE49-F238E27FC236}">
                  <a16:creationId xmlns:a16="http://schemas.microsoft.com/office/drawing/2014/main" id="{10D4995F-D406-BC81-9642-4621794ACB57}"/>
                </a:ext>
              </a:extLst>
            </p:cNvPr>
            <p:cNvCxnSpPr>
              <a:cxnSpLocks/>
            </p:cNvCxnSpPr>
            <p:nvPr/>
          </p:nvCxnSpPr>
          <p:spPr>
            <a:xfrm flipH="1">
              <a:off x="4992024" y="4345782"/>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338" name="Straight Connector 1337">
              <a:extLst>
                <a:ext uri="{FF2B5EF4-FFF2-40B4-BE49-F238E27FC236}">
                  <a16:creationId xmlns:a16="http://schemas.microsoft.com/office/drawing/2014/main" id="{65C8C189-3060-7414-1FEF-71D8BF75700A}"/>
                </a:ext>
              </a:extLst>
            </p:cNvPr>
            <p:cNvCxnSpPr>
              <a:cxnSpLocks/>
            </p:cNvCxnSpPr>
            <p:nvPr/>
          </p:nvCxnSpPr>
          <p:spPr>
            <a:xfrm>
              <a:off x="7429781" y="4434382"/>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grpSp>
        <p:nvGrpSpPr>
          <p:cNvPr id="1239" name="Group 1238">
            <a:extLst>
              <a:ext uri="{FF2B5EF4-FFF2-40B4-BE49-F238E27FC236}">
                <a16:creationId xmlns:a16="http://schemas.microsoft.com/office/drawing/2014/main" id="{0A33618D-2344-976F-F778-166179A43D34}"/>
              </a:ext>
            </a:extLst>
          </p:cNvPr>
          <p:cNvGrpSpPr/>
          <p:nvPr/>
        </p:nvGrpSpPr>
        <p:grpSpPr>
          <a:xfrm rot="5400000">
            <a:off x="7554444" y="1370166"/>
            <a:ext cx="2594445" cy="2586591"/>
            <a:chOff x="4988722" y="3141264"/>
            <a:chExt cx="2594445" cy="2586591"/>
          </a:xfrm>
        </p:grpSpPr>
        <p:grpSp>
          <p:nvGrpSpPr>
            <p:cNvPr id="1240" name="Group 1239">
              <a:extLst>
                <a:ext uri="{FF2B5EF4-FFF2-40B4-BE49-F238E27FC236}">
                  <a16:creationId xmlns:a16="http://schemas.microsoft.com/office/drawing/2014/main" id="{83088B9F-57DC-E561-1597-F54CBA448867}"/>
                </a:ext>
              </a:extLst>
            </p:cNvPr>
            <p:cNvGrpSpPr/>
            <p:nvPr/>
          </p:nvGrpSpPr>
          <p:grpSpPr>
            <a:xfrm>
              <a:off x="4988722" y="3141264"/>
              <a:ext cx="2581773" cy="2586591"/>
              <a:chOff x="4448531" y="466421"/>
              <a:chExt cx="2581773" cy="2586591"/>
            </a:xfrm>
          </p:grpSpPr>
          <p:grpSp>
            <p:nvGrpSpPr>
              <p:cNvPr id="1280" name="Group 1279">
                <a:extLst>
                  <a:ext uri="{FF2B5EF4-FFF2-40B4-BE49-F238E27FC236}">
                    <a16:creationId xmlns:a16="http://schemas.microsoft.com/office/drawing/2014/main" id="{EA3DDEC7-1283-7511-4971-BDD045FC8615}"/>
                  </a:ext>
                </a:extLst>
              </p:cNvPr>
              <p:cNvGrpSpPr/>
              <p:nvPr/>
            </p:nvGrpSpPr>
            <p:grpSpPr>
              <a:xfrm rot="1327197">
                <a:off x="4448531" y="466421"/>
                <a:ext cx="2581773" cy="2586591"/>
                <a:chOff x="7193694" y="1340243"/>
                <a:chExt cx="2581773" cy="2586591"/>
              </a:xfrm>
            </p:grpSpPr>
            <p:sp>
              <p:nvSpPr>
                <p:cNvPr id="1294" name="Block Arc 1293">
                  <a:extLst>
                    <a:ext uri="{FF2B5EF4-FFF2-40B4-BE49-F238E27FC236}">
                      <a16:creationId xmlns:a16="http://schemas.microsoft.com/office/drawing/2014/main" id="{16C4DEA5-4A86-902E-9942-654E314084A4}"/>
                    </a:ext>
                  </a:extLst>
                </p:cNvPr>
                <p:cNvSpPr/>
                <p:nvPr/>
              </p:nvSpPr>
              <p:spPr bwMode="auto">
                <a:xfrm>
                  <a:off x="7193694" y="1345061"/>
                  <a:ext cx="2581773" cy="2581773"/>
                </a:xfrm>
                <a:prstGeom prst="blockArc">
                  <a:avLst>
                    <a:gd name="adj1" fmla="val 10800000"/>
                    <a:gd name="adj2" fmla="val 21590601"/>
                    <a:gd name="adj3" fmla="val 12128"/>
                  </a:avLst>
                </a:prstGeom>
                <a:gradFill>
                  <a:gsLst>
                    <a:gs pos="0">
                      <a:srgbClr val="CEDFFF"/>
                    </a:gs>
                    <a:gs pos="100000">
                      <a:srgbClr val="4873FF"/>
                    </a:gs>
                  </a:gsLst>
                  <a:lin ang="21594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95" name="Block Arc 1294">
                  <a:extLst>
                    <a:ext uri="{FF2B5EF4-FFF2-40B4-BE49-F238E27FC236}">
                      <a16:creationId xmlns:a16="http://schemas.microsoft.com/office/drawing/2014/main" id="{6A4B03BE-CC8A-0568-1720-3BB0640CF888}"/>
                    </a:ext>
                  </a:extLst>
                </p:cNvPr>
                <p:cNvSpPr/>
                <p:nvPr/>
              </p:nvSpPr>
              <p:spPr bwMode="auto">
                <a:xfrm rot="10800000">
                  <a:off x="7193694" y="1340243"/>
                  <a:ext cx="2581773" cy="2581773"/>
                </a:xfrm>
                <a:prstGeom prst="blockArc">
                  <a:avLst>
                    <a:gd name="adj1" fmla="val 10800000"/>
                    <a:gd name="adj2" fmla="val 4896"/>
                    <a:gd name="adj3" fmla="val 12128"/>
                  </a:avLst>
                </a:prstGeom>
                <a:gradFill>
                  <a:gsLst>
                    <a:gs pos="0">
                      <a:srgbClr val="DFEAFF"/>
                    </a:gs>
                    <a:gs pos="100000">
                      <a:srgbClr val="95B3FF"/>
                    </a:gs>
                  </a:gsLst>
                  <a:lin ang="4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1296" name="Isosceles Triangle 1295">
                  <a:extLst>
                    <a:ext uri="{FF2B5EF4-FFF2-40B4-BE49-F238E27FC236}">
                      <a16:creationId xmlns:a16="http://schemas.microsoft.com/office/drawing/2014/main" id="{A5D03213-BA89-679F-029E-A4AF14ADDE60}"/>
                    </a:ext>
                  </a:extLst>
                </p:cNvPr>
                <p:cNvSpPr/>
                <p:nvPr/>
              </p:nvSpPr>
              <p:spPr bwMode="auto">
                <a:xfrm>
                  <a:off x="7193694" y="2522358"/>
                  <a:ext cx="312054" cy="115149"/>
                </a:xfrm>
                <a:prstGeom prst="triangle">
                  <a:avLst/>
                </a:prstGeom>
                <a:solidFill>
                  <a:srgbClr val="95B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97" name="Isosceles Triangle 1296">
                  <a:extLst>
                    <a:ext uri="{FF2B5EF4-FFF2-40B4-BE49-F238E27FC236}">
                      <a16:creationId xmlns:a16="http://schemas.microsoft.com/office/drawing/2014/main" id="{9ECC1817-1A4A-44D9-788C-ABF8CD3A7623}"/>
                    </a:ext>
                  </a:extLst>
                </p:cNvPr>
                <p:cNvSpPr/>
                <p:nvPr/>
              </p:nvSpPr>
              <p:spPr bwMode="auto">
                <a:xfrm rot="10800000">
                  <a:off x="9463413" y="2631130"/>
                  <a:ext cx="312054" cy="115149"/>
                </a:xfrm>
                <a:prstGeom prst="triangle">
                  <a:avLst/>
                </a:prstGeom>
                <a:solidFill>
                  <a:srgbClr val="507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nvGrpSpPr>
              <p:cNvPr id="1281" name="Group 1280">
                <a:extLst>
                  <a:ext uri="{FF2B5EF4-FFF2-40B4-BE49-F238E27FC236}">
                    <a16:creationId xmlns:a16="http://schemas.microsoft.com/office/drawing/2014/main" id="{AD3D9C29-15B2-1779-C18F-B84D2B614D0D}"/>
                  </a:ext>
                </a:extLst>
              </p:cNvPr>
              <p:cNvGrpSpPr/>
              <p:nvPr/>
            </p:nvGrpSpPr>
            <p:grpSpPr>
              <a:xfrm>
                <a:off x="4605219" y="627156"/>
                <a:ext cx="2266581" cy="2253795"/>
                <a:chOff x="9895910" y="84348"/>
                <a:chExt cx="2266581" cy="2253795"/>
              </a:xfrm>
            </p:grpSpPr>
            <p:grpSp>
              <p:nvGrpSpPr>
                <p:cNvPr id="1282" name="Group 1281">
                  <a:extLst>
                    <a:ext uri="{FF2B5EF4-FFF2-40B4-BE49-F238E27FC236}">
                      <a16:creationId xmlns:a16="http://schemas.microsoft.com/office/drawing/2014/main" id="{9B7DD099-538B-F046-9402-74B811340427}"/>
                    </a:ext>
                  </a:extLst>
                </p:cNvPr>
                <p:cNvGrpSpPr/>
                <p:nvPr/>
              </p:nvGrpSpPr>
              <p:grpSpPr>
                <a:xfrm>
                  <a:off x="9895910" y="84348"/>
                  <a:ext cx="2266581" cy="2253795"/>
                  <a:chOff x="7351221" y="1498398"/>
                  <a:chExt cx="2266581" cy="2253795"/>
                </a:xfrm>
                <a:solidFill>
                  <a:schemeClr val="tx1"/>
                </a:solidFill>
              </p:grpSpPr>
              <p:grpSp>
                <p:nvGrpSpPr>
                  <p:cNvPr id="1284" name="Group 1283">
                    <a:extLst>
                      <a:ext uri="{FF2B5EF4-FFF2-40B4-BE49-F238E27FC236}">
                        <a16:creationId xmlns:a16="http://schemas.microsoft.com/office/drawing/2014/main" id="{3694ADF3-7C99-2761-4319-3B3C12EBED1E}"/>
                      </a:ext>
                    </a:extLst>
                  </p:cNvPr>
                  <p:cNvGrpSpPr/>
                  <p:nvPr/>
                </p:nvGrpSpPr>
                <p:grpSpPr>
                  <a:xfrm>
                    <a:off x="7351221" y="1498398"/>
                    <a:ext cx="2266581" cy="2253795"/>
                    <a:chOff x="7351221" y="1498398"/>
                    <a:chExt cx="2266581" cy="2253795"/>
                  </a:xfrm>
                  <a:grpFill/>
                </p:grpSpPr>
                <p:sp>
                  <p:nvSpPr>
                    <p:cNvPr id="1286" name="Rectangle: Top Corners Snipped 1285">
                      <a:extLst>
                        <a:ext uri="{FF2B5EF4-FFF2-40B4-BE49-F238E27FC236}">
                          <a16:creationId xmlns:a16="http://schemas.microsoft.com/office/drawing/2014/main" id="{BA6514B1-1BA9-7F42-9811-EDFC1604F7B7}"/>
                        </a:ext>
                      </a:extLst>
                    </p:cNvPr>
                    <p:cNvSpPr/>
                    <p:nvPr/>
                  </p:nvSpPr>
                  <p:spPr bwMode="auto">
                    <a:xfrm>
                      <a:off x="8253792" y="149839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87" name="Rectangle: Top Corners Snipped 1286">
                      <a:extLst>
                        <a:ext uri="{FF2B5EF4-FFF2-40B4-BE49-F238E27FC236}">
                          <a16:creationId xmlns:a16="http://schemas.microsoft.com/office/drawing/2014/main" id="{D7421697-EAE0-A4BC-8278-784E853E14AC}"/>
                        </a:ext>
                      </a:extLst>
                    </p:cNvPr>
                    <p:cNvSpPr/>
                    <p:nvPr/>
                  </p:nvSpPr>
                  <p:spPr bwMode="auto">
                    <a:xfrm rot="10800000">
                      <a:off x="8253792" y="356072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88" name="Rectangle: Top Corners Snipped 1287">
                      <a:extLst>
                        <a:ext uri="{FF2B5EF4-FFF2-40B4-BE49-F238E27FC236}">
                          <a16:creationId xmlns:a16="http://schemas.microsoft.com/office/drawing/2014/main" id="{BC468B6E-E68D-53AC-2E87-0A160A5BC0B2}"/>
                        </a:ext>
                      </a:extLst>
                    </p:cNvPr>
                    <p:cNvSpPr/>
                    <p:nvPr/>
                  </p:nvSpPr>
                  <p:spPr bwMode="auto">
                    <a:xfrm rot="5400000">
                      <a:off x="9293874" y="2541774"/>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89" name="Rectangle: Top Corners Snipped 1288">
                      <a:extLst>
                        <a:ext uri="{FF2B5EF4-FFF2-40B4-BE49-F238E27FC236}">
                          <a16:creationId xmlns:a16="http://schemas.microsoft.com/office/drawing/2014/main" id="{E0427AD4-57AB-15A8-8647-664BE0DFBE35}"/>
                        </a:ext>
                      </a:extLst>
                    </p:cNvPr>
                    <p:cNvSpPr/>
                    <p:nvPr/>
                  </p:nvSpPr>
                  <p:spPr bwMode="auto">
                    <a:xfrm rot="16200000">
                      <a:off x="7218758" y="2541775"/>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90" name="Rectangle: Top Corners Snipped 1289">
                      <a:extLst>
                        <a:ext uri="{FF2B5EF4-FFF2-40B4-BE49-F238E27FC236}">
                          <a16:creationId xmlns:a16="http://schemas.microsoft.com/office/drawing/2014/main" id="{FB926BA2-F4D8-5A71-4664-2211877D497E}"/>
                        </a:ext>
                      </a:extLst>
                    </p:cNvPr>
                    <p:cNvSpPr/>
                    <p:nvPr/>
                  </p:nvSpPr>
                  <p:spPr bwMode="auto">
                    <a:xfrm rot="18900000">
                      <a:off x="7517305"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91" name="Rectangle: Top Corners Snipped 1290">
                      <a:extLst>
                        <a:ext uri="{FF2B5EF4-FFF2-40B4-BE49-F238E27FC236}">
                          <a16:creationId xmlns:a16="http://schemas.microsoft.com/office/drawing/2014/main" id="{A559FEFF-1424-6541-7D61-F0469AA957D2}"/>
                        </a:ext>
                      </a:extLst>
                    </p:cNvPr>
                    <p:cNvSpPr/>
                    <p:nvPr/>
                  </p:nvSpPr>
                  <p:spPr bwMode="auto">
                    <a:xfrm rot="2700000" flipH="1">
                      <a:off x="9002893"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92" name="Rectangle: Top Corners Snipped 1291">
                      <a:extLst>
                        <a:ext uri="{FF2B5EF4-FFF2-40B4-BE49-F238E27FC236}">
                          <a16:creationId xmlns:a16="http://schemas.microsoft.com/office/drawing/2014/main" id="{52172AAB-D031-FB99-5BFC-EAB709640D88}"/>
                        </a:ext>
                      </a:extLst>
                    </p:cNvPr>
                    <p:cNvSpPr/>
                    <p:nvPr/>
                  </p:nvSpPr>
                  <p:spPr bwMode="auto">
                    <a:xfrm rot="2700000" flipV="1">
                      <a:off x="7517305"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293" name="Rectangle: Top Corners Snipped 1292">
                      <a:extLst>
                        <a:ext uri="{FF2B5EF4-FFF2-40B4-BE49-F238E27FC236}">
                          <a16:creationId xmlns:a16="http://schemas.microsoft.com/office/drawing/2014/main" id="{643FC6C1-B5A0-19EB-A8AE-0F5C02FE3EC9}"/>
                        </a:ext>
                      </a:extLst>
                    </p:cNvPr>
                    <p:cNvSpPr/>
                    <p:nvPr/>
                  </p:nvSpPr>
                  <p:spPr bwMode="auto">
                    <a:xfrm rot="18900000" flipH="1" flipV="1">
                      <a:off x="9002893"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285" name="Oval 1284">
                    <a:extLst>
                      <a:ext uri="{FF2B5EF4-FFF2-40B4-BE49-F238E27FC236}">
                        <a16:creationId xmlns:a16="http://schemas.microsoft.com/office/drawing/2014/main" id="{8D2DBBAE-449E-48F1-F019-9167CFA736B4}"/>
                      </a:ext>
                    </a:extLst>
                  </p:cNvPr>
                  <p:cNvSpPr/>
                  <p:nvPr/>
                </p:nvSpPr>
                <p:spPr bwMode="auto">
                  <a:xfrm>
                    <a:off x="7506721" y="1655125"/>
                    <a:ext cx="1955580" cy="1955580"/>
                  </a:xfrm>
                  <a:prstGeom prst="ellipse">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283" name="Oval 1282">
                  <a:extLst>
                    <a:ext uri="{FF2B5EF4-FFF2-40B4-BE49-F238E27FC236}">
                      <a16:creationId xmlns:a16="http://schemas.microsoft.com/office/drawing/2014/main" id="{581C5713-C023-E056-2505-A0B925B5914E}"/>
                    </a:ext>
                  </a:extLst>
                </p:cNvPr>
                <p:cNvSpPr/>
                <p:nvPr/>
              </p:nvSpPr>
              <p:spPr bwMode="auto">
                <a:xfrm>
                  <a:off x="10115734" y="297779"/>
                  <a:ext cx="1826933" cy="1826933"/>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cxnSp>
          <p:nvCxnSpPr>
            <p:cNvPr id="1241" name="Straight Connector 1240">
              <a:extLst>
                <a:ext uri="{FF2B5EF4-FFF2-40B4-BE49-F238E27FC236}">
                  <a16:creationId xmlns:a16="http://schemas.microsoft.com/office/drawing/2014/main" id="{F60EB758-D080-F66F-ACF8-97E6C4F82FB9}"/>
                </a:ext>
              </a:extLst>
            </p:cNvPr>
            <p:cNvCxnSpPr>
              <a:cxnSpLocks/>
            </p:cNvCxnSpPr>
            <p:nvPr/>
          </p:nvCxnSpPr>
          <p:spPr>
            <a:xfrm>
              <a:off x="6278700" y="3145821"/>
              <a:ext cx="0" cy="14777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42" name="Straight Connector 1241">
              <a:extLst>
                <a:ext uri="{FF2B5EF4-FFF2-40B4-BE49-F238E27FC236}">
                  <a16:creationId xmlns:a16="http://schemas.microsoft.com/office/drawing/2014/main" id="{25906BF4-C776-C4FA-93FE-7644B409E627}"/>
                </a:ext>
              </a:extLst>
            </p:cNvPr>
            <p:cNvCxnSpPr>
              <a:cxnSpLocks/>
            </p:cNvCxnSpPr>
            <p:nvPr/>
          </p:nvCxnSpPr>
          <p:spPr>
            <a:xfrm>
              <a:off x="6384666" y="3219706"/>
              <a:ext cx="0" cy="73885"/>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43" name="Straight Connector 1242">
              <a:extLst>
                <a:ext uri="{FF2B5EF4-FFF2-40B4-BE49-F238E27FC236}">
                  <a16:creationId xmlns:a16="http://schemas.microsoft.com/office/drawing/2014/main" id="{1B7228A5-4A33-D6BD-CF45-95A485A7B686}"/>
                </a:ext>
              </a:extLst>
            </p:cNvPr>
            <p:cNvCxnSpPr>
              <a:cxnSpLocks/>
            </p:cNvCxnSpPr>
            <p:nvPr/>
          </p:nvCxnSpPr>
          <p:spPr>
            <a:xfrm>
              <a:off x="6166782" y="319920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44" name="Straight Connector 1243">
              <a:extLst>
                <a:ext uri="{FF2B5EF4-FFF2-40B4-BE49-F238E27FC236}">
                  <a16:creationId xmlns:a16="http://schemas.microsoft.com/office/drawing/2014/main" id="{E767D735-F76B-48B0-4A0C-C4186E89D76D}"/>
                </a:ext>
              </a:extLst>
            </p:cNvPr>
            <p:cNvCxnSpPr>
              <a:cxnSpLocks/>
            </p:cNvCxnSpPr>
            <p:nvPr/>
          </p:nvCxnSpPr>
          <p:spPr>
            <a:xfrm>
              <a:off x="7059581" y="3403197"/>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45" name="Straight Connector 1244">
              <a:extLst>
                <a:ext uri="{FF2B5EF4-FFF2-40B4-BE49-F238E27FC236}">
                  <a16:creationId xmlns:a16="http://schemas.microsoft.com/office/drawing/2014/main" id="{BB63BE5F-FF96-3887-5811-B027A455697F}"/>
                </a:ext>
              </a:extLst>
            </p:cNvPr>
            <p:cNvCxnSpPr/>
            <p:nvPr/>
          </p:nvCxnSpPr>
          <p:spPr>
            <a:xfrm flipH="1">
              <a:off x="7009330" y="3497578"/>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6" name="Straight Connector 1245">
              <a:extLst>
                <a:ext uri="{FF2B5EF4-FFF2-40B4-BE49-F238E27FC236}">
                  <a16:creationId xmlns:a16="http://schemas.microsoft.com/office/drawing/2014/main" id="{F7574F6D-B751-8F96-8C7B-A94613F85DA1}"/>
                </a:ext>
              </a:extLst>
            </p:cNvPr>
            <p:cNvCxnSpPr>
              <a:cxnSpLocks/>
            </p:cNvCxnSpPr>
            <p:nvPr/>
          </p:nvCxnSpPr>
          <p:spPr>
            <a:xfrm>
              <a:off x="7149153" y="3495621"/>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47" name="Straight Connector 1246">
              <a:extLst>
                <a:ext uri="{FF2B5EF4-FFF2-40B4-BE49-F238E27FC236}">
                  <a16:creationId xmlns:a16="http://schemas.microsoft.com/office/drawing/2014/main" id="{09523AED-2212-056F-424A-2AB138C40349}"/>
                </a:ext>
              </a:extLst>
            </p:cNvPr>
            <p:cNvCxnSpPr/>
            <p:nvPr/>
          </p:nvCxnSpPr>
          <p:spPr>
            <a:xfrm flipH="1">
              <a:off x="7098902" y="3590002"/>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8" name="Straight Connector 1247">
              <a:extLst>
                <a:ext uri="{FF2B5EF4-FFF2-40B4-BE49-F238E27FC236}">
                  <a16:creationId xmlns:a16="http://schemas.microsoft.com/office/drawing/2014/main" id="{5FE80B47-05CD-9849-E76B-DB67C75A208A}"/>
                </a:ext>
              </a:extLst>
            </p:cNvPr>
            <p:cNvCxnSpPr>
              <a:cxnSpLocks/>
            </p:cNvCxnSpPr>
            <p:nvPr/>
          </p:nvCxnSpPr>
          <p:spPr>
            <a:xfrm flipH="1">
              <a:off x="7187832" y="3757310"/>
              <a:ext cx="19839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49" name="Straight Connector 1248">
              <a:extLst>
                <a:ext uri="{FF2B5EF4-FFF2-40B4-BE49-F238E27FC236}">
                  <a16:creationId xmlns:a16="http://schemas.microsoft.com/office/drawing/2014/main" id="{05357799-D89F-2FBB-833B-3083AE8904B5}"/>
                </a:ext>
              </a:extLst>
            </p:cNvPr>
            <p:cNvCxnSpPr>
              <a:cxnSpLocks/>
            </p:cNvCxnSpPr>
            <p:nvPr/>
          </p:nvCxnSpPr>
          <p:spPr>
            <a:xfrm flipH="1">
              <a:off x="7189555" y="3845483"/>
              <a:ext cx="233595"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50" name="Straight Connector 1249">
              <a:extLst>
                <a:ext uri="{FF2B5EF4-FFF2-40B4-BE49-F238E27FC236}">
                  <a16:creationId xmlns:a16="http://schemas.microsoft.com/office/drawing/2014/main" id="{33168772-155F-7F6C-DBA3-851E28AF72F1}"/>
                </a:ext>
              </a:extLst>
            </p:cNvPr>
            <p:cNvCxnSpPr>
              <a:cxnSpLocks/>
            </p:cNvCxnSpPr>
            <p:nvPr/>
          </p:nvCxnSpPr>
          <p:spPr>
            <a:xfrm>
              <a:off x="7237154" y="358569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51" name="Straight Connector 1250">
              <a:extLst>
                <a:ext uri="{FF2B5EF4-FFF2-40B4-BE49-F238E27FC236}">
                  <a16:creationId xmlns:a16="http://schemas.microsoft.com/office/drawing/2014/main" id="{94F24671-5E64-BC87-3981-621110F2D9BE}"/>
                </a:ext>
              </a:extLst>
            </p:cNvPr>
            <p:cNvCxnSpPr/>
            <p:nvPr/>
          </p:nvCxnSpPr>
          <p:spPr>
            <a:xfrm flipH="1">
              <a:off x="7186903" y="3680080"/>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2" name="Straight Connector 1251">
              <a:extLst>
                <a:ext uri="{FF2B5EF4-FFF2-40B4-BE49-F238E27FC236}">
                  <a16:creationId xmlns:a16="http://schemas.microsoft.com/office/drawing/2014/main" id="{7B97288B-3163-D4BC-6A5C-703B23587EFC}"/>
                </a:ext>
              </a:extLst>
            </p:cNvPr>
            <p:cNvCxnSpPr>
              <a:cxnSpLocks/>
            </p:cNvCxnSpPr>
            <p:nvPr/>
          </p:nvCxnSpPr>
          <p:spPr>
            <a:xfrm flipH="1">
              <a:off x="7316258" y="4064818"/>
              <a:ext cx="184294"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53" name="Straight Connector 1252">
              <a:extLst>
                <a:ext uri="{FF2B5EF4-FFF2-40B4-BE49-F238E27FC236}">
                  <a16:creationId xmlns:a16="http://schemas.microsoft.com/office/drawing/2014/main" id="{69D17BB9-5E31-372D-C3F7-C512F27C20BF}"/>
                </a:ext>
              </a:extLst>
            </p:cNvPr>
            <p:cNvCxnSpPr>
              <a:cxnSpLocks/>
            </p:cNvCxnSpPr>
            <p:nvPr/>
          </p:nvCxnSpPr>
          <p:spPr>
            <a:xfrm flipH="1" flipV="1">
              <a:off x="7144545" y="3908456"/>
              <a:ext cx="174860" cy="156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4" name="Straight Connector 1253">
              <a:extLst>
                <a:ext uri="{FF2B5EF4-FFF2-40B4-BE49-F238E27FC236}">
                  <a16:creationId xmlns:a16="http://schemas.microsoft.com/office/drawing/2014/main" id="{702D8F35-4ED7-6655-5BBD-FE4051C298E4}"/>
                </a:ext>
              </a:extLst>
            </p:cNvPr>
            <p:cNvCxnSpPr>
              <a:cxnSpLocks/>
            </p:cNvCxnSpPr>
            <p:nvPr/>
          </p:nvCxnSpPr>
          <p:spPr>
            <a:xfrm flipH="1">
              <a:off x="7454872" y="4186262"/>
              <a:ext cx="8532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55" name="Straight Connector 1254">
              <a:extLst>
                <a:ext uri="{FF2B5EF4-FFF2-40B4-BE49-F238E27FC236}">
                  <a16:creationId xmlns:a16="http://schemas.microsoft.com/office/drawing/2014/main" id="{ED6DFAA7-DF05-F3BB-A4B4-EF12D15B1A52}"/>
                </a:ext>
              </a:extLst>
            </p:cNvPr>
            <p:cNvCxnSpPr>
              <a:cxnSpLocks/>
            </p:cNvCxnSpPr>
            <p:nvPr/>
          </p:nvCxnSpPr>
          <p:spPr>
            <a:xfrm flipH="1">
              <a:off x="7368404" y="4185496"/>
              <a:ext cx="86468" cy="77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6" name="Straight Connector 1255">
              <a:extLst>
                <a:ext uri="{FF2B5EF4-FFF2-40B4-BE49-F238E27FC236}">
                  <a16:creationId xmlns:a16="http://schemas.microsoft.com/office/drawing/2014/main" id="{B47A4440-3DDA-133D-1277-E224BD158CCF}"/>
                </a:ext>
              </a:extLst>
            </p:cNvPr>
            <p:cNvCxnSpPr>
              <a:cxnSpLocks/>
            </p:cNvCxnSpPr>
            <p:nvPr/>
          </p:nvCxnSpPr>
          <p:spPr>
            <a:xfrm>
              <a:off x="5387820" y="3510400"/>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57" name="Straight Connector 1256">
              <a:extLst>
                <a:ext uri="{FF2B5EF4-FFF2-40B4-BE49-F238E27FC236}">
                  <a16:creationId xmlns:a16="http://schemas.microsoft.com/office/drawing/2014/main" id="{19B8E9C6-0906-CC1D-8413-085F218BF521}"/>
                </a:ext>
              </a:extLst>
            </p:cNvPr>
            <p:cNvCxnSpPr>
              <a:cxnSpLocks/>
            </p:cNvCxnSpPr>
            <p:nvPr/>
          </p:nvCxnSpPr>
          <p:spPr>
            <a:xfrm flipH="1" flipV="1">
              <a:off x="5388486" y="3605971"/>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8" name="Straight Connector 1257">
              <a:extLst>
                <a:ext uri="{FF2B5EF4-FFF2-40B4-BE49-F238E27FC236}">
                  <a16:creationId xmlns:a16="http://schemas.microsoft.com/office/drawing/2014/main" id="{A18F6871-48D9-DC48-6558-AAE6051FB04F}"/>
                </a:ext>
              </a:extLst>
            </p:cNvPr>
            <p:cNvCxnSpPr>
              <a:cxnSpLocks/>
            </p:cNvCxnSpPr>
            <p:nvPr/>
          </p:nvCxnSpPr>
          <p:spPr>
            <a:xfrm>
              <a:off x="5636003" y="3322374"/>
              <a:ext cx="0" cy="220139"/>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59" name="Straight Connector 1258">
              <a:extLst>
                <a:ext uri="{FF2B5EF4-FFF2-40B4-BE49-F238E27FC236}">
                  <a16:creationId xmlns:a16="http://schemas.microsoft.com/office/drawing/2014/main" id="{3D1AB0C5-0FC9-8AEB-FAD1-9723B2387D7D}"/>
                </a:ext>
              </a:extLst>
            </p:cNvPr>
            <p:cNvCxnSpPr>
              <a:cxnSpLocks/>
            </p:cNvCxnSpPr>
            <p:nvPr/>
          </p:nvCxnSpPr>
          <p:spPr>
            <a:xfrm flipH="1" flipV="1">
              <a:off x="5636669" y="3417945"/>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0" name="Straight Connector 1259">
              <a:extLst>
                <a:ext uri="{FF2B5EF4-FFF2-40B4-BE49-F238E27FC236}">
                  <a16:creationId xmlns:a16="http://schemas.microsoft.com/office/drawing/2014/main" id="{5229F1E9-5188-A78C-A190-F451ED415FBE}"/>
                </a:ext>
              </a:extLst>
            </p:cNvPr>
            <p:cNvCxnSpPr>
              <a:cxnSpLocks/>
            </p:cNvCxnSpPr>
            <p:nvPr/>
          </p:nvCxnSpPr>
          <p:spPr>
            <a:xfrm flipV="1">
              <a:off x="6270366"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1" name="Straight Connector 1260">
              <a:extLst>
                <a:ext uri="{FF2B5EF4-FFF2-40B4-BE49-F238E27FC236}">
                  <a16:creationId xmlns:a16="http://schemas.microsoft.com/office/drawing/2014/main" id="{1CD7216A-0AB5-6C0B-395F-3539D5D228D7}"/>
                </a:ext>
              </a:extLst>
            </p:cNvPr>
            <p:cNvCxnSpPr>
              <a:cxnSpLocks/>
            </p:cNvCxnSpPr>
            <p:nvPr/>
          </p:nvCxnSpPr>
          <p:spPr>
            <a:xfrm flipV="1">
              <a:off x="637514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2" name="Straight Connector 1261">
              <a:extLst>
                <a:ext uri="{FF2B5EF4-FFF2-40B4-BE49-F238E27FC236}">
                  <a16:creationId xmlns:a16="http://schemas.microsoft.com/office/drawing/2014/main" id="{A964F532-C527-B51A-EDD1-07F1D7E89622}"/>
                </a:ext>
              </a:extLst>
            </p:cNvPr>
            <p:cNvCxnSpPr>
              <a:cxnSpLocks/>
            </p:cNvCxnSpPr>
            <p:nvPr/>
          </p:nvCxnSpPr>
          <p:spPr>
            <a:xfrm flipV="1">
              <a:off x="616559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3" name="Straight Connector 1262">
              <a:extLst>
                <a:ext uri="{FF2B5EF4-FFF2-40B4-BE49-F238E27FC236}">
                  <a16:creationId xmlns:a16="http://schemas.microsoft.com/office/drawing/2014/main" id="{573958E7-F0B3-B283-627F-65CE9236B37E}"/>
                </a:ext>
              </a:extLst>
            </p:cNvPr>
            <p:cNvCxnSpPr>
              <a:cxnSpLocks/>
            </p:cNvCxnSpPr>
            <p:nvPr/>
          </p:nvCxnSpPr>
          <p:spPr>
            <a:xfrm flipH="1" flipV="1">
              <a:off x="6484272" y="5480443"/>
              <a:ext cx="184193" cy="167215"/>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264" name="Straight Connector 1263">
              <a:extLst>
                <a:ext uri="{FF2B5EF4-FFF2-40B4-BE49-F238E27FC236}">
                  <a16:creationId xmlns:a16="http://schemas.microsoft.com/office/drawing/2014/main" id="{9605FCDB-06F8-A541-062F-1622322C8BE7}"/>
                </a:ext>
              </a:extLst>
            </p:cNvPr>
            <p:cNvCxnSpPr>
              <a:cxnSpLocks/>
            </p:cNvCxnSpPr>
            <p:nvPr/>
          </p:nvCxnSpPr>
          <p:spPr>
            <a:xfrm flipH="1" flipV="1">
              <a:off x="7095735" y="5215422"/>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5" name="Straight Connector 1264">
              <a:extLst>
                <a:ext uri="{FF2B5EF4-FFF2-40B4-BE49-F238E27FC236}">
                  <a16:creationId xmlns:a16="http://schemas.microsoft.com/office/drawing/2014/main" id="{F6990788-F7E3-D98B-2E15-37150CEDAE58}"/>
                </a:ext>
              </a:extLst>
            </p:cNvPr>
            <p:cNvCxnSpPr>
              <a:cxnSpLocks/>
            </p:cNvCxnSpPr>
            <p:nvPr/>
          </p:nvCxnSpPr>
          <p:spPr>
            <a:xfrm flipH="1" flipV="1">
              <a:off x="7170455" y="5142648"/>
              <a:ext cx="113031" cy="10261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6" name="Straight Connector 1265">
              <a:extLst>
                <a:ext uri="{FF2B5EF4-FFF2-40B4-BE49-F238E27FC236}">
                  <a16:creationId xmlns:a16="http://schemas.microsoft.com/office/drawing/2014/main" id="{7181B0D3-B9BE-FD09-6E52-0FB6DCAB23A2}"/>
                </a:ext>
              </a:extLst>
            </p:cNvPr>
            <p:cNvCxnSpPr>
              <a:cxnSpLocks/>
            </p:cNvCxnSpPr>
            <p:nvPr/>
          </p:nvCxnSpPr>
          <p:spPr>
            <a:xfrm flipH="1" flipV="1">
              <a:off x="7021374" y="5291311"/>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7" name="Straight Connector 1266">
              <a:extLst>
                <a:ext uri="{FF2B5EF4-FFF2-40B4-BE49-F238E27FC236}">
                  <a16:creationId xmlns:a16="http://schemas.microsoft.com/office/drawing/2014/main" id="{592EB312-731A-3236-F91E-9917A207DA42}"/>
                </a:ext>
              </a:extLst>
            </p:cNvPr>
            <p:cNvCxnSpPr>
              <a:cxnSpLocks/>
            </p:cNvCxnSpPr>
            <p:nvPr/>
          </p:nvCxnSpPr>
          <p:spPr>
            <a:xfrm flipV="1">
              <a:off x="5341025" y="5211826"/>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8" name="Straight Connector 1267">
              <a:extLst>
                <a:ext uri="{FF2B5EF4-FFF2-40B4-BE49-F238E27FC236}">
                  <a16:creationId xmlns:a16="http://schemas.microsoft.com/office/drawing/2014/main" id="{B2042C78-43DF-3A13-E970-05F1F5E97333}"/>
                </a:ext>
              </a:extLst>
            </p:cNvPr>
            <p:cNvCxnSpPr>
              <a:cxnSpLocks/>
            </p:cNvCxnSpPr>
            <p:nvPr/>
          </p:nvCxnSpPr>
          <p:spPr>
            <a:xfrm flipV="1">
              <a:off x="6978500" y="5313270"/>
              <a:ext cx="0" cy="208055"/>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69" name="Straight Connector 1268">
              <a:extLst>
                <a:ext uri="{FF2B5EF4-FFF2-40B4-BE49-F238E27FC236}">
                  <a16:creationId xmlns:a16="http://schemas.microsoft.com/office/drawing/2014/main" id="{17F94BB5-833A-531D-E120-221D719F02AE}"/>
                </a:ext>
              </a:extLst>
            </p:cNvPr>
            <p:cNvCxnSpPr>
              <a:cxnSpLocks/>
            </p:cNvCxnSpPr>
            <p:nvPr/>
          </p:nvCxnSpPr>
          <p:spPr>
            <a:xfrm flipV="1">
              <a:off x="6879002" y="5313270"/>
              <a:ext cx="0" cy="267926"/>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70" name="Straight Connector 1269">
              <a:extLst>
                <a:ext uri="{FF2B5EF4-FFF2-40B4-BE49-F238E27FC236}">
                  <a16:creationId xmlns:a16="http://schemas.microsoft.com/office/drawing/2014/main" id="{4E819A32-C591-8D34-9881-A5A190075DEA}"/>
                </a:ext>
              </a:extLst>
            </p:cNvPr>
            <p:cNvCxnSpPr>
              <a:cxnSpLocks/>
            </p:cNvCxnSpPr>
            <p:nvPr/>
          </p:nvCxnSpPr>
          <p:spPr>
            <a:xfrm flipH="1" flipV="1">
              <a:off x="6425447" y="5535568"/>
              <a:ext cx="159852" cy="14511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71" name="Straight Connector 1270">
              <a:extLst>
                <a:ext uri="{FF2B5EF4-FFF2-40B4-BE49-F238E27FC236}">
                  <a16:creationId xmlns:a16="http://schemas.microsoft.com/office/drawing/2014/main" id="{98F75950-0C59-285F-8C3B-6EA086FC542E}"/>
                </a:ext>
              </a:extLst>
            </p:cNvPr>
            <p:cNvCxnSpPr>
              <a:cxnSpLocks/>
            </p:cNvCxnSpPr>
            <p:nvPr/>
          </p:nvCxnSpPr>
          <p:spPr>
            <a:xfrm flipH="1">
              <a:off x="5162201" y="3789441"/>
              <a:ext cx="20303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72" name="Straight Connector 1271">
              <a:extLst>
                <a:ext uri="{FF2B5EF4-FFF2-40B4-BE49-F238E27FC236}">
                  <a16:creationId xmlns:a16="http://schemas.microsoft.com/office/drawing/2014/main" id="{92F3E533-5024-2BF7-BFB4-C2C6618D1CCE}"/>
                </a:ext>
              </a:extLst>
            </p:cNvPr>
            <p:cNvCxnSpPr>
              <a:cxnSpLocks/>
            </p:cNvCxnSpPr>
            <p:nvPr/>
          </p:nvCxnSpPr>
          <p:spPr>
            <a:xfrm>
              <a:off x="5060337" y="4826818"/>
              <a:ext cx="14849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73" name="Straight Connector 1272">
              <a:extLst>
                <a:ext uri="{FF2B5EF4-FFF2-40B4-BE49-F238E27FC236}">
                  <a16:creationId xmlns:a16="http://schemas.microsoft.com/office/drawing/2014/main" id="{030D52FA-2776-BC4B-D1F5-5510E6019A10}"/>
                </a:ext>
              </a:extLst>
            </p:cNvPr>
            <p:cNvCxnSpPr>
              <a:cxnSpLocks/>
            </p:cNvCxnSpPr>
            <p:nvPr/>
          </p:nvCxnSpPr>
          <p:spPr>
            <a:xfrm flipH="1">
              <a:off x="5135550" y="4669304"/>
              <a:ext cx="176148" cy="157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4" name="Straight Connector 1273">
              <a:extLst>
                <a:ext uri="{FF2B5EF4-FFF2-40B4-BE49-F238E27FC236}">
                  <a16:creationId xmlns:a16="http://schemas.microsoft.com/office/drawing/2014/main" id="{F6A8FAAD-6380-E108-644D-F4920FFED8A7}"/>
                </a:ext>
              </a:extLst>
            </p:cNvPr>
            <p:cNvCxnSpPr>
              <a:cxnSpLocks/>
            </p:cNvCxnSpPr>
            <p:nvPr/>
          </p:nvCxnSpPr>
          <p:spPr>
            <a:xfrm>
              <a:off x="4992024" y="4436516"/>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75" name="Straight Connector 1274">
              <a:extLst>
                <a:ext uri="{FF2B5EF4-FFF2-40B4-BE49-F238E27FC236}">
                  <a16:creationId xmlns:a16="http://schemas.microsoft.com/office/drawing/2014/main" id="{D89B0073-3215-36F9-3E30-25CDA98DD47F}"/>
                </a:ext>
              </a:extLst>
            </p:cNvPr>
            <p:cNvCxnSpPr>
              <a:cxnSpLocks/>
            </p:cNvCxnSpPr>
            <p:nvPr/>
          </p:nvCxnSpPr>
          <p:spPr>
            <a:xfrm flipH="1">
              <a:off x="4992024" y="4535253"/>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76" name="Straight Connector 1275">
              <a:extLst>
                <a:ext uri="{FF2B5EF4-FFF2-40B4-BE49-F238E27FC236}">
                  <a16:creationId xmlns:a16="http://schemas.microsoft.com/office/drawing/2014/main" id="{01E7038D-0849-7A31-6D7F-23011F172C3E}"/>
                </a:ext>
              </a:extLst>
            </p:cNvPr>
            <p:cNvCxnSpPr>
              <a:cxnSpLocks/>
            </p:cNvCxnSpPr>
            <p:nvPr/>
          </p:nvCxnSpPr>
          <p:spPr>
            <a:xfrm flipH="1" flipV="1">
              <a:off x="7356156" y="4626657"/>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277" name="Straight Connector 1276">
              <a:extLst>
                <a:ext uri="{FF2B5EF4-FFF2-40B4-BE49-F238E27FC236}">
                  <a16:creationId xmlns:a16="http://schemas.microsoft.com/office/drawing/2014/main" id="{95588BCC-624A-E89D-5C23-42096F62BE78}"/>
                </a:ext>
              </a:extLst>
            </p:cNvPr>
            <p:cNvCxnSpPr>
              <a:cxnSpLocks/>
            </p:cNvCxnSpPr>
            <p:nvPr/>
          </p:nvCxnSpPr>
          <p:spPr>
            <a:xfrm>
              <a:off x="5034972" y="4116115"/>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278" name="Straight Connector 1277">
              <a:extLst>
                <a:ext uri="{FF2B5EF4-FFF2-40B4-BE49-F238E27FC236}">
                  <a16:creationId xmlns:a16="http://schemas.microsoft.com/office/drawing/2014/main" id="{48BCDDDC-3F3E-0D1D-B9DF-753549947107}"/>
                </a:ext>
              </a:extLst>
            </p:cNvPr>
            <p:cNvCxnSpPr>
              <a:cxnSpLocks/>
            </p:cNvCxnSpPr>
            <p:nvPr/>
          </p:nvCxnSpPr>
          <p:spPr>
            <a:xfrm flipH="1">
              <a:off x="4992024" y="4345782"/>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79" name="Straight Connector 1278">
              <a:extLst>
                <a:ext uri="{FF2B5EF4-FFF2-40B4-BE49-F238E27FC236}">
                  <a16:creationId xmlns:a16="http://schemas.microsoft.com/office/drawing/2014/main" id="{BB210877-7F55-E411-B66F-2304F0C6119F}"/>
                </a:ext>
              </a:extLst>
            </p:cNvPr>
            <p:cNvCxnSpPr>
              <a:cxnSpLocks/>
            </p:cNvCxnSpPr>
            <p:nvPr/>
          </p:nvCxnSpPr>
          <p:spPr>
            <a:xfrm>
              <a:off x="7429781" y="4434382"/>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grpSp>
        <p:nvGrpSpPr>
          <p:cNvPr id="1238" name="Group 1237">
            <a:extLst>
              <a:ext uri="{FF2B5EF4-FFF2-40B4-BE49-F238E27FC236}">
                <a16:creationId xmlns:a16="http://schemas.microsoft.com/office/drawing/2014/main" id="{2F17EB91-84BC-B091-AE3E-B6B54572CE4A}"/>
              </a:ext>
            </a:extLst>
          </p:cNvPr>
          <p:cNvGrpSpPr/>
          <p:nvPr/>
        </p:nvGrpSpPr>
        <p:grpSpPr>
          <a:xfrm>
            <a:off x="4988722" y="3141264"/>
            <a:ext cx="2594445" cy="2586591"/>
            <a:chOff x="4988722" y="3141264"/>
            <a:chExt cx="2594445" cy="2586591"/>
          </a:xfrm>
        </p:grpSpPr>
        <p:grpSp>
          <p:nvGrpSpPr>
            <p:cNvPr id="1119" name="Group 1118">
              <a:extLst>
                <a:ext uri="{FF2B5EF4-FFF2-40B4-BE49-F238E27FC236}">
                  <a16:creationId xmlns:a16="http://schemas.microsoft.com/office/drawing/2014/main" id="{40B5EAEE-13C9-2A73-A239-8C2CD83EB367}"/>
                </a:ext>
              </a:extLst>
            </p:cNvPr>
            <p:cNvGrpSpPr/>
            <p:nvPr/>
          </p:nvGrpSpPr>
          <p:grpSpPr>
            <a:xfrm>
              <a:off x="4988722" y="3141264"/>
              <a:ext cx="2581773" cy="2586591"/>
              <a:chOff x="4448531" y="466421"/>
              <a:chExt cx="2581773" cy="2586591"/>
            </a:xfrm>
          </p:grpSpPr>
          <p:grpSp>
            <p:nvGrpSpPr>
              <p:cNvPr id="1121" name="Group 1120">
                <a:extLst>
                  <a:ext uri="{FF2B5EF4-FFF2-40B4-BE49-F238E27FC236}">
                    <a16:creationId xmlns:a16="http://schemas.microsoft.com/office/drawing/2014/main" id="{A788853F-F601-B5C0-F922-5854DA4A9F11}"/>
                  </a:ext>
                </a:extLst>
              </p:cNvPr>
              <p:cNvGrpSpPr/>
              <p:nvPr/>
            </p:nvGrpSpPr>
            <p:grpSpPr>
              <a:xfrm rot="1327197">
                <a:off x="4448531" y="466421"/>
                <a:ext cx="2581773" cy="2586591"/>
                <a:chOff x="7193694" y="1340243"/>
                <a:chExt cx="2581773" cy="2586591"/>
              </a:xfrm>
            </p:grpSpPr>
            <p:sp>
              <p:nvSpPr>
                <p:cNvPr id="1135" name="Block Arc 1134">
                  <a:extLst>
                    <a:ext uri="{FF2B5EF4-FFF2-40B4-BE49-F238E27FC236}">
                      <a16:creationId xmlns:a16="http://schemas.microsoft.com/office/drawing/2014/main" id="{B08AD6B6-291E-917B-37E9-32F82ACE29BA}"/>
                    </a:ext>
                  </a:extLst>
                </p:cNvPr>
                <p:cNvSpPr/>
                <p:nvPr/>
              </p:nvSpPr>
              <p:spPr bwMode="auto">
                <a:xfrm>
                  <a:off x="7193694" y="1345061"/>
                  <a:ext cx="2581773" cy="2581773"/>
                </a:xfrm>
                <a:prstGeom prst="blockArc">
                  <a:avLst>
                    <a:gd name="adj1" fmla="val 10800000"/>
                    <a:gd name="adj2" fmla="val 21590601"/>
                    <a:gd name="adj3" fmla="val 12128"/>
                  </a:avLst>
                </a:prstGeom>
                <a:gradFill>
                  <a:gsLst>
                    <a:gs pos="0">
                      <a:srgbClr val="CEDFFF"/>
                    </a:gs>
                    <a:gs pos="100000">
                      <a:srgbClr val="4873FF"/>
                    </a:gs>
                  </a:gsLst>
                  <a:lin ang="21594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6" name="Block Arc 1135">
                  <a:extLst>
                    <a:ext uri="{FF2B5EF4-FFF2-40B4-BE49-F238E27FC236}">
                      <a16:creationId xmlns:a16="http://schemas.microsoft.com/office/drawing/2014/main" id="{A03678DE-B8D0-CAC2-A9B9-E962C62443F1}"/>
                    </a:ext>
                  </a:extLst>
                </p:cNvPr>
                <p:cNvSpPr/>
                <p:nvPr/>
              </p:nvSpPr>
              <p:spPr bwMode="auto">
                <a:xfrm rot="10800000">
                  <a:off x="7193694" y="1340243"/>
                  <a:ext cx="2581773" cy="2581773"/>
                </a:xfrm>
                <a:prstGeom prst="blockArc">
                  <a:avLst>
                    <a:gd name="adj1" fmla="val 10800000"/>
                    <a:gd name="adj2" fmla="val 4896"/>
                    <a:gd name="adj3" fmla="val 12128"/>
                  </a:avLst>
                </a:prstGeom>
                <a:gradFill>
                  <a:gsLst>
                    <a:gs pos="0">
                      <a:srgbClr val="DFEAFF"/>
                    </a:gs>
                    <a:gs pos="100000">
                      <a:srgbClr val="95B3FF"/>
                    </a:gs>
                  </a:gsLst>
                  <a:lin ang="48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p:txBody>
            </p:sp>
            <p:sp>
              <p:nvSpPr>
                <p:cNvPr id="1137" name="Isosceles Triangle 1136">
                  <a:extLst>
                    <a:ext uri="{FF2B5EF4-FFF2-40B4-BE49-F238E27FC236}">
                      <a16:creationId xmlns:a16="http://schemas.microsoft.com/office/drawing/2014/main" id="{B8CFE6E0-80E8-C019-8B49-AC8224ED0B1E}"/>
                    </a:ext>
                  </a:extLst>
                </p:cNvPr>
                <p:cNvSpPr/>
                <p:nvPr/>
              </p:nvSpPr>
              <p:spPr bwMode="auto">
                <a:xfrm>
                  <a:off x="7193694" y="2522358"/>
                  <a:ext cx="312054" cy="115149"/>
                </a:xfrm>
                <a:prstGeom prst="triangle">
                  <a:avLst/>
                </a:prstGeom>
                <a:solidFill>
                  <a:srgbClr val="95B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8" name="Isosceles Triangle 1137">
                  <a:extLst>
                    <a:ext uri="{FF2B5EF4-FFF2-40B4-BE49-F238E27FC236}">
                      <a16:creationId xmlns:a16="http://schemas.microsoft.com/office/drawing/2014/main" id="{776559D1-61EB-0ADD-2F3D-B8A3EFDC1AA2}"/>
                    </a:ext>
                  </a:extLst>
                </p:cNvPr>
                <p:cNvSpPr/>
                <p:nvPr/>
              </p:nvSpPr>
              <p:spPr bwMode="auto">
                <a:xfrm rot="10800000">
                  <a:off x="9463413" y="2631130"/>
                  <a:ext cx="312054" cy="115149"/>
                </a:xfrm>
                <a:prstGeom prst="triangle">
                  <a:avLst/>
                </a:prstGeom>
                <a:solidFill>
                  <a:srgbClr val="507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nvGrpSpPr>
              <p:cNvPr id="1122" name="Group 1121">
                <a:extLst>
                  <a:ext uri="{FF2B5EF4-FFF2-40B4-BE49-F238E27FC236}">
                    <a16:creationId xmlns:a16="http://schemas.microsoft.com/office/drawing/2014/main" id="{8B6D9F37-5512-5161-FD6A-E36EACBE390D}"/>
                  </a:ext>
                </a:extLst>
              </p:cNvPr>
              <p:cNvGrpSpPr/>
              <p:nvPr/>
            </p:nvGrpSpPr>
            <p:grpSpPr>
              <a:xfrm>
                <a:off x="4605219" y="627156"/>
                <a:ext cx="2266581" cy="2253795"/>
                <a:chOff x="9895910" y="84348"/>
                <a:chExt cx="2266581" cy="2253795"/>
              </a:xfrm>
            </p:grpSpPr>
            <p:grpSp>
              <p:nvGrpSpPr>
                <p:cNvPr id="1123" name="Group 1122">
                  <a:extLst>
                    <a:ext uri="{FF2B5EF4-FFF2-40B4-BE49-F238E27FC236}">
                      <a16:creationId xmlns:a16="http://schemas.microsoft.com/office/drawing/2014/main" id="{7DA4F06D-9F0A-600E-C00E-0C52BE035B39}"/>
                    </a:ext>
                  </a:extLst>
                </p:cNvPr>
                <p:cNvGrpSpPr/>
                <p:nvPr/>
              </p:nvGrpSpPr>
              <p:grpSpPr>
                <a:xfrm>
                  <a:off x="9895910" y="84348"/>
                  <a:ext cx="2266581" cy="2253795"/>
                  <a:chOff x="7351221" y="1498398"/>
                  <a:chExt cx="2266581" cy="2253795"/>
                </a:xfrm>
                <a:solidFill>
                  <a:schemeClr val="tx1"/>
                </a:solidFill>
              </p:grpSpPr>
              <p:grpSp>
                <p:nvGrpSpPr>
                  <p:cNvPr id="1125" name="Group 1124">
                    <a:extLst>
                      <a:ext uri="{FF2B5EF4-FFF2-40B4-BE49-F238E27FC236}">
                        <a16:creationId xmlns:a16="http://schemas.microsoft.com/office/drawing/2014/main" id="{B7E1ABAA-01D0-B8B9-7C09-0076E9D01228}"/>
                      </a:ext>
                    </a:extLst>
                  </p:cNvPr>
                  <p:cNvGrpSpPr/>
                  <p:nvPr/>
                </p:nvGrpSpPr>
                <p:grpSpPr>
                  <a:xfrm>
                    <a:off x="7351221" y="1498398"/>
                    <a:ext cx="2266581" cy="2253795"/>
                    <a:chOff x="7351221" y="1498398"/>
                    <a:chExt cx="2266581" cy="2253795"/>
                  </a:xfrm>
                  <a:grpFill/>
                </p:grpSpPr>
                <p:sp>
                  <p:nvSpPr>
                    <p:cNvPr id="1127" name="Rectangle: Top Corners Snipped 1126">
                      <a:extLst>
                        <a:ext uri="{FF2B5EF4-FFF2-40B4-BE49-F238E27FC236}">
                          <a16:creationId xmlns:a16="http://schemas.microsoft.com/office/drawing/2014/main" id="{34257E10-ADF4-15E8-120D-291009D7C17B}"/>
                        </a:ext>
                      </a:extLst>
                    </p:cNvPr>
                    <p:cNvSpPr/>
                    <p:nvPr/>
                  </p:nvSpPr>
                  <p:spPr bwMode="auto">
                    <a:xfrm>
                      <a:off x="8253792" y="149839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28" name="Rectangle: Top Corners Snipped 1127">
                      <a:extLst>
                        <a:ext uri="{FF2B5EF4-FFF2-40B4-BE49-F238E27FC236}">
                          <a16:creationId xmlns:a16="http://schemas.microsoft.com/office/drawing/2014/main" id="{0A0E1884-A1FC-B6E0-C9F7-94CEF0159A38}"/>
                        </a:ext>
                      </a:extLst>
                    </p:cNvPr>
                    <p:cNvSpPr/>
                    <p:nvPr/>
                  </p:nvSpPr>
                  <p:spPr bwMode="auto">
                    <a:xfrm rot="10800000">
                      <a:off x="8253792" y="3560728"/>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29" name="Rectangle: Top Corners Snipped 1128">
                      <a:extLst>
                        <a:ext uri="{FF2B5EF4-FFF2-40B4-BE49-F238E27FC236}">
                          <a16:creationId xmlns:a16="http://schemas.microsoft.com/office/drawing/2014/main" id="{E89B11CF-5003-C5CD-133A-285A9592EA10}"/>
                        </a:ext>
                      </a:extLst>
                    </p:cNvPr>
                    <p:cNvSpPr/>
                    <p:nvPr/>
                  </p:nvSpPr>
                  <p:spPr bwMode="auto">
                    <a:xfrm rot="5400000">
                      <a:off x="9293874" y="2541774"/>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0" name="Rectangle: Top Corners Snipped 1129">
                      <a:extLst>
                        <a:ext uri="{FF2B5EF4-FFF2-40B4-BE49-F238E27FC236}">
                          <a16:creationId xmlns:a16="http://schemas.microsoft.com/office/drawing/2014/main" id="{ABEC7FC6-20E0-7989-095F-80EFFB7EAD39}"/>
                        </a:ext>
                      </a:extLst>
                    </p:cNvPr>
                    <p:cNvSpPr/>
                    <p:nvPr/>
                  </p:nvSpPr>
                  <p:spPr bwMode="auto">
                    <a:xfrm rot="16200000">
                      <a:off x="7218758" y="2541775"/>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1" name="Rectangle: Top Corners Snipped 1130">
                      <a:extLst>
                        <a:ext uri="{FF2B5EF4-FFF2-40B4-BE49-F238E27FC236}">
                          <a16:creationId xmlns:a16="http://schemas.microsoft.com/office/drawing/2014/main" id="{99D59845-5E47-7C82-D823-F78F449A00DD}"/>
                        </a:ext>
                      </a:extLst>
                    </p:cNvPr>
                    <p:cNvSpPr/>
                    <p:nvPr/>
                  </p:nvSpPr>
                  <p:spPr bwMode="auto">
                    <a:xfrm rot="18900000">
                      <a:off x="7517305"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2" name="Rectangle: Top Corners Snipped 1131">
                      <a:extLst>
                        <a:ext uri="{FF2B5EF4-FFF2-40B4-BE49-F238E27FC236}">
                          <a16:creationId xmlns:a16="http://schemas.microsoft.com/office/drawing/2014/main" id="{BC338D91-EFDB-C1C2-A0D9-0D9849E35CD9}"/>
                        </a:ext>
                      </a:extLst>
                    </p:cNvPr>
                    <p:cNvSpPr/>
                    <p:nvPr/>
                  </p:nvSpPr>
                  <p:spPr bwMode="auto">
                    <a:xfrm rot="2700000" flipH="1">
                      <a:off x="9002893" y="1807482"/>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3" name="Rectangle: Top Corners Snipped 1132">
                      <a:extLst>
                        <a:ext uri="{FF2B5EF4-FFF2-40B4-BE49-F238E27FC236}">
                          <a16:creationId xmlns:a16="http://schemas.microsoft.com/office/drawing/2014/main" id="{9ADB6B47-5A01-CD8F-9C12-0E883283ACB6}"/>
                        </a:ext>
                      </a:extLst>
                    </p:cNvPr>
                    <p:cNvSpPr/>
                    <p:nvPr/>
                  </p:nvSpPr>
                  <p:spPr bwMode="auto">
                    <a:xfrm rot="2700000" flipV="1">
                      <a:off x="7517305"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134" name="Rectangle: Top Corners Snipped 1133">
                      <a:extLst>
                        <a:ext uri="{FF2B5EF4-FFF2-40B4-BE49-F238E27FC236}">
                          <a16:creationId xmlns:a16="http://schemas.microsoft.com/office/drawing/2014/main" id="{F34DBC22-B547-A362-91D7-DF114551F647}"/>
                        </a:ext>
                      </a:extLst>
                    </p:cNvPr>
                    <p:cNvSpPr/>
                    <p:nvPr/>
                  </p:nvSpPr>
                  <p:spPr bwMode="auto">
                    <a:xfrm rot="18900000" flipH="1" flipV="1">
                      <a:off x="9002893" y="3254251"/>
                      <a:ext cx="456391" cy="191465"/>
                    </a:xfrm>
                    <a:prstGeom prst="snip2SameRect">
                      <a:avLst>
                        <a:gd name="adj1" fmla="val 50000"/>
                        <a:gd name="adj2" fmla="val 0"/>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126" name="Oval 1125">
                    <a:extLst>
                      <a:ext uri="{FF2B5EF4-FFF2-40B4-BE49-F238E27FC236}">
                        <a16:creationId xmlns:a16="http://schemas.microsoft.com/office/drawing/2014/main" id="{26844F4F-CED3-81F0-13FB-20C69EB37F52}"/>
                      </a:ext>
                    </a:extLst>
                  </p:cNvPr>
                  <p:cNvSpPr/>
                  <p:nvPr/>
                </p:nvSpPr>
                <p:spPr bwMode="auto">
                  <a:xfrm>
                    <a:off x="7506721" y="1655125"/>
                    <a:ext cx="1955580" cy="1955580"/>
                  </a:xfrm>
                  <a:prstGeom prst="ellipse">
                    <a:avLst/>
                  </a:prstGeom>
                  <a:solidFill>
                    <a:srgbClr val="01216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1124" name="Oval 1123">
                  <a:extLst>
                    <a:ext uri="{FF2B5EF4-FFF2-40B4-BE49-F238E27FC236}">
                      <a16:creationId xmlns:a16="http://schemas.microsoft.com/office/drawing/2014/main" id="{749DB979-21F4-951C-705B-97C45ACEA930}"/>
                    </a:ext>
                  </a:extLst>
                </p:cNvPr>
                <p:cNvSpPr/>
                <p:nvPr/>
              </p:nvSpPr>
              <p:spPr bwMode="auto">
                <a:xfrm>
                  <a:off x="10115734" y="297779"/>
                  <a:ext cx="1826933" cy="1826933"/>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grpSp>
        <p:cxnSp>
          <p:nvCxnSpPr>
            <p:cNvPr id="1165" name="Straight Connector 1164">
              <a:extLst>
                <a:ext uri="{FF2B5EF4-FFF2-40B4-BE49-F238E27FC236}">
                  <a16:creationId xmlns:a16="http://schemas.microsoft.com/office/drawing/2014/main" id="{5DAA12A4-341B-1A01-A061-F21BB2283159}"/>
                </a:ext>
              </a:extLst>
            </p:cNvPr>
            <p:cNvCxnSpPr>
              <a:cxnSpLocks/>
            </p:cNvCxnSpPr>
            <p:nvPr/>
          </p:nvCxnSpPr>
          <p:spPr>
            <a:xfrm>
              <a:off x="6278700" y="3145821"/>
              <a:ext cx="0" cy="14777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167" name="Straight Connector 1166">
              <a:extLst>
                <a:ext uri="{FF2B5EF4-FFF2-40B4-BE49-F238E27FC236}">
                  <a16:creationId xmlns:a16="http://schemas.microsoft.com/office/drawing/2014/main" id="{77231AD6-6267-FB97-BDCC-1F73122CC3EC}"/>
                </a:ext>
              </a:extLst>
            </p:cNvPr>
            <p:cNvCxnSpPr>
              <a:cxnSpLocks/>
            </p:cNvCxnSpPr>
            <p:nvPr/>
          </p:nvCxnSpPr>
          <p:spPr>
            <a:xfrm>
              <a:off x="6384666" y="3219706"/>
              <a:ext cx="0" cy="73885"/>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168" name="Straight Connector 1167">
              <a:extLst>
                <a:ext uri="{FF2B5EF4-FFF2-40B4-BE49-F238E27FC236}">
                  <a16:creationId xmlns:a16="http://schemas.microsoft.com/office/drawing/2014/main" id="{00611B67-FCEF-C462-990D-684CB66A6274}"/>
                </a:ext>
              </a:extLst>
            </p:cNvPr>
            <p:cNvCxnSpPr>
              <a:cxnSpLocks/>
            </p:cNvCxnSpPr>
            <p:nvPr/>
          </p:nvCxnSpPr>
          <p:spPr>
            <a:xfrm>
              <a:off x="6166782" y="319920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171" name="Straight Connector 1170">
              <a:extLst>
                <a:ext uri="{FF2B5EF4-FFF2-40B4-BE49-F238E27FC236}">
                  <a16:creationId xmlns:a16="http://schemas.microsoft.com/office/drawing/2014/main" id="{A54C7FA9-E6F3-1928-5A34-648CCBBD8F20}"/>
                </a:ext>
              </a:extLst>
            </p:cNvPr>
            <p:cNvCxnSpPr>
              <a:cxnSpLocks/>
            </p:cNvCxnSpPr>
            <p:nvPr/>
          </p:nvCxnSpPr>
          <p:spPr>
            <a:xfrm>
              <a:off x="7059581" y="3403197"/>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175" name="Straight Connector 1174">
              <a:extLst>
                <a:ext uri="{FF2B5EF4-FFF2-40B4-BE49-F238E27FC236}">
                  <a16:creationId xmlns:a16="http://schemas.microsoft.com/office/drawing/2014/main" id="{FD22C187-8249-C8BA-5138-4BF87B87B3C9}"/>
                </a:ext>
              </a:extLst>
            </p:cNvPr>
            <p:cNvCxnSpPr/>
            <p:nvPr/>
          </p:nvCxnSpPr>
          <p:spPr>
            <a:xfrm flipH="1">
              <a:off x="7009330" y="3497578"/>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6" name="Straight Connector 1175">
              <a:extLst>
                <a:ext uri="{FF2B5EF4-FFF2-40B4-BE49-F238E27FC236}">
                  <a16:creationId xmlns:a16="http://schemas.microsoft.com/office/drawing/2014/main" id="{F657B915-D671-6C84-3929-9B5E737EECF4}"/>
                </a:ext>
              </a:extLst>
            </p:cNvPr>
            <p:cNvCxnSpPr>
              <a:cxnSpLocks/>
            </p:cNvCxnSpPr>
            <p:nvPr/>
          </p:nvCxnSpPr>
          <p:spPr>
            <a:xfrm>
              <a:off x="7149153" y="3495621"/>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177" name="Straight Connector 1176">
              <a:extLst>
                <a:ext uri="{FF2B5EF4-FFF2-40B4-BE49-F238E27FC236}">
                  <a16:creationId xmlns:a16="http://schemas.microsoft.com/office/drawing/2014/main" id="{462F2307-C984-1887-AACF-D80554925FEF}"/>
                </a:ext>
              </a:extLst>
            </p:cNvPr>
            <p:cNvCxnSpPr/>
            <p:nvPr/>
          </p:nvCxnSpPr>
          <p:spPr>
            <a:xfrm flipH="1">
              <a:off x="7098902" y="3590002"/>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8" name="Straight Connector 1177">
              <a:extLst>
                <a:ext uri="{FF2B5EF4-FFF2-40B4-BE49-F238E27FC236}">
                  <a16:creationId xmlns:a16="http://schemas.microsoft.com/office/drawing/2014/main" id="{781E021C-451D-1735-4980-A1DB36ADED44}"/>
                </a:ext>
              </a:extLst>
            </p:cNvPr>
            <p:cNvCxnSpPr>
              <a:cxnSpLocks/>
            </p:cNvCxnSpPr>
            <p:nvPr/>
          </p:nvCxnSpPr>
          <p:spPr>
            <a:xfrm flipH="1">
              <a:off x="7187832" y="3757310"/>
              <a:ext cx="19839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180" name="Straight Connector 1179">
              <a:extLst>
                <a:ext uri="{FF2B5EF4-FFF2-40B4-BE49-F238E27FC236}">
                  <a16:creationId xmlns:a16="http://schemas.microsoft.com/office/drawing/2014/main" id="{A00F708B-AAB7-3396-6230-6CF3EDD043B4}"/>
                </a:ext>
              </a:extLst>
            </p:cNvPr>
            <p:cNvCxnSpPr>
              <a:cxnSpLocks/>
            </p:cNvCxnSpPr>
            <p:nvPr/>
          </p:nvCxnSpPr>
          <p:spPr>
            <a:xfrm flipH="1">
              <a:off x="7189555" y="3845483"/>
              <a:ext cx="233595"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182" name="Straight Connector 1181">
              <a:extLst>
                <a:ext uri="{FF2B5EF4-FFF2-40B4-BE49-F238E27FC236}">
                  <a16:creationId xmlns:a16="http://schemas.microsoft.com/office/drawing/2014/main" id="{8F141C51-9914-E136-8930-65F9A4869905}"/>
                </a:ext>
              </a:extLst>
            </p:cNvPr>
            <p:cNvCxnSpPr>
              <a:cxnSpLocks/>
            </p:cNvCxnSpPr>
            <p:nvPr/>
          </p:nvCxnSpPr>
          <p:spPr>
            <a:xfrm>
              <a:off x="7237154" y="3585699"/>
              <a:ext cx="0" cy="94381"/>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183" name="Straight Connector 1182">
              <a:extLst>
                <a:ext uri="{FF2B5EF4-FFF2-40B4-BE49-F238E27FC236}">
                  <a16:creationId xmlns:a16="http://schemas.microsoft.com/office/drawing/2014/main" id="{798F66EE-74E1-643C-6175-14FE457BCEEA}"/>
                </a:ext>
              </a:extLst>
            </p:cNvPr>
            <p:cNvCxnSpPr/>
            <p:nvPr/>
          </p:nvCxnSpPr>
          <p:spPr>
            <a:xfrm flipH="1">
              <a:off x="7186903" y="3680080"/>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4" name="Straight Connector 1183">
              <a:extLst>
                <a:ext uri="{FF2B5EF4-FFF2-40B4-BE49-F238E27FC236}">
                  <a16:creationId xmlns:a16="http://schemas.microsoft.com/office/drawing/2014/main" id="{956C483D-1E2A-84CF-6AC5-3834BDCAAAC3}"/>
                </a:ext>
              </a:extLst>
            </p:cNvPr>
            <p:cNvCxnSpPr>
              <a:cxnSpLocks/>
            </p:cNvCxnSpPr>
            <p:nvPr/>
          </p:nvCxnSpPr>
          <p:spPr>
            <a:xfrm flipH="1">
              <a:off x="7316258" y="4064818"/>
              <a:ext cx="184294"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186" name="Straight Connector 1185">
              <a:extLst>
                <a:ext uri="{FF2B5EF4-FFF2-40B4-BE49-F238E27FC236}">
                  <a16:creationId xmlns:a16="http://schemas.microsoft.com/office/drawing/2014/main" id="{5C60F22D-EC19-77B5-DECA-F4B93CD19D2F}"/>
                </a:ext>
              </a:extLst>
            </p:cNvPr>
            <p:cNvCxnSpPr>
              <a:cxnSpLocks/>
            </p:cNvCxnSpPr>
            <p:nvPr/>
          </p:nvCxnSpPr>
          <p:spPr>
            <a:xfrm flipH="1" flipV="1">
              <a:off x="7144545" y="3908456"/>
              <a:ext cx="174860" cy="156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0" name="Straight Connector 1189">
              <a:extLst>
                <a:ext uri="{FF2B5EF4-FFF2-40B4-BE49-F238E27FC236}">
                  <a16:creationId xmlns:a16="http://schemas.microsoft.com/office/drawing/2014/main" id="{A34645EF-248B-8C76-C955-06099405A244}"/>
                </a:ext>
              </a:extLst>
            </p:cNvPr>
            <p:cNvCxnSpPr>
              <a:cxnSpLocks/>
            </p:cNvCxnSpPr>
            <p:nvPr/>
          </p:nvCxnSpPr>
          <p:spPr>
            <a:xfrm flipH="1">
              <a:off x="7454872" y="4186262"/>
              <a:ext cx="8532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192" name="Straight Connector 1191">
              <a:extLst>
                <a:ext uri="{FF2B5EF4-FFF2-40B4-BE49-F238E27FC236}">
                  <a16:creationId xmlns:a16="http://schemas.microsoft.com/office/drawing/2014/main" id="{5217C1E0-4B01-E9DB-2AEE-8EA0662D7DE7}"/>
                </a:ext>
              </a:extLst>
            </p:cNvPr>
            <p:cNvCxnSpPr>
              <a:cxnSpLocks/>
            </p:cNvCxnSpPr>
            <p:nvPr/>
          </p:nvCxnSpPr>
          <p:spPr>
            <a:xfrm flipH="1">
              <a:off x="7368404" y="4185496"/>
              <a:ext cx="86468" cy="77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6" name="Straight Connector 1195">
              <a:extLst>
                <a:ext uri="{FF2B5EF4-FFF2-40B4-BE49-F238E27FC236}">
                  <a16:creationId xmlns:a16="http://schemas.microsoft.com/office/drawing/2014/main" id="{38FCAFFC-AB3C-E6FA-BB3F-119A29386611}"/>
                </a:ext>
              </a:extLst>
            </p:cNvPr>
            <p:cNvCxnSpPr>
              <a:cxnSpLocks/>
            </p:cNvCxnSpPr>
            <p:nvPr/>
          </p:nvCxnSpPr>
          <p:spPr>
            <a:xfrm>
              <a:off x="5387820" y="3510400"/>
              <a:ext cx="0" cy="94381"/>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197" name="Straight Connector 1196">
              <a:extLst>
                <a:ext uri="{FF2B5EF4-FFF2-40B4-BE49-F238E27FC236}">
                  <a16:creationId xmlns:a16="http://schemas.microsoft.com/office/drawing/2014/main" id="{5B81D224-5555-8DD1-0F5D-A04504E6571F}"/>
                </a:ext>
              </a:extLst>
            </p:cNvPr>
            <p:cNvCxnSpPr>
              <a:cxnSpLocks/>
            </p:cNvCxnSpPr>
            <p:nvPr/>
          </p:nvCxnSpPr>
          <p:spPr>
            <a:xfrm flipH="1" flipV="1">
              <a:off x="5388486" y="3605971"/>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8" name="Straight Connector 1197">
              <a:extLst>
                <a:ext uri="{FF2B5EF4-FFF2-40B4-BE49-F238E27FC236}">
                  <a16:creationId xmlns:a16="http://schemas.microsoft.com/office/drawing/2014/main" id="{0FF5346E-FC51-B788-B533-A8F9D1089A3D}"/>
                </a:ext>
              </a:extLst>
            </p:cNvPr>
            <p:cNvCxnSpPr>
              <a:cxnSpLocks/>
            </p:cNvCxnSpPr>
            <p:nvPr/>
          </p:nvCxnSpPr>
          <p:spPr>
            <a:xfrm>
              <a:off x="5636003" y="3322374"/>
              <a:ext cx="0" cy="220139"/>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199" name="Straight Connector 1198">
              <a:extLst>
                <a:ext uri="{FF2B5EF4-FFF2-40B4-BE49-F238E27FC236}">
                  <a16:creationId xmlns:a16="http://schemas.microsoft.com/office/drawing/2014/main" id="{CA535D38-C04A-E126-16A0-E94AF2588D08}"/>
                </a:ext>
              </a:extLst>
            </p:cNvPr>
            <p:cNvCxnSpPr>
              <a:cxnSpLocks/>
            </p:cNvCxnSpPr>
            <p:nvPr/>
          </p:nvCxnSpPr>
          <p:spPr>
            <a:xfrm flipH="1" flipV="1">
              <a:off x="5636669" y="3417945"/>
              <a:ext cx="50251" cy="4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1" name="Straight Connector 1200">
              <a:extLst>
                <a:ext uri="{FF2B5EF4-FFF2-40B4-BE49-F238E27FC236}">
                  <a16:creationId xmlns:a16="http://schemas.microsoft.com/office/drawing/2014/main" id="{67772E6A-3B1D-F205-D082-8523B268DFDB}"/>
                </a:ext>
              </a:extLst>
            </p:cNvPr>
            <p:cNvCxnSpPr>
              <a:cxnSpLocks/>
            </p:cNvCxnSpPr>
            <p:nvPr/>
          </p:nvCxnSpPr>
          <p:spPr>
            <a:xfrm flipV="1">
              <a:off x="6270366"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02" name="Straight Connector 1201">
              <a:extLst>
                <a:ext uri="{FF2B5EF4-FFF2-40B4-BE49-F238E27FC236}">
                  <a16:creationId xmlns:a16="http://schemas.microsoft.com/office/drawing/2014/main" id="{484C300C-9E30-F5AB-F9EC-8200388393C0}"/>
                </a:ext>
              </a:extLst>
            </p:cNvPr>
            <p:cNvCxnSpPr>
              <a:cxnSpLocks/>
            </p:cNvCxnSpPr>
            <p:nvPr/>
          </p:nvCxnSpPr>
          <p:spPr>
            <a:xfrm flipV="1">
              <a:off x="637514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03" name="Straight Connector 1202">
              <a:extLst>
                <a:ext uri="{FF2B5EF4-FFF2-40B4-BE49-F238E27FC236}">
                  <a16:creationId xmlns:a16="http://schemas.microsoft.com/office/drawing/2014/main" id="{1D27DD1E-3398-0808-D35A-389AD25899A4}"/>
                </a:ext>
              </a:extLst>
            </p:cNvPr>
            <p:cNvCxnSpPr>
              <a:cxnSpLocks/>
            </p:cNvCxnSpPr>
            <p:nvPr/>
          </p:nvCxnSpPr>
          <p:spPr>
            <a:xfrm flipV="1">
              <a:off x="6165591" y="5555795"/>
              <a:ext cx="0" cy="16200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04" name="Straight Connector 1203">
              <a:extLst>
                <a:ext uri="{FF2B5EF4-FFF2-40B4-BE49-F238E27FC236}">
                  <a16:creationId xmlns:a16="http://schemas.microsoft.com/office/drawing/2014/main" id="{7B499453-D87D-DD10-393D-8FBBDE3E5E88}"/>
                </a:ext>
              </a:extLst>
            </p:cNvPr>
            <p:cNvCxnSpPr>
              <a:cxnSpLocks/>
            </p:cNvCxnSpPr>
            <p:nvPr/>
          </p:nvCxnSpPr>
          <p:spPr>
            <a:xfrm flipH="1" flipV="1">
              <a:off x="6484272" y="5480443"/>
              <a:ext cx="184193" cy="167215"/>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207" name="Straight Connector 1206">
              <a:extLst>
                <a:ext uri="{FF2B5EF4-FFF2-40B4-BE49-F238E27FC236}">
                  <a16:creationId xmlns:a16="http://schemas.microsoft.com/office/drawing/2014/main" id="{C4364115-1110-C486-40B3-B92CE417ADA0}"/>
                </a:ext>
              </a:extLst>
            </p:cNvPr>
            <p:cNvCxnSpPr>
              <a:cxnSpLocks/>
            </p:cNvCxnSpPr>
            <p:nvPr/>
          </p:nvCxnSpPr>
          <p:spPr>
            <a:xfrm flipH="1" flipV="1">
              <a:off x="7095735" y="5215422"/>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09" name="Straight Connector 1208">
              <a:extLst>
                <a:ext uri="{FF2B5EF4-FFF2-40B4-BE49-F238E27FC236}">
                  <a16:creationId xmlns:a16="http://schemas.microsoft.com/office/drawing/2014/main" id="{1E316A88-7841-1F5E-5338-A2D69A3DC01B}"/>
                </a:ext>
              </a:extLst>
            </p:cNvPr>
            <p:cNvCxnSpPr>
              <a:cxnSpLocks/>
            </p:cNvCxnSpPr>
            <p:nvPr/>
          </p:nvCxnSpPr>
          <p:spPr>
            <a:xfrm flipH="1" flipV="1">
              <a:off x="7170455" y="5142648"/>
              <a:ext cx="113031" cy="10261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12" name="Straight Connector 1211">
              <a:extLst>
                <a:ext uri="{FF2B5EF4-FFF2-40B4-BE49-F238E27FC236}">
                  <a16:creationId xmlns:a16="http://schemas.microsoft.com/office/drawing/2014/main" id="{92AF042C-80A4-3F81-3857-8DCD1CD4CFC7}"/>
                </a:ext>
              </a:extLst>
            </p:cNvPr>
            <p:cNvCxnSpPr>
              <a:cxnSpLocks/>
            </p:cNvCxnSpPr>
            <p:nvPr/>
          </p:nvCxnSpPr>
          <p:spPr>
            <a:xfrm flipH="1" flipV="1">
              <a:off x="7021374" y="5291311"/>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13" name="Straight Connector 1212">
              <a:extLst>
                <a:ext uri="{FF2B5EF4-FFF2-40B4-BE49-F238E27FC236}">
                  <a16:creationId xmlns:a16="http://schemas.microsoft.com/office/drawing/2014/main" id="{B6E8BE6F-0342-E383-D7F8-68284EA17EC8}"/>
                </a:ext>
              </a:extLst>
            </p:cNvPr>
            <p:cNvCxnSpPr>
              <a:cxnSpLocks/>
            </p:cNvCxnSpPr>
            <p:nvPr/>
          </p:nvCxnSpPr>
          <p:spPr>
            <a:xfrm flipV="1">
              <a:off x="5341025" y="5211826"/>
              <a:ext cx="122570" cy="111272"/>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14" name="Straight Connector 1213">
              <a:extLst>
                <a:ext uri="{FF2B5EF4-FFF2-40B4-BE49-F238E27FC236}">
                  <a16:creationId xmlns:a16="http://schemas.microsoft.com/office/drawing/2014/main" id="{202D493E-0A0D-4CCD-3CFF-C033A560DA72}"/>
                </a:ext>
              </a:extLst>
            </p:cNvPr>
            <p:cNvCxnSpPr>
              <a:cxnSpLocks/>
            </p:cNvCxnSpPr>
            <p:nvPr/>
          </p:nvCxnSpPr>
          <p:spPr>
            <a:xfrm flipV="1">
              <a:off x="6978500" y="5313270"/>
              <a:ext cx="0" cy="208055"/>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16" name="Straight Connector 1215">
              <a:extLst>
                <a:ext uri="{FF2B5EF4-FFF2-40B4-BE49-F238E27FC236}">
                  <a16:creationId xmlns:a16="http://schemas.microsoft.com/office/drawing/2014/main" id="{6FBFFDF2-14C8-8CB9-EB2D-68D6018548DD}"/>
                </a:ext>
              </a:extLst>
            </p:cNvPr>
            <p:cNvCxnSpPr>
              <a:cxnSpLocks/>
            </p:cNvCxnSpPr>
            <p:nvPr/>
          </p:nvCxnSpPr>
          <p:spPr>
            <a:xfrm flipV="1">
              <a:off x="6879002" y="5313270"/>
              <a:ext cx="0" cy="267926"/>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18" name="Straight Connector 1217">
              <a:extLst>
                <a:ext uri="{FF2B5EF4-FFF2-40B4-BE49-F238E27FC236}">
                  <a16:creationId xmlns:a16="http://schemas.microsoft.com/office/drawing/2014/main" id="{23B7B896-B12E-5A45-E5EF-D1B17DB8FAE9}"/>
                </a:ext>
              </a:extLst>
            </p:cNvPr>
            <p:cNvCxnSpPr>
              <a:cxnSpLocks/>
            </p:cNvCxnSpPr>
            <p:nvPr/>
          </p:nvCxnSpPr>
          <p:spPr>
            <a:xfrm flipH="1" flipV="1">
              <a:off x="6425447" y="5535568"/>
              <a:ext cx="159852" cy="145118"/>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20" name="Straight Connector 1219">
              <a:extLst>
                <a:ext uri="{FF2B5EF4-FFF2-40B4-BE49-F238E27FC236}">
                  <a16:creationId xmlns:a16="http://schemas.microsoft.com/office/drawing/2014/main" id="{5F97FFF9-0A08-AB54-3C49-68313FA743DB}"/>
                </a:ext>
              </a:extLst>
            </p:cNvPr>
            <p:cNvCxnSpPr>
              <a:cxnSpLocks/>
            </p:cNvCxnSpPr>
            <p:nvPr/>
          </p:nvCxnSpPr>
          <p:spPr>
            <a:xfrm flipH="1">
              <a:off x="5162201" y="3789441"/>
              <a:ext cx="203033"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22" name="Straight Connector 1221">
              <a:extLst>
                <a:ext uri="{FF2B5EF4-FFF2-40B4-BE49-F238E27FC236}">
                  <a16:creationId xmlns:a16="http://schemas.microsoft.com/office/drawing/2014/main" id="{B13B9753-228B-A232-3C6E-7B42C8AAF68C}"/>
                </a:ext>
              </a:extLst>
            </p:cNvPr>
            <p:cNvCxnSpPr>
              <a:cxnSpLocks/>
            </p:cNvCxnSpPr>
            <p:nvPr/>
          </p:nvCxnSpPr>
          <p:spPr>
            <a:xfrm>
              <a:off x="5060337" y="4826818"/>
              <a:ext cx="148491"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24" name="Straight Connector 1223">
              <a:extLst>
                <a:ext uri="{FF2B5EF4-FFF2-40B4-BE49-F238E27FC236}">
                  <a16:creationId xmlns:a16="http://schemas.microsoft.com/office/drawing/2014/main" id="{68A9B642-BEC1-84EC-CC44-575554B62734}"/>
                </a:ext>
              </a:extLst>
            </p:cNvPr>
            <p:cNvCxnSpPr>
              <a:cxnSpLocks/>
            </p:cNvCxnSpPr>
            <p:nvPr/>
          </p:nvCxnSpPr>
          <p:spPr>
            <a:xfrm flipH="1">
              <a:off x="5135550" y="4669304"/>
              <a:ext cx="176148" cy="157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8" name="Straight Connector 1227">
              <a:extLst>
                <a:ext uri="{FF2B5EF4-FFF2-40B4-BE49-F238E27FC236}">
                  <a16:creationId xmlns:a16="http://schemas.microsoft.com/office/drawing/2014/main" id="{6D4B58DD-11D0-C859-2FBF-C540904710C6}"/>
                </a:ext>
              </a:extLst>
            </p:cNvPr>
            <p:cNvCxnSpPr>
              <a:cxnSpLocks/>
            </p:cNvCxnSpPr>
            <p:nvPr/>
          </p:nvCxnSpPr>
          <p:spPr>
            <a:xfrm>
              <a:off x="4992024" y="4436516"/>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cxnSp>
          <p:nvCxnSpPr>
            <p:cNvPr id="1231" name="Straight Connector 1230">
              <a:extLst>
                <a:ext uri="{FF2B5EF4-FFF2-40B4-BE49-F238E27FC236}">
                  <a16:creationId xmlns:a16="http://schemas.microsoft.com/office/drawing/2014/main" id="{3C57C8E1-0819-0D0B-BA8C-70E2336C8D20}"/>
                </a:ext>
              </a:extLst>
            </p:cNvPr>
            <p:cNvCxnSpPr>
              <a:cxnSpLocks/>
            </p:cNvCxnSpPr>
            <p:nvPr/>
          </p:nvCxnSpPr>
          <p:spPr>
            <a:xfrm flipH="1">
              <a:off x="4992024" y="4535253"/>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33" name="Straight Connector 1232">
              <a:extLst>
                <a:ext uri="{FF2B5EF4-FFF2-40B4-BE49-F238E27FC236}">
                  <a16:creationId xmlns:a16="http://schemas.microsoft.com/office/drawing/2014/main" id="{D2B8F51B-953F-B795-1BC7-29C9327F7958}"/>
                </a:ext>
              </a:extLst>
            </p:cNvPr>
            <p:cNvCxnSpPr>
              <a:cxnSpLocks/>
            </p:cNvCxnSpPr>
            <p:nvPr/>
          </p:nvCxnSpPr>
          <p:spPr>
            <a:xfrm flipH="1" flipV="1">
              <a:off x="7356156" y="4626657"/>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235" name="Straight Connector 1234">
              <a:extLst>
                <a:ext uri="{FF2B5EF4-FFF2-40B4-BE49-F238E27FC236}">
                  <a16:creationId xmlns:a16="http://schemas.microsoft.com/office/drawing/2014/main" id="{1377DEC0-42BC-639A-DD89-89D923E71927}"/>
                </a:ext>
              </a:extLst>
            </p:cNvPr>
            <p:cNvCxnSpPr>
              <a:cxnSpLocks/>
            </p:cNvCxnSpPr>
            <p:nvPr/>
          </p:nvCxnSpPr>
          <p:spPr>
            <a:xfrm>
              <a:off x="5034972" y="4116115"/>
              <a:ext cx="154539" cy="140294"/>
            </a:xfrm>
            <a:prstGeom prst="line">
              <a:avLst/>
            </a:prstGeom>
            <a:ln>
              <a:headEnd type="oval"/>
              <a:tailEnd type="diamond"/>
            </a:ln>
          </p:spPr>
          <p:style>
            <a:lnRef idx="1">
              <a:schemeClr val="accent1"/>
            </a:lnRef>
            <a:fillRef idx="0">
              <a:schemeClr val="accent1"/>
            </a:fillRef>
            <a:effectRef idx="0">
              <a:schemeClr val="accent1"/>
            </a:effectRef>
            <a:fontRef idx="minor">
              <a:schemeClr val="tx1"/>
            </a:fontRef>
          </p:style>
        </p:cxnSp>
        <p:cxnSp>
          <p:nvCxnSpPr>
            <p:cNvPr id="1236" name="Straight Connector 1235">
              <a:extLst>
                <a:ext uri="{FF2B5EF4-FFF2-40B4-BE49-F238E27FC236}">
                  <a16:creationId xmlns:a16="http://schemas.microsoft.com/office/drawing/2014/main" id="{3EEB7F54-C789-B3B7-E1A7-AB3EF21AD9B4}"/>
                </a:ext>
              </a:extLst>
            </p:cNvPr>
            <p:cNvCxnSpPr>
              <a:cxnSpLocks/>
            </p:cNvCxnSpPr>
            <p:nvPr/>
          </p:nvCxnSpPr>
          <p:spPr>
            <a:xfrm flipH="1">
              <a:off x="4992024" y="4345782"/>
              <a:ext cx="153386"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1237" name="Straight Connector 1236">
              <a:extLst>
                <a:ext uri="{FF2B5EF4-FFF2-40B4-BE49-F238E27FC236}">
                  <a16:creationId xmlns:a16="http://schemas.microsoft.com/office/drawing/2014/main" id="{6780AC93-412D-2EF1-1250-23B2A7158ED9}"/>
                </a:ext>
              </a:extLst>
            </p:cNvPr>
            <p:cNvCxnSpPr>
              <a:cxnSpLocks/>
            </p:cNvCxnSpPr>
            <p:nvPr/>
          </p:nvCxnSpPr>
          <p:spPr>
            <a:xfrm>
              <a:off x="7429781" y="4434382"/>
              <a:ext cx="153386" cy="0"/>
            </a:xfrm>
            <a:prstGeom prst="line">
              <a:avLst/>
            </a:prstGeom>
            <a:ln>
              <a:headEnd type="oval"/>
            </a:ln>
          </p:spPr>
          <p:style>
            <a:lnRef idx="1">
              <a:schemeClr val="accent1"/>
            </a:lnRef>
            <a:fillRef idx="0">
              <a:schemeClr val="accent1"/>
            </a:fillRef>
            <a:effectRef idx="0">
              <a:schemeClr val="accent1"/>
            </a:effectRef>
            <a:fontRef idx="minor">
              <a:schemeClr val="tx1"/>
            </a:fontRef>
          </p:style>
        </p:cxnSp>
      </p:grpSp>
      <p:sp>
        <p:nvSpPr>
          <p:cNvPr id="19" name="Right Triangle 18">
            <a:extLst>
              <a:ext uri="{FF2B5EF4-FFF2-40B4-BE49-F238E27FC236}">
                <a16:creationId xmlns:a16="http://schemas.microsoft.com/office/drawing/2014/main" id="{7AF732D6-B9D7-DA54-2B76-7E689BBA9666}"/>
              </a:ext>
            </a:extLst>
          </p:cNvPr>
          <p:cNvSpPr/>
          <p:nvPr/>
        </p:nvSpPr>
        <p:spPr bwMode="auto">
          <a:xfrm flipH="1">
            <a:off x="4384456" y="1403044"/>
            <a:ext cx="9433144" cy="6369356"/>
          </a:xfrm>
          <a:prstGeom prst="rtTriangle">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pic>
        <p:nvPicPr>
          <p:cNvPr id="1163" name="Picture 1162" descr="A blue and white gradient&#10;&#10;Description automatically generated">
            <a:extLst>
              <a:ext uri="{FF2B5EF4-FFF2-40B4-BE49-F238E27FC236}">
                <a16:creationId xmlns:a16="http://schemas.microsoft.com/office/drawing/2014/main" id="{5F9B0A81-7729-9906-4B2B-19387CDF4420}"/>
              </a:ext>
            </a:extLst>
          </p:cNvPr>
          <p:cNvPicPr>
            <a:picLocks noChangeAspect="1"/>
          </p:cNvPicPr>
          <p:nvPr/>
        </p:nvPicPr>
        <p:blipFill rotWithShape="1">
          <a:blip r:embed="rId3"/>
          <a:srcRect r="4935"/>
          <a:stretch/>
        </p:blipFill>
        <p:spPr>
          <a:xfrm>
            <a:off x="8997629" y="5048021"/>
            <a:ext cx="4819971" cy="2724379"/>
          </a:xfrm>
          <a:prstGeom prst="rect">
            <a:avLst/>
          </a:prstGeom>
        </p:spPr>
      </p:pic>
      <p:sp>
        <p:nvSpPr>
          <p:cNvPr id="4" name="Title 3">
            <a:extLst>
              <a:ext uri="{FF2B5EF4-FFF2-40B4-BE49-F238E27FC236}">
                <a16:creationId xmlns:a16="http://schemas.microsoft.com/office/drawing/2014/main" id="{C189BF24-EBD6-2797-2136-784FF2734895}"/>
              </a:ext>
            </a:extLst>
          </p:cNvPr>
          <p:cNvSpPr>
            <a:spLocks noGrp="1"/>
          </p:cNvSpPr>
          <p:nvPr>
            <p:ph type="title"/>
          </p:nvPr>
        </p:nvSpPr>
        <p:spPr>
          <a:xfrm>
            <a:off x="349657" y="400051"/>
            <a:ext cx="3965771" cy="723147"/>
          </a:xfrm>
        </p:spPr>
        <p:txBody>
          <a:bodyPr/>
          <a:lstStyle/>
          <a:p>
            <a:r>
              <a:rPr lang="en-GB" dirty="0"/>
              <a:t>Intelligent automation</a:t>
            </a:r>
            <a:br>
              <a:rPr lang="en-GB" dirty="0"/>
            </a:br>
            <a:r>
              <a:rPr lang="en-GB" dirty="0"/>
              <a:t>(IA) in working capital</a:t>
            </a:r>
            <a:endParaRPr lang="en-US" dirty="0"/>
          </a:p>
        </p:txBody>
      </p:sp>
      <p:sp>
        <p:nvSpPr>
          <p:cNvPr id="2" name="TextBox 1">
            <a:extLst>
              <a:ext uri="{FF2B5EF4-FFF2-40B4-BE49-F238E27FC236}">
                <a16:creationId xmlns:a16="http://schemas.microsoft.com/office/drawing/2014/main" id="{0AE3CB9C-800E-B247-6A30-8A96135A0F23}"/>
              </a:ext>
            </a:extLst>
          </p:cNvPr>
          <p:cNvSpPr txBox="1"/>
          <p:nvPr/>
        </p:nvSpPr>
        <p:spPr>
          <a:xfrm>
            <a:off x="2699389" y="2804008"/>
            <a:ext cx="1317233" cy="1205458"/>
          </a:xfrm>
          <a:prstGeom prst="rect">
            <a:avLst/>
          </a:prstGeom>
          <a:noFill/>
        </p:spPr>
        <p:txBody>
          <a:bodyPr wrap="square" lIns="0" tIns="0" rIns="0" bIns="0">
            <a:spAutoFit/>
          </a:bodyPr>
          <a:lstStyle/>
          <a:p>
            <a:pPr algn="ctr" defTabSz="914422" eaLnBrk="0" fontAlgn="base" hangingPunct="0">
              <a:spcAft>
                <a:spcPts val="400"/>
              </a:spcAft>
              <a:defRPr/>
            </a:pPr>
            <a:r>
              <a:rPr lang="en-US"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IA-driven cash flow and liquidity forecasting </a:t>
            </a:r>
          </a:p>
          <a:p>
            <a:pPr algn="ctr" defTabSz="914422" eaLnBrk="0" fontAlgn="base" hangingPunct="0">
              <a:spcAft>
                <a:spcPct val="0"/>
              </a:spcAft>
              <a:defRPr/>
            </a:pPr>
            <a:r>
              <a:rPr lang="en-GB" sz="1100" dirty="0">
                <a:solidFill>
                  <a:srgbClr val="002060"/>
                </a:solidFill>
                <a:cs typeface="Calibri Light" panose="020F0302020204030204" pitchFamily="34" charset="0"/>
              </a:rPr>
              <a:t>Cash shortages; seasonal trends; scenario analysis</a:t>
            </a:r>
          </a:p>
        </p:txBody>
      </p:sp>
      <p:sp>
        <p:nvSpPr>
          <p:cNvPr id="9" name="Content Placeholder 1">
            <a:extLst>
              <a:ext uri="{FF2B5EF4-FFF2-40B4-BE49-F238E27FC236}">
                <a16:creationId xmlns:a16="http://schemas.microsoft.com/office/drawing/2014/main" id="{95E4918C-823D-DE15-9FCE-2B8D78C9509C}"/>
              </a:ext>
            </a:extLst>
          </p:cNvPr>
          <p:cNvSpPr txBox="1">
            <a:spLocks/>
          </p:cNvSpPr>
          <p:nvPr/>
        </p:nvSpPr>
        <p:spPr>
          <a:xfrm>
            <a:off x="11322664" y="3375768"/>
            <a:ext cx="1918475" cy="87203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spcAft>
                <a:spcPts val="0"/>
              </a:spcAft>
              <a:buClrTx/>
              <a:buFont typeface="Arial"/>
              <a:buNone/>
              <a:defRPr lang="en-US" sz="1800" b="0" kern="1200" dirty="0" smtClean="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lang="en-US" sz="1800" b="0" kern="1200" dirty="0" smtClean="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lang="en-US" sz="1800" b="0" kern="1200" dirty="0" smtClean="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lang="en-US" sz="1800" b="0" kern="1200" dirty="0" smtClean="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lang="en-US" sz="1800" b="0" kern="1200" dirty="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a:lstStyle>
          <a:p>
            <a:pPr marL="0" marR="0" lvl="2" indent="0" algn="ctr" defTabSz="914400" rtl="0" eaLnBrk="1" fontAlgn="base" latinLnBrk="0" hangingPunct="1">
              <a:lnSpc>
                <a:spcPts val="3400"/>
              </a:lnSpc>
              <a:buClr>
                <a:srgbClr val="012169"/>
              </a:buClr>
              <a:buSzPts val="1000"/>
              <a:buFont typeface=".AppleSystemUIFont" charset="-120"/>
              <a:buNone/>
              <a:tabLst/>
              <a:defRPr/>
            </a:pPr>
            <a:r>
              <a:rPr kumimoji="0" lang="en-US" sz="32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Summary benefits</a:t>
            </a:r>
          </a:p>
        </p:txBody>
      </p:sp>
      <p:sp>
        <p:nvSpPr>
          <p:cNvPr id="10" name="Text Placeholder 3">
            <a:extLst>
              <a:ext uri="{FF2B5EF4-FFF2-40B4-BE49-F238E27FC236}">
                <a16:creationId xmlns:a16="http://schemas.microsoft.com/office/drawing/2014/main" id="{43CA7B88-D8F6-8260-C3F8-6342E1D1CC1C}"/>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pPr marL="0" marR="0" lvl="0" indent="0" algn="r" defTabSz="1036290" rtl="0" eaLnBrk="1" fontAlgn="base" latinLnBrk="0" hangingPunct="1">
              <a:lnSpc>
                <a:spcPct val="100000"/>
              </a:lnSpc>
              <a:spcBef>
                <a:spcPts val="0"/>
              </a:spcBef>
              <a:spcAft>
                <a:spcPts val="1200"/>
              </a:spcAft>
              <a:buClrTx/>
              <a:buSzTx/>
              <a:buFont typeface="Arial"/>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Calibri Light" panose="020F0302020204030204" pitchFamily="34" charset="0"/>
                <a:cs typeface="Calibri Light" panose="020F0302020204030204" pitchFamily="34" charset="0"/>
              </a:rPr>
              <a:t>Bank of America</a:t>
            </a:r>
          </a:p>
        </p:txBody>
      </p:sp>
      <p:sp>
        <p:nvSpPr>
          <p:cNvPr id="25" name="Text Placeholder 3">
            <a:extLst>
              <a:ext uri="{FF2B5EF4-FFF2-40B4-BE49-F238E27FC236}">
                <a16:creationId xmlns:a16="http://schemas.microsoft.com/office/drawing/2014/main" id="{2922EDD3-C77D-9A77-8A1E-F3A64C8CCCBD}"/>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solidFill>
                  <a:schemeClr val="bg1"/>
                </a:solidFill>
              </a:rPr>
              <a:t>Bank of America</a:t>
            </a:r>
          </a:p>
        </p:txBody>
      </p:sp>
      <p:sp>
        <p:nvSpPr>
          <p:cNvPr id="27" name="TextBox 26">
            <a:extLst>
              <a:ext uri="{FF2B5EF4-FFF2-40B4-BE49-F238E27FC236}">
                <a16:creationId xmlns:a16="http://schemas.microsoft.com/office/drawing/2014/main" id="{8BF40262-4655-AE9B-436D-0865384696E7}"/>
              </a:ext>
            </a:extLst>
          </p:cNvPr>
          <p:cNvSpPr txBox="1"/>
          <p:nvPr/>
        </p:nvSpPr>
        <p:spPr>
          <a:xfrm>
            <a:off x="8098483" y="1978115"/>
            <a:ext cx="1513213" cy="1261884"/>
          </a:xfrm>
          <a:prstGeom prst="rect">
            <a:avLst/>
          </a:prstGeom>
          <a:noFill/>
        </p:spPr>
        <p:txBody>
          <a:bodyPr wrap="square" lIns="0" tIns="0" rIns="0" bIns="0">
            <a:spAutoFit/>
          </a:bodyPr>
          <a:lstStyle/>
          <a:p>
            <a:pPr algn="ctr" defTabSz="914422" eaLnBrk="0" fontAlgn="base" hangingPunct="0">
              <a:spcBef>
                <a:spcPts val="1200"/>
              </a:spcBef>
              <a:spcAft>
                <a:spcPts val="400"/>
              </a:spcAft>
              <a:defRPr/>
            </a:pPr>
            <a: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IA-supported</a:t>
            </a:r>
            <a:b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br>
            <a: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decision making</a:t>
            </a:r>
          </a:p>
          <a:p>
            <a:pPr algn="ctr" defTabSz="914422" eaLnBrk="0" fontAlgn="base" hangingPunct="0">
              <a:spcAft>
                <a:spcPts val="400"/>
              </a:spcAft>
              <a:defRPr/>
            </a:pPr>
            <a:r>
              <a:rPr lang="en-GB" sz="1100" dirty="0">
                <a:solidFill>
                  <a:srgbClr val="002060"/>
                </a:solidFill>
                <a:cs typeface="Calibri Light" panose="020F0302020204030204" pitchFamily="34" charset="0"/>
              </a:rPr>
              <a:t>AR and AP strategy suggesting</a:t>
            </a:r>
          </a:p>
          <a:p>
            <a:pPr algn="ctr" defTabSz="914422" eaLnBrk="0" fontAlgn="base" hangingPunct="0">
              <a:spcAft>
                <a:spcPts val="400"/>
              </a:spcAft>
              <a:defRPr/>
            </a:pPr>
            <a:r>
              <a:rPr lang="en-GB" sz="1100" dirty="0">
                <a:solidFill>
                  <a:srgbClr val="002060"/>
                </a:solidFill>
                <a:cs typeface="Calibri Light" panose="020F0302020204030204" pitchFamily="34" charset="0"/>
              </a:rPr>
              <a:t>Liquidity levels</a:t>
            </a:r>
          </a:p>
          <a:p>
            <a:pPr algn="ctr" defTabSz="914422" eaLnBrk="0" fontAlgn="base" hangingPunct="0">
              <a:spcAft>
                <a:spcPts val="400"/>
              </a:spcAft>
              <a:defRPr/>
            </a:pPr>
            <a:r>
              <a:rPr lang="en-GB" sz="1100" dirty="0">
                <a:solidFill>
                  <a:srgbClr val="002060"/>
                </a:solidFill>
                <a:cs typeface="Calibri Light" panose="020F0302020204030204" pitchFamily="34" charset="0"/>
              </a:rPr>
              <a:t>Savings opportunities</a:t>
            </a:r>
          </a:p>
        </p:txBody>
      </p:sp>
      <p:sp>
        <p:nvSpPr>
          <p:cNvPr id="29" name="TextBox 28">
            <a:extLst>
              <a:ext uri="{FF2B5EF4-FFF2-40B4-BE49-F238E27FC236}">
                <a16:creationId xmlns:a16="http://schemas.microsoft.com/office/drawing/2014/main" id="{E588FB15-8171-5549-8085-01936EEB748C}"/>
              </a:ext>
            </a:extLst>
          </p:cNvPr>
          <p:cNvSpPr txBox="1"/>
          <p:nvPr/>
        </p:nvSpPr>
        <p:spPr>
          <a:xfrm>
            <a:off x="5333209" y="3818586"/>
            <a:ext cx="1902752" cy="1236236"/>
          </a:xfrm>
          <a:prstGeom prst="rect">
            <a:avLst/>
          </a:prstGeom>
          <a:noFill/>
        </p:spPr>
        <p:txBody>
          <a:bodyPr wrap="square" lIns="0" tIns="0" rIns="0" bIns="0">
            <a:spAutoFit/>
          </a:bodyPr>
          <a:lstStyle/>
          <a:p>
            <a:pPr marR="0" lvl="0" indent="0" algn="ctr" defTabSz="914422" eaLnBrk="0" fontAlgn="base" hangingPunct="0">
              <a:lnSpc>
                <a:spcPct val="100000"/>
              </a:lnSpc>
              <a:spcBef>
                <a:spcPts val="1200"/>
              </a:spcBef>
              <a:spcAft>
                <a:spcPts val="400"/>
              </a:spcAft>
              <a:buClrTx/>
              <a:buSzTx/>
              <a:buFontTx/>
              <a:buNone/>
              <a:tabLst/>
              <a:defRPr/>
            </a:pPr>
            <a: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IA-powered</a:t>
            </a:r>
            <a:b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br>
            <a: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inventory management</a:t>
            </a:r>
          </a:p>
          <a:p>
            <a:pPr marR="0" lvl="0" algn="ctr" defTabSz="914422" eaLnBrk="0" fontAlgn="base" hangingPunct="0">
              <a:lnSpc>
                <a:spcPct val="100000"/>
              </a:lnSpc>
              <a:spcAft>
                <a:spcPts val="600"/>
              </a:spcAft>
              <a:buClrTx/>
              <a:buSzTx/>
              <a:tabLst/>
              <a:defRPr/>
            </a:pPr>
            <a:r>
              <a:rPr lang="en-GB" sz="1100" spc="-30" dirty="0">
                <a:solidFill>
                  <a:srgbClr val="002060"/>
                </a:solidFill>
                <a:cs typeface="Calibri Light" panose="020F0302020204030204" pitchFamily="34" charset="0"/>
              </a:rPr>
              <a:t>Demand forecasting = patterns</a:t>
            </a:r>
            <a:br>
              <a:rPr lang="en-GB" sz="1100" spc="-30" dirty="0">
                <a:solidFill>
                  <a:srgbClr val="002060"/>
                </a:solidFill>
                <a:cs typeface="Calibri Light" panose="020F0302020204030204" pitchFamily="34" charset="0"/>
              </a:rPr>
            </a:br>
            <a:r>
              <a:rPr lang="en-GB" sz="1100" dirty="0">
                <a:solidFill>
                  <a:srgbClr val="002060"/>
                </a:solidFill>
                <a:cs typeface="Calibri Light" panose="020F0302020204030204" pitchFamily="34" charset="0"/>
              </a:rPr>
              <a:t>and rightsized stock levels</a:t>
            </a:r>
          </a:p>
          <a:p>
            <a:pPr marR="0" lvl="0" algn="ctr" defTabSz="914422" eaLnBrk="0" fontAlgn="base" hangingPunct="0">
              <a:lnSpc>
                <a:spcPct val="100000"/>
              </a:lnSpc>
              <a:spcAft>
                <a:spcPct val="0"/>
              </a:spcAft>
              <a:buClrTx/>
              <a:buSzTx/>
              <a:tabLst/>
              <a:defRPr/>
            </a:pPr>
            <a:r>
              <a:rPr lang="en-GB" sz="1100" dirty="0">
                <a:solidFill>
                  <a:srgbClr val="002060"/>
                </a:solidFill>
                <a:cs typeface="Calibri Light" panose="020F0302020204030204" pitchFamily="34" charset="0"/>
              </a:rPr>
              <a:t>Supply chain risk and replenishment timing</a:t>
            </a:r>
          </a:p>
        </p:txBody>
      </p:sp>
      <p:sp>
        <p:nvSpPr>
          <p:cNvPr id="30" name="TextBox 29">
            <a:extLst>
              <a:ext uri="{FF2B5EF4-FFF2-40B4-BE49-F238E27FC236}">
                <a16:creationId xmlns:a16="http://schemas.microsoft.com/office/drawing/2014/main" id="{44425502-06AE-965D-1209-72F883D6B2D0}"/>
              </a:ext>
            </a:extLst>
          </p:cNvPr>
          <p:cNvSpPr txBox="1"/>
          <p:nvPr/>
        </p:nvSpPr>
        <p:spPr>
          <a:xfrm>
            <a:off x="2793829" y="5513637"/>
            <a:ext cx="1862639" cy="1502976"/>
          </a:xfrm>
          <a:prstGeom prst="rect">
            <a:avLst/>
          </a:prstGeom>
          <a:noFill/>
        </p:spPr>
        <p:txBody>
          <a:bodyPr wrap="square" lIns="0" tIns="0" rIns="0" bIns="0">
            <a:spAutoFit/>
          </a:bodyPr>
          <a:lstStyle/>
          <a:p>
            <a:pPr marR="0" lvl="0" indent="0" algn="ctr" defTabSz="914422" eaLnBrk="0" fontAlgn="base" hangingPunct="0">
              <a:lnSpc>
                <a:spcPct val="100000"/>
              </a:lnSpc>
              <a:spcAft>
                <a:spcPts val="400"/>
              </a:spcAft>
              <a:buClrTx/>
              <a:buSzTx/>
              <a:buFontTx/>
              <a:buNone/>
              <a:tabLst/>
              <a:defRPr/>
            </a:pPr>
            <a: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IA-optimized AR</a:t>
            </a:r>
            <a:b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br>
            <a:r>
              <a:rPr lang="en-GB" sz="1400" dirty="0">
                <a:solidFill>
                  <a:srgbClr val="0051C2"/>
                </a:solidFill>
                <a:latin typeface="Calibri Light" panose="020F0302020204030204" pitchFamily="34" charset="0"/>
                <a:ea typeface="Calibri Light" panose="020F0302020204030204" pitchFamily="34" charset="0"/>
                <a:cs typeface="Calibri Light" panose="020F0302020204030204" pitchFamily="34" charset="0"/>
              </a:rPr>
              <a:t>and AP to reduce lock</a:t>
            </a:r>
          </a:p>
          <a:p>
            <a:pPr marR="0" lvl="0" algn="ctr" defTabSz="914422" eaLnBrk="0" fontAlgn="base" hangingPunct="0">
              <a:lnSpc>
                <a:spcPct val="100000"/>
              </a:lnSpc>
              <a:spcAft>
                <a:spcPts val="400"/>
              </a:spcAft>
              <a:buClrTx/>
              <a:buSzTx/>
              <a:tabLst/>
              <a:defRPr/>
            </a:pPr>
            <a:r>
              <a:rPr lang="en-GB" sz="1050" b="1" dirty="0">
                <a:solidFill>
                  <a:srgbClr val="002060"/>
                </a:solidFill>
                <a:cs typeface="Calibri Light" panose="020F0302020204030204" pitchFamily="34" charset="0"/>
              </a:rPr>
              <a:t>AR</a:t>
            </a:r>
            <a:r>
              <a:rPr lang="en-GB" sz="1050" dirty="0">
                <a:solidFill>
                  <a:srgbClr val="002060"/>
                </a:solidFill>
                <a:cs typeface="Calibri Light" panose="020F0302020204030204" pitchFamily="34" charset="0"/>
              </a:rPr>
              <a:t> – customer segmentation; lates; collection strategies</a:t>
            </a:r>
          </a:p>
          <a:p>
            <a:pPr marR="0" lvl="0" algn="ctr" defTabSz="914422" eaLnBrk="0" fontAlgn="base" hangingPunct="0">
              <a:lnSpc>
                <a:spcPct val="100000"/>
              </a:lnSpc>
              <a:spcAft>
                <a:spcPct val="0"/>
              </a:spcAft>
              <a:buClrTx/>
              <a:buSzTx/>
              <a:tabLst/>
              <a:defRPr/>
            </a:pPr>
            <a:r>
              <a:rPr lang="en-GB" sz="1050" b="1" dirty="0">
                <a:solidFill>
                  <a:srgbClr val="002060"/>
                </a:solidFill>
                <a:cs typeface="Calibri Light" panose="020F0302020204030204" pitchFamily="34" charset="0"/>
              </a:rPr>
              <a:t>AP</a:t>
            </a:r>
            <a:r>
              <a:rPr lang="en-GB" sz="1050" dirty="0">
                <a:solidFill>
                  <a:srgbClr val="002060"/>
                </a:solidFill>
                <a:cs typeface="Calibri Light" panose="020F0302020204030204" pitchFamily="34" charset="0"/>
              </a:rPr>
              <a:t> – vendor segmentation; </a:t>
            </a:r>
            <a:br>
              <a:rPr lang="en-GB" sz="1050" dirty="0">
                <a:solidFill>
                  <a:srgbClr val="002060"/>
                </a:solidFill>
                <a:cs typeface="Calibri Light" panose="020F0302020204030204" pitchFamily="34" charset="0"/>
              </a:rPr>
            </a:br>
            <a:r>
              <a:rPr lang="en-GB" sz="1050" dirty="0">
                <a:solidFill>
                  <a:srgbClr val="002060"/>
                </a:solidFill>
                <a:cs typeface="Calibri Light" panose="020F0302020204030204" pitchFamily="34" charset="0"/>
              </a:rPr>
              <a:t>terms; pay frequency </a:t>
            </a:r>
            <a:br>
              <a:rPr lang="en-GB" sz="1050" dirty="0">
                <a:solidFill>
                  <a:srgbClr val="002060"/>
                </a:solidFill>
                <a:cs typeface="Calibri Light" panose="020F0302020204030204" pitchFamily="34" charset="0"/>
              </a:rPr>
            </a:br>
            <a:r>
              <a:rPr lang="en-GB" sz="1050" dirty="0">
                <a:solidFill>
                  <a:srgbClr val="002060"/>
                </a:solidFill>
                <a:cs typeface="Calibri Light" panose="020F0302020204030204" pitchFamily="34" charset="0"/>
              </a:rPr>
              <a:t>without penalty; </a:t>
            </a:r>
            <a:br>
              <a:rPr lang="en-GB" sz="1050" dirty="0">
                <a:solidFill>
                  <a:srgbClr val="002060"/>
                </a:solidFill>
                <a:cs typeface="Calibri Light" panose="020F0302020204030204" pitchFamily="34" charset="0"/>
              </a:rPr>
            </a:br>
            <a:r>
              <a:rPr lang="en-GB" sz="1050" dirty="0">
                <a:solidFill>
                  <a:srgbClr val="002060"/>
                </a:solidFill>
                <a:cs typeface="Calibri Light" panose="020F0302020204030204" pitchFamily="34" charset="0"/>
              </a:rPr>
              <a:t>fraud detection</a:t>
            </a:r>
          </a:p>
        </p:txBody>
      </p:sp>
      <p:sp>
        <p:nvSpPr>
          <p:cNvPr id="142" name="TextBox 141">
            <a:extLst>
              <a:ext uri="{FF2B5EF4-FFF2-40B4-BE49-F238E27FC236}">
                <a16:creationId xmlns:a16="http://schemas.microsoft.com/office/drawing/2014/main" id="{D2217243-6425-11E0-7A06-8C4E288E7CB2}"/>
              </a:ext>
            </a:extLst>
          </p:cNvPr>
          <p:cNvSpPr txBox="1"/>
          <p:nvPr/>
        </p:nvSpPr>
        <p:spPr>
          <a:xfrm>
            <a:off x="7802220" y="5864938"/>
            <a:ext cx="3137287" cy="734020"/>
          </a:xfrm>
          <a:prstGeom prst="rightArrow">
            <a:avLst>
              <a:gd name="adj1" fmla="val 62661"/>
              <a:gd name="adj2" fmla="val 50000"/>
            </a:avLst>
          </a:prstGeom>
          <a:gradFill>
            <a:gsLst>
              <a:gs pos="0">
                <a:srgbClr val="012069"/>
              </a:gs>
              <a:gs pos="100000">
                <a:srgbClr val="4873FF"/>
              </a:gs>
            </a:gsLst>
            <a:lin ang="0" scaled="0"/>
          </a:gradFill>
        </p:spPr>
        <p:txBody>
          <a:bodyPr wrap="square" lIns="0" tIns="0" rIns="0" bIns="0" anchor="ctr">
            <a:noAutofit/>
          </a:bodyPr>
          <a:lstStyle>
            <a:defPPr>
              <a:defRPr lang="en-US"/>
            </a:defPPr>
            <a:lvl3pPr marL="0" marR="0" lvl="2" algn="ctr" defTabSz="914400" fontAlgn="base">
              <a:lnSpc>
                <a:spcPct val="100000"/>
              </a:lnSpc>
              <a:spcBef>
                <a:spcPts val="300"/>
              </a:spcBef>
              <a:spcAft>
                <a:spcPts val="300"/>
              </a:spcAft>
              <a:buClr>
                <a:srgbClr val="FFFFFF"/>
              </a:buClr>
              <a:buSzPct val="36000"/>
              <a:tabLst/>
              <a:defRPr kumimoji="0" sz="2400" b="0" i="0" u="none" strike="noStrike" cap="none" spc="0" normalizeH="0" baseline="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defRPr>
            </a:lvl3pPr>
          </a:lstStyle>
          <a:p>
            <a:pPr lvl="2"/>
            <a:r>
              <a:rPr lang="en-US"/>
              <a:t>Utilization</a:t>
            </a:r>
            <a:endParaRPr lang="en-US" dirty="0"/>
          </a:p>
        </p:txBody>
      </p:sp>
      <p:sp>
        <p:nvSpPr>
          <p:cNvPr id="143" name="TextBox 142">
            <a:extLst>
              <a:ext uri="{FF2B5EF4-FFF2-40B4-BE49-F238E27FC236}">
                <a16:creationId xmlns:a16="http://schemas.microsoft.com/office/drawing/2014/main" id="{5E215F69-BE0D-171D-FBE8-C6222E69E6EF}"/>
              </a:ext>
            </a:extLst>
          </p:cNvPr>
          <p:cNvSpPr txBox="1"/>
          <p:nvPr/>
        </p:nvSpPr>
        <p:spPr>
          <a:xfrm>
            <a:off x="8868107" y="5116968"/>
            <a:ext cx="3137287" cy="734020"/>
          </a:xfrm>
          <a:prstGeom prst="rightArrow">
            <a:avLst>
              <a:gd name="adj1" fmla="val 62661"/>
              <a:gd name="adj2" fmla="val 50000"/>
            </a:avLst>
          </a:prstGeom>
          <a:gradFill>
            <a:gsLst>
              <a:gs pos="0">
                <a:srgbClr val="012069"/>
              </a:gs>
              <a:gs pos="100000">
                <a:srgbClr val="4873FF"/>
              </a:gs>
            </a:gsLst>
            <a:lin ang="0" scaled="0"/>
          </a:gradFill>
        </p:spPr>
        <p:txBody>
          <a:bodyPr wrap="square" lIns="0" tIns="0" rIns="0" bIns="0" anchor="ctr">
            <a:noAutofit/>
          </a:bodyPr>
          <a:lstStyle>
            <a:defPPr>
              <a:defRPr lang="en-US"/>
            </a:defPPr>
            <a:lvl3pPr marL="0" marR="0" lvl="2" algn="ctr" defTabSz="914400" fontAlgn="base">
              <a:lnSpc>
                <a:spcPct val="100000"/>
              </a:lnSpc>
              <a:spcBef>
                <a:spcPts val="300"/>
              </a:spcBef>
              <a:spcAft>
                <a:spcPts val="300"/>
              </a:spcAft>
              <a:buClr>
                <a:srgbClr val="FFFFFF"/>
              </a:buClr>
              <a:buSzPct val="36000"/>
              <a:tabLst/>
              <a:defRPr kumimoji="0" sz="2400" b="0" i="0" u="none" strike="noStrike" cap="none" spc="0" normalizeH="0" baseline="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defRPr>
            </a:lvl3pPr>
          </a:lstStyle>
          <a:p>
            <a:pPr lvl="2"/>
            <a:r>
              <a:rPr lang="en-US" dirty="0"/>
              <a:t>Accuracy</a:t>
            </a:r>
          </a:p>
        </p:txBody>
      </p:sp>
      <p:sp>
        <p:nvSpPr>
          <p:cNvPr id="144" name="TextBox 143">
            <a:extLst>
              <a:ext uri="{FF2B5EF4-FFF2-40B4-BE49-F238E27FC236}">
                <a16:creationId xmlns:a16="http://schemas.microsoft.com/office/drawing/2014/main" id="{62288F3D-180D-1C16-7374-F183C7A6E1B9}"/>
              </a:ext>
            </a:extLst>
          </p:cNvPr>
          <p:cNvSpPr txBox="1"/>
          <p:nvPr/>
        </p:nvSpPr>
        <p:spPr>
          <a:xfrm>
            <a:off x="9933994" y="4368998"/>
            <a:ext cx="3137287" cy="734020"/>
          </a:xfrm>
          <a:prstGeom prst="rightArrow">
            <a:avLst>
              <a:gd name="adj1" fmla="val 62661"/>
              <a:gd name="adj2" fmla="val 50000"/>
            </a:avLst>
          </a:prstGeom>
          <a:gradFill>
            <a:gsLst>
              <a:gs pos="0">
                <a:srgbClr val="012069"/>
              </a:gs>
              <a:gs pos="100000">
                <a:srgbClr val="4873FF"/>
              </a:gs>
            </a:gsLst>
            <a:lin ang="0" scaled="0"/>
          </a:gradFill>
        </p:spPr>
        <p:txBody>
          <a:bodyPr wrap="square" lIns="0" tIns="0" rIns="0" bIns="0" anchor="ctr">
            <a:noAutofit/>
          </a:bodyPr>
          <a:lstStyle/>
          <a:p>
            <a:pPr marL="0" marR="0" lvl="2" algn="ctr" defTabSz="914400" rtl="0" eaLnBrk="1" fontAlgn="base" latinLnBrk="0" hangingPunct="1">
              <a:lnSpc>
                <a:spcPct val="100000"/>
              </a:lnSpc>
              <a:spcBef>
                <a:spcPts val="300"/>
              </a:spcBef>
              <a:spcAft>
                <a:spcPts val="300"/>
              </a:spcAft>
              <a:buClr>
                <a:srgbClr val="FFFFFF"/>
              </a:buClr>
              <a:buSzPct val="36000"/>
              <a:tabLst/>
              <a:defRPr/>
            </a:pPr>
            <a:r>
              <a:rPr kumimoji="0" lang="en-US" sz="24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Pace</a:t>
            </a:r>
          </a:p>
        </p:txBody>
      </p:sp>
      <p:sp>
        <p:nvSpPr>
          <p:cNvPr id="145" name="TextBox 144">
            <a:extLst>
              <a:ext uri="{FF2B5EF4-FFF2-40B4-BE49-F238E27FC236}">
                <a16:creationId xmlns:a16="http://schemas.microsoft.com/office/drawing/2014/main" id="{4F1C2F54-2383-3650-BB9D-8E26C15233BF}"/>
              </a:ext>
            </a:extLst>
          </p:cNvPr>
          <p:cNvSpPr txBox="1"/>
          <p:nvPr/>
        </p:nvSpPr>
        <p:spPr>
          <a:xfrm>
            <a:off x="6736333" y="6612909"/>
            <a:ext cx="3137287" cy="734020"/>
          </a:xfrm>
          <a:prstGeom prst="rightArrow">
            <a:avLst>
              <a:gd name="adj1" fmla="val 62661"/>
              <a:gd name="adj2" fmla="val 50000"/>
            </a:avLst>
          </a:prstGeom>
          <a:gradFill>
            <a:gsLst>
              <a:gs pos="0">
                <a:srgbClr val="012069"/>
              </a:gs>
              <a:gs pos="100000">
                <a:srgbClr val="4873FF"/>
              </a:gs>
            </a:gsLst>
            <a:lin ang="0" scaled="0"/>
          </a:gradFill>
        </p:spPr>
        <p:txBody>
          <a:bodyPr wrap="square" lIns="0" tIns="0" rIns="0" bIns="0" anchor="ctr">
            <a:noAutofit/>
          </a:bodyPr>
          <a:lstStyle>
            <a:defPPr>
              <a:defRPr lang="en-US"/>
            </a:defPPr>
            <a:lvl3pPr marL="0" marR="0" lvl="2" algn="ctr" defTabSz="914400" fontAlgn="base">
              <a:lnSpc>
                <a:spcPct val="100000"/>
              </a:lnSpc>
              <a:spcBef>
                <a:spcPts val="300"/>
              </a:spcBef>
              <a:spcAft>
                <a:spcPts val="300"/>
              </a:spcAft>
              <a:buClr>
                <a:srgbClr val="FFFFFF"/>
              </a:buClr>
              <a:buSzPct val="36000"/>
              <a:tabLst/>
              <a:defRPr kumimoji="0" sz="2400" b="0" i="0" u="none" strike="noStrike" cap="none" spc="0" normalizeH="0" baseline="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defRPr>
            </a:lvl3pPr>
          </a:lstStyle>
          <a:p>
            <a:pPr lvl="2"/>
            <a:r>
              <a:rPr lang="en-US"/>
              <a:t>Practical</a:t>
            </a:r>
            <a:endParaRPr lang="en-US" dirty="0"/>
          </a:p>
        </p:txBody>
      </p:sp>
      <p:sp>
        <p:nvSpPr>
          <p:cNvPr id="241" name="TextBox 240">
            <a:extLst>
              <a:ext uri="{FF2B5EF4-FFF2-40B4-BE49-F238E27FC236}">
                <a16:creationId xmlns:a16="http://schemas.microsoft.com/office/drawing/2014/main" id="{9D22944F-C0DA-CCEF-4FD1-9382B00EF1CC}"/>
              </a:ext>
            </a:extLst>
          </p:cNvPr>
          <p:cNvSpPr txBox="1"/>
          <p:nvPr/>
        </p:nvSpPr>
        <p:spPr>
          <a:xfrm>
            <a:off x="5111341" y="883135"/>
            <a:ext cx="1634276" cy="1595309"/>
          </a:xfrm>
          <a:prstGeom prst="rect">
            <a:avLst/>
          </a:prstGeom>
          <a:noFill/>
        </p:spPr>
        <p:txBody>
          <a:bodyPr wrap="square" lIns="0" tIns="0" rIns="0" bIns="0">
            <a:spAutoFit/>
          </a:bodyPr>
          <a:lstStyle/>
          <a:p>
            <a:pPr marL="0" marR="0" lvl="0" indent="0" algn="ctr" defTabSz="914422" rtl="0" eaLnBrk="0" fontAlgn="base" latinLnBrk="0" hangingPunct="0">
              <a:lnSpc>
                <a:spcPct val="100000"/>
              </a:lnSpc>
              <a:spcAft>
                <a:spcPts val="400"/>
              </a:spcAft>
              <a:buClrTx/>
              <a:buSzTx/>
              <a:buFontTx/>
              <a:buNone/>
              <a:tabLst/>
              <a:defRPr/>
            </a:pPr>
            <a:r>
              <a:rPr kumimoji="0" lang="en-GB" sz="1400" b="0" i="0" u="none" strike="noStrike" kern="1200" cap="none" spc="0" normalizeH="0" baseline="0" noProof="0" dirty="0">
                <a:ln>
                  <a:noFill/>
                </a:ln>
                <a:solidFill>
                  <a:srgbClr val="0051C2"/>
                </a:solidFill>
                <a:effectLst/>
                <a:uLnTx/>
                <a:uFillTx/>
                <a:latin typeface="Calibri Light" panose="020F0302020204030204" pitchFamily="34" charset="0"/>
                <a:ea typeface="Calibri Light" panose="020F0302020204030204" pitchFamily="34" charset="0"/>
                <a:cs typeface="Calibri Light" panose="020F0302020204030204" pitchFamily="34" charset="0"/>
              </a:rPr>
              <a:t>IA-determined scenario planning </a:t>
            </a:r>
            <a:br>
              <a:rPr kumimoji="0" lang="en-GB" sz="1400" b="0" i="0" u="none" strike="noStrike" kern="1200" cap="none" spc="0" normalizeH="0" baseline="0" noProof="0" dirty="0">
                <a:ln>
                  <a:noFill/>
                </a:ln>
                <a:solidFill>
                  <a:srgbClr val="0051C2"/>
                </a:solidFill>
                <a:effectLst/>
                <a:uLnTx/>
                <a:uFillTx/>
                <a:latin typeface="Calibri Light" panose="020F0302020204030204" pitchFamily="34" charset="0"/>
                <a:ea typeface="Calibri Light" panose="020F0302020204030204" pitchFamily="34" charset="0"/>
                <a:cs typeface="Calibri Light" panose="020F0302020204030204" pitchFamily="34" charset="0"/>
              </a:rPr>
            </a:br>
            <a:r>
              <a:rPr kumimoji="0" lang="en-GB" sz="1400" b="0" i="0" u="none" strike="noStrike" kern="1200" cap="none" spc="0" normalizeH="0" baseline="0" noProof="0" dirty="0">
                <a:ln>
                  <a:noFill/>
                </a:ln>
                <a:solidFill>
                  <a:srgbClr val="0051C2"/>
                </a:solidFill>
                <a:effectLst/>
                <a:uLnTx/>
                <a:uFillTx/>
                <a:latin typeface="Calibri Light" panose="020F0302020204030204" pitchFamily="34" charset="0"/>
                <a:ea typeface="Calibri Light" panose="020F0302020204030204" pitchFamily="34" charset="0"/>
                <a:cs typeface="Calibri Light" panose="020F0302020204030204" pitchFamily="34" charset="0"/>
              </a:rPr>
              <a:t>and risk management</a:t>
            </a:r>
          </a:p>
          <a:p>
            <a:pPr marR="0" lvl="0" algn="ctr" defTabSz="914422" eaLnBrk="0" fontAlgn="base" hangingPunct="0">
              <a:lnSpc>
                <a:spcPct val="100000"/>
              </a:lnSpc>
              <a:spcAft>
                <a:spcPct val="0"/>
              </a:spcAft>
              <a:buClrTx/>
              <a:buSzTx/>
              <a:tabLst/>
              <a:defRPr/>
            </a:pPr>
            <a:r>
              <a:rPr lang="en-GB" sz="1100" dirty="0">
                <a:solidFill>
                  <a:srgbClr val="002060"/>
                </a:solidFill>
                <a:cs typeface="Calibri Light" panose="020F0302020204030204" pitchFamily="34" charset="0"/>
              </a:rPr>
              <a:t>Model simulation of economic downturns; revenue surges; interest rate changes; political changes, etc.</a:t>
            </a:r>
          </a:p>
        </p:txBody>
      </p:sp>
    </p:spTree>
    <p:extLst>
      <p:ext uri="{BB962C8B-B14F-4D97-AF65-F5344CB8AC3E}">
        <p14:creationId xmlns:p14="http://schemas.microsoft.com/office/powerpoint/2010/main" val="8776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blue and white gradient&#10;&#10;Description automatically generated">
            <a:extLst>
              <a:ext uri="{FF2B5EF4-FFF2-40B4-BE49-F238E27FC236}">
                <a16:creationId xmlns:a16="http://schemas.microsoft.com/office/drawing/2014/main" id="{843DACD5-0A4F-AC92-72DE-D6AEC3389668}"/>
              </a:ext>
            </a:extLst>
          </p:cNvPr>
          <p:cNvPicPr>
            <a:picLocks/>
          </p:cNvPicPr>
          <p:nvPr/>
        </p:nvPicPr>
        <p:blipFill rotWithShape="1">
          <a:blip r:embed="rId2"/>
          <a:srcRect l="5808" t="-31722" r="7979" b="-28725"/>
          <a:stretch/>
        </p:blipFill>
        <p:spPr>
          <a:xfrm>
            <a:off x="4910131" y="1962316"/>
            <a:ext cx="3997339" cy="3997339"/>
          </a:xfrm>
          <a:prstGeom prst="ellipse">
            <a:avLst/>
          </a:prstGeom>
          <a:solidFill>
            <a:srgbClr val="012169"/>
          </a:solidFill>
        </p:spPr>
      </p:pic>
      <p:sp>
        <p:nvSpPr>
          <p:cNvPr id="4" name="Title 3">
            <a:extLst>
              <a:ext uri="{FF2B5EF4-FFF2-40B4-BE49-F238E27FC236}">
                <a16:creationId xmlns:a16="http://schemas.microsoft.com/office/drawing/2014/main" id="{C189BF24-EBD6-2797-2136-784FF2734895}"/>
              </a:ext>
            </a:extLst>
          </p:cNvPr>
          <p:cNvSpPr>
            <a:spLocks noGrp="1"/>
          </p:cNvSpPr>
          <p:nvPr>
            <p:ph type="title"/>
          </p:nvPr>
        </p:nvSpPr>
        <p:spPr>
          <a:xfrm>
            <a:off x="349657" y="400051"/>
            <a:ext cx="9799078" cy="364074"/>
          </a:xfrm>
        </p:spPr>
        <p:txBody>
          <a:bodyPr/>
          <a:lstStyle/>
          <a:p>
            <a:r>
              <a:rPr lang="en-GB" dirty="0"/>
              <a:t>Transforming processes to enable a dynamic operational capability</a:t>
            </a:r>
            <a:endParaRPr lang="en-US" dirty="0"/>
          </a:p>
        </p:txBody>
      </p:sp>
      <p:sp>
        <p:nvSpPr>
          <p:cNvPr id="14" name="TextBox 106">
            <a:extLst>
              <a:ext uri="{FF2B5EF4-FFF2-40B4-BE49-F238E27FC236}">
                <a16:creationId xmlns:a16="http://schemas.microsoft.com/office/drawing/2014/main" id="{E0EC66DF-0D9F-8C7C-B17D-F0DE90B55CED}"/>
              </a:ext>
            </a:extLst>
          </p:cNvPr>
          <p:cNvSpPr txBox="1">
            <a:spLocks noChangeArrowheads="1"/>
          </p:cNvSpPr>
          <p:nvPr/>
        </p:nvSpPr>
        <p:spPr bwMode="auto">
          <a:xfrm>
            <a:off x="10980505" y="4775335"/>
            <a:ext cx="2329095" cy="1708160"/>
          </a:xfrm>
          <a:prstGeom prst="rect">
            <a:avLst/>
          </a:prstGeom>
          <a:noFill/>
          <a:ln w="9525">
            <a:noFill/>
            <a:miter lim="800000"/>
            <a:headEnd/>
            <a:tailEnd/>
          </a:ln>
        </p:spPr>
        <p:txBody>
          <a:bodyPr wrap="square" lIns="0" tIns="0" rIns="0" bIns="0">
            <a:spAutoFit/>
          </a:bodyPr>
          <a:lstStyle/>
          <a:p>
            <a:pPr marL="144000" marR="0" lvl="0" indent="-144000" algn="l" defTabSz="914422"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Intelligent automation (Robotic Process Automation, AI/Machine Learning)</a:t>
            </a:r>
          </a:p>
          <a:p>
            <a:pPr marL="144000" marR="0" lvl="0" indent="-144000" algn="l" defTabSz="914422"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Integrate</a:t>
            </a:r>
          </a:p>
          <a:p>
            <a:pPr marL="144000" marR="0" lvl="4" indent="-144000" algn="l" defTabSz="914422" rtl="0" eaLnBrk="1" fontAlgn="base" latinLnBrk="0" hangingPunct="1">
              <a:lnSpc>
                <a:spcPct val="100000"/>
              </a:lnSpc>
              <a:spcBef>
                <a:spcPts val="0"/>
              </a:spcBef>
              <a:spcAft>
                <a:spcPts val="800"/>
              </a:spcAft>
              <a:buClrTx/>
              <a:buSzPct val="90000"/>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Data analytics and real time monitoring</a:t>
            </a:r>
          </a:p>
          <a:p>
            <a:pPr marL="144000" marR="0" lvl="4" indent="-144000" algn="l" defTabSz="914422" rtl="0" eaLnBrk="1" fontAlgn="base" latinLnBrk="0" hangingPunct="1">
              <a:lnSpc>
                <a:spcPct val="100000"/>
              </a:lnSpc>
              <a:spcBef>
                <a:spcPts val="0"/>
              </a:spcBef>
              <a:spcAft>
                <a:spcPts val="800"/>
              </a:spcAft>
              <a:buClrTx/>
              <a:buSzPct val="90000"/>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BPM Workflow</a:t>
            </a:r>
            <a:endParaRPr kumimoji="0" lang="en-GB" sz="13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p:txBody>
      </p:sp>
      <p:sp>
        <p:nvSpPr>
          <p:cNvPr id="15" name="TextBox 106">
            <a:extLst>
              <a:ext uri="{FF2B5EF4-FFF2-40B4-BE49-F238E27FC236}">
                <a16:creationId xmlns:a16="http://schemas.microsoft.com/office/drawing/2014/main" id="{C3154836-E549-7DDC-1AA0-634724B17D27}"/>
              </a:ext>
            </a:extLst>
          </p:cNvPr>
          <p:cNvSpPr txBox="1">
            <a:spLocks noChangeArrowheads="1"/>
          </p:cNvSpPr>
          <p:nvPr/>
        </p:nvSpPr>
        <p:spPr bwMode="auto">
          <a:xfrm>
            <a:off x="10980505" y="1416514"/>
            <a:ext cx="1443087" cy="502702"/>
          </a:xfrm>
          <a:prstGeom prst="rect">
            <a:avLst/>
          </a:prstGeom>
          <a:noFill/>
          <a:ln w="9525">
            <a:noFill/>
            <a:miter lim="800000"/>
            <a:headEnd/>
            <a:tailEnd/>
          </a:ln>
        </p:spPr>
        <p:txBody>
          <a:bodyPr wrap="none" lIns="0" tIns="0" rIns="0" bIns="0">
            <a:spAutoFit/>
          </a:bodyPr>
          <a:lstStyle/>
          <a:p>
            <a:pPr marL="144000" marR="0" lvl="4" indent="-144000" algn="l" defTabSz="939163" rtl="0" eaLnBrk="1" fontAlgn="auto" latinLnBrk="0" hangingPunct="1">
              <a:lnSpc>
                <a:spcPct val="100000"/>
              </a:lnSpc>
              <a:spcBef>
                <a:spcPts val="0"/>
              </a:spcBef>
              <a:spcAft>
                <a:spcPts val="800"/>
              </a:spcAft>
              <a:buClrTx/>
              <a:buSzPct val="90000"/>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Stop</a:t>
            </a:r>
          </a:p>
          <a:p>
            <a:pPr marL="144000" marR="0" lvl="4" indent="-144000" algn="l" defTabSz="939163" rtl="0" eaLnBrk="1" fontAlgn="auto" latinLnBrk="0" hangingPunct="1">
              <a:lnSpc>
                <a:spcPct val="100000"/>
              </a:lnSpc>
              <a:spcBef>
                <a:spcPts val="0"/>
              </a:spcBef>
              <a:spcAft>
                <a:spcPts val="800"/>
              </a:spcAft>
              <a:buClrTx/>
              <a:buSzPct val="90000"/>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Manage Exceptions</a:t>
            </a:r>
            <a:endParaRPr kumimoji="0" sz="1200" b="0" i="0" u="none" strike="noStrike" kern="1200" cap="none" spc="0" normalizeH="0" baseline="0" noProof="0" dirty="0">
              <a:ln>
                <a:noFill/>
              </a:ln>
              <a:solidFill>
                <a:srgbClr val="000000"/>
              </a:solidFill>
              <a:effectLst/>
              <a:uLnTx/>
              <a:uFillTx/>
              <a:latin typeface="Calibri"/>
              <a:ea typeface="+mn-ea"/>
              <a:cs typeface="Calibri Light" panose="020F0302020204030204" pitchFamily="34" charset="0"/>
            </a:endParaRPr>
          </a:p>
        </p:txBody>
      </p:sp>
      <p:sp>
        <p:nvSpPr>
          <p:cNvPr id="17" name="TextBox 16">
            <a:extLst>
              <a:ext uri="{FF2B5EF4-FFF2-40B4-BE49-F238E27FC236}">
                <a16:creationId xmlns:a16="http://schemas.microsoft.com/office/drawing/2014/main" id="{3E300255-9D9B-5A35-CAAA-A3CFE61A22FC}"/>
              </a:ext>
            </a:extLst>
          </p:cNvPr>
          <p:cNvSpPr txBox="1">
            <a:spLocks noChangeArrowheads="1"/>
          </p:cNvSpPr>
          <p:nvPr/>
        </p:nvSpPr>
        <p:spPr bwMode="auto">
          <a:xfrm>
            <a:off x="10980505" y="2838935"/>
            <a:ext cx="2482667" cy="1107996"/>
          </a:xfrm>
          <a:prstGeom prst="rect">
            <a:avLst/>
          </a:prstGeom>
          <a:noFill/>
          <a:ln w="9525">
            <a:noFill/>
            <a:miter lim="800000"/>
            <a:headEnd/>
            <a:tailEnd/>
          </a:ln>
        </p:spPr>
        <p:txBody>
          <a:bodyPr wrap="none" lIns="0" tIns="0" rIns="0" bIns="0">
            <a:spAutoFit/>
          </a:bodyPr>
          <a:lstStyle/>
          <a:p>
            <a:pPr marL="144000" marR="0" lvl="4" indent="-144000" algn="l" defTabSz="518145" rtl="0" eaLnBrk="1" fontAlgn="auto" latinLnBrk="0" hangingPunct="1">
              <a:lnSpc>
                <a:spcPct val="100000"/>
              </a:lnSpc>
              <a:spcBef>
                <a:spcPts val="0"/>
              </a:spcBef>
              <a:spcAft>
                <a:spcPts val="800"/>
              </a:spcAft>
              <a:buClrTx/>
              <a:buSzPct val="90000"/>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Simplify &amp; standardize</a:t>
            </a:r>
          </a:p>
          <a:p>
            <a:pPr marL="144000" marR="0" lvl="4" indent="-144000" algn="l" defTabSz="518145" rtl="0" eaLnBrk="1" fontAlgn="auto" latinLnBrk="0" hangingPunct="1">
              <a:lnSpc>
                <a:spcPct val="100000"/>
              </a:lnSpc>
              <a:spcBef>
                <a:spcPts val="0"/>
              </a:spcBef>
              <a:spcAft>
                <a:spcPts val="800"/>
              </a:spcAft>
              <a:buClrTx/>
              <a:buSzPct val="90000"/>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Stabilize &amp; control</a:t>
            </a:r>
          </a:p>
          <a:p>
            <a:pPr marL="144000" marR="0" lvl="4" indent="-144000" algn="l" defTabSz="518145" rtl="0" eaLnBrk="1" fontAlgn="auto" latinLnBrk="0" hangingPunct="1">
              <a:lnSpc>
                <a:spcPct val="100000"/>
              </a:lnSpc>
              <a:spcBef>
                <a:spcPts val="0"/>
              </a:spcBef>
              <a:spcAft>
                <a:spcPts val="800"/>
              </a:spcAft>
              <a:buClrTx/>
              <a:buSzPct val="90000"/>
              <a:buFont typeface="Arial" panose="020B0604020202020204" pitchFamily="34" charset="0"/>
              <a:buChar char="•"/>
              <a:tabLst/>
              <a:defRPr/>
            </a:pPr>
            <a:r>
              <a:rPr kumimoji="0" lang="en-US" sz="1300" b="0" i="0" u="none" strike="noStrike" kern="1200" cap="none" spc="-30" normalizeH="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Reduce variation, defects and rework</a:t>
            </a:r>
          </a:p>
          <a:p>
            <a:pPr marL="144000" marR="0" lvl="4" indent="-144000" algn="l" defTabSz="518145" rtl="0" eaLnBrk="1" fontAlgn="auto" latinLnBrk="0" hangingPunct="1">
              <a:lnSpc>
                <a:spcPct val="100000"/>
              </a:lnSpc>
              <a:spcBef>
                <a:spcPts val="0"/>
              </a:spcBef>
              <a:spcAft>
                <a:spcPts val="800"/>
              </a:spcAft>
              <a:buClrTx/>
              <a:buSzPct val="90000"/>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Calibri Light" panose="020F0302020204030204" pitchFamily="34" charset="0"/>
                <a:ea typeface="ＭＳ Ｐゴシック"/>
                <a:cs typeface="Calibri Light" panose="020F0302020204030204" pitchFamily="34" charset="0"/>
              </a:rPr>
              <a:t>Measure, monitor, manage</a:t>
            </a:r>
          </a:p>
        </p:txBody>
      </p:sp>
      <p:sp>
        <p:nvSpPr>
          <p:cNvPr id="19" name="TextBox 106">
            <a:extLst>
              <a:ext uri="{FF2B5EF4-FFF2-40B4-BE49-F238E27FC236}">
                <a16:creationId xmlns:a16="http://schemas.microsoft.com/office/drawing/2014/main" id="{29909ACB-0A3B-D768-6946-3FDFD37E5F56}"/>
              </a:ext>
            </a:extLst>
          </p:cNvPr>
          <p:cNvSpPr txBox="1">
            <a:spLocks noChangeArrowheads="1"/>
          </p:cNvSpPr>
          <p:nvPr/>
        </p:nvSpPr>
        <p:spPr bwMode="auto">
          <a:xfrm>
            <a:off x="349657" y="5255779"/>
            <a:ext cx="2486322" cy="502702"/>
          </a:xfrm>
          <a:prstGeom prst="rect">
            <a:avLst/>
          </a:prstGeom>
          <a:noFill/>
          <a:ln w="9525">
            <a:noFill/>
            <a:miter lim="800000"/>
            <a:headEnd/>
            <a:tailEnd/>
          </a:ln>
        </p:spPr>
        <p:txBody>
          <a:bodyPr wrap="none" lIns="0" tIns="0" rIns="0" bIns="0">
            <a:spAutoFit/>
          </a:bodyPr>
          <a:lstStyle/>
          <a:p>
            <a:pPr marL="144000" lvl="0" indent="-144000" defTabSz="914422" fontAlgn="base">
              <a:spcAft>
                <a:spcPts val="800"/>
              </a:spcAft>
              <a:buSzTx/>
              <a:buFont typeface="Arial" panose="020B0604020202020204" pitchFamily="34" charset="0"/>
              <a:buChar char="•"/>
              <a:defRPr/>
            </a:pPr>
            <a:r>
              <a:rPr lang="en-US" sz="1300" dirty="0">
                <a:solidFill>
                  <a:srgbClr val="000000"/>
                </a:solidFill>
                <a:latin typeface="Calibri Light" panose="020F0302020204030204" pitchFamily="34" charset="0"/>
                <a:ea typeface="ＭＳ Ｐゴシック"/>
                <a:cs typeface="Calibri Light" panose="020F0302020204030204" pitchFamily="34" charset="0"/>
              </a:rPr>
              <a:t>Centralize – in/outsource</a:t>
            </a:r>
          </a:p>
          <a:p>
            <a:pPr marL="144000" lvl="0" indent="-144000" defTabSz="914422" fontAlgn="base">
              <a:spcAft>
                <a:spcPts val="800"/>
              </a:spcAft>
              <a:buSzTx/>
              <a:buFont typeface="Arial" panose="020B0604020202020204" pitchFamily="34" charset="0"/>
              <a:buChar char="•"/>
              <a:defRPr/>
            </a:pPr>
            <a:r>
              <a:rPr lang="en-US" sz="1300" dirty="0">
                <a:solidFill>
                  <a:srgbClr val="000000"/>
                </a:solidFill>
                <a:latin typeface="Calibri Light" panose="020F0302020204030204" pitchFamily="34" charset="0"/>
                <a:ea typeface="ＭＳ Ｐゴシック"/>
                <a:cs typeface="Calibri Light" panose="020F0302020204030204" pitchFamily="34" charset="0"/>
              </a:rPr>
              <a:t>Align strategy, policy and execution</a:t>
            </a:r>
          </a:p>
        </p:txBody>
      </p:sp>
      <p:sp>
        <p:nvSpPr>
          <p:cNvPr id="21" name="TextBox 106">
            <a:extLst>
              <a:ext uri="{FF2B5EF4-FFF2-40B4-BE49-F238E27FC236}">
                <a16:creationId xmlns:a16="http://schemas.microsoft.com/office/drawing/2014/main" id="{D5777B0C-24D2-EE6C-59D1-91BBB12515CD}"/>
              </a:ext>
            </a:extLst>
          </p:cNvPr>
          <p:cNvSpPr txBox="1">
            <a:spLocks noChangeArrowheads="1"/>
          </p:cNvSpPr>
          <p:nvPr/>
        </p:nvSpPr>
        <p:spPr bwMode="auto">
          <a:xfrm>
            <a:off x="349657" y="6612298"/>
            <a:ext cx="953466" cy="200055"/>
          </a:xfrm>
          <a:prstGeom prst="rect">
            <a:avLst/>
          </a:prstGeom>
          <a:noFill/>
          <a:ln w="9525">
            <a:noFill/>
            <a:miter lim="800000"/>
            <a:headEnd/>
            <a:tailEnd/>
          </a:ln>
        </p:spPr>
        <p:txBody>
          <a:bodyPr wrap="none" lIns="0" tIns="0" rIns="0" bIns="0">
            <a:spAutoFit/>
          </a:bodyPr>
          <a:lstStyle/>
          <a:p>
            <a:pPr marL="144000" lvl="0" indent="-144000" defTabSz="914422" fontAlgn="base">
              <a:spcAft>
                <a:spcPts val="800"/>
              </a:spcAft>
              <a:buSzTx/>
              <a:buFont typeface="Arial" panose="020B0604020202020204" pitchFamily="34" charset="0"/>
              <a:buChar char="•"/>
              <a:defRPr/>
            </a:pPr>
            <a:r>
              <a:rPr lang="en-US" sz="1300" dirty="0">
                <a:solidFill>
                  <a:srgbClr val="000000"/>
                </a:solidFill>
                <a:latin typeface="Calibri Light" panose="020F0302020204030204" pitchFamily="34" charset="0"/>
                <a:ea typeface="ＭＳ Ｐゴシック"/>
                <a:cs typeface="Calibri Light" panose="020F0302020204030204" pitchFamily="34" charset="0"/>
              </a:rPr>
              <a:t>Build or Buy</a:t>
            </a:r>
            <a:endParaRPr lang="en-GB" sz="1300" dirty="0">
              <a:solidFill>
                <a:srgbClr val="000000"/>
              </a:solidFill>
              <a:latin typeface="Calibri Light" panose="020F0302020204030204" pitchFamily="34" charset="0"/>
              <a:ea typeface="ＭＳ Ｐゴシック"/>
              <a:cs typeface="Calibri Light" panose="020F0302020204030204" pitchFamily="34" charset="0"/>
            </a:endParaRPr>
          </a:p>
        </p:txBody>
      </p:sp>
      <p:sp>
        <p:nvSpPr>
          <p:cNvPr id="6" name="Oval 5">
            <a:extLst>
              <a:ext uri="{FF2B5EF4-FFF2-40B4-BE49-F238E27FC236}">
                <a16:creationId xmlns:a16="http://schemas.microsoft.com/office/drawing/2014/main" id="{9A5F622E-0FDC-E06D-6EDA-C6ED6E9A7384}"/>
              </a:ext>
            </a:extLst>
          </p:cNvPr>
          <p:cNvSpPr>
            <a:spLocks/>
          </p:cNvSpPr>
          <p:nvPr/>
        </p:nvSpPr>
        <p:spPr bwMode="auto">
          <a:xfrm>
            <a:off x="4735912" y="1788097"/>
            <a:ext cx="4345776" cy="4345776"/>
          </a:xfrm>
          <a:prstGeom prst="ellipse">
            <a:avLst/>
          </a:prstGeom>
          <a:noFill/>
          <a:ln w="22225" cap="flat" cmpd="sng" algn="ctr">
            <a:solidFill>
              <a:srgbClr val="4873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12" name="TextBox 106">
            <a:extLst>
              <a:ext uri="{FF2B5EF4-FFF2-40B4-BE49-F238E27FC236}">
                <a16:creationId xmlns:a16="http://schemas.microsoft.com/office/drawing/2014/main" id="{5119ED09-8997-46B8-AE98-FAB79868F806}"/>
              </a:ext>
            </a:extLst>
          </p:cNvPr>
          <p:cNvSpPr txBox="1">
            <a:spLocks noChangeArrowheads="1"/>
          </p:cNvSpPr>
          <p:nvPr/>
        </p:nvSpPr>
        <p:spPr bwMode="auto">
          <a:xfrm>
            <a:off x="3498301" y="2818702"/>
            <a:ext cx="1159870" cy="276999"/>
          </a:xfrm>
          <a:prstGeom prst="rect">
            <a:avLst/>
          </a:prstGeom>
          <a:noFill/>
          <a:ln w="9525">
            <a:noFill/>
            <a:miter lim="800000"/>
            <a:headEnd/>
            <a:tailEnd/>
          </a:ln>
        </p:spPr>
        <p:txBody>
          <a:bodyPr wrap="square" lIns="0" tIns="0" rIns="0" bIns="0">
            <a:spAutoFit/>
          </a:bodyPr>
          <a:lstStyle/>
          <a:p>
            <a:pPr marL="0" marR="0" lvl="0" indent="0" algn="ctr" defTabSz="93916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2169"/>
                </a:solidFill>
                <a:effectLst/>
                <a:uLnTx/>
                <a:uFillTx/>
                <a:latin typeface="Calibri"/>
                <a:ea typeface="+mn-ea"/>
                <a:cs typeface="Calibri Light" panose="020F0302020204030204" pitchFamily="34" charset="0"/>
              </a:rPr>
              <a:t>Do Nothing</a:t>
            </a:r>
          </a:p>
        </p:txBody>
      </p:sp>
      <p:sp>
        <p:nvSpPr>
          <p:cNvPr id="8" name="Oval 7">
            <a:extLst>
              <a:ext uri="{FF2B5EF4-FFF2-40B4-BE49-F238E27FC236}">
                <a16:creationId xmlns:a16="http://schemas.microsoft.com/office/drawing/2014/main" id="{0B25784C-39A0-2B84-1E9B-752589E8893E}"/>
              </a:ext>
            </a:extLst>
          </p:cNvPr>
          <p:cNvSpPr/>
          <p:nvPr/>
        </p:nvSpPr>
        <p:spPr bwMode="auto">
          <a:xfrm>
            <a:off x="4796220" y="2476939"/>
            <a:ext cx="743757" cy="743756"/>
          </a:xfrm>
          <a:prstGeom prst="ellipse">
            <a:avLst/>
          </a:prstGeom>
          <a:solidFill>
            <a:srgbClr val="2F42FF"/>
          </a:solidFill>
          <a:ln w="9525" cap="rnd"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Calibri" pitchFamily="34" charset="0"/>
              </a:rPr>
              <a:t>‒</a:t>
            </a:r>
            <a:endParaRPr kumimoji="0" lang="en-US" sz="1800" b="0" i="0" u="none" strike="noStrike" kern="1200" cap="none" spc="0" normalizeH="0" baseline="0" noProof="0" dirty="0">
              <a:ln>
                <a:noFill/>
              </a:ln>
              <a:solidFill>
                <a:schemeClr val="bg1"/>
              </a:solidFill>
              <a:effectLst/>
              <a:uLnTx/>
              <a:uFillTx/>
              <a:latin typeface="Calibri" pitchFamily="34" charset="0"/>
              <a:ea typeface="+mn-ea"/>
              <a:cs typeface="Calibri" pitchFamily="34" charset="0"/>
            </a:endParaRPr>
          </a:p>
        </p:txBody>
      </p:sp>
      <p:sp>
        <p:nvSpPr>
          <p:cNvPr id="72" name="Oval 71">
            <a:extLst>
              <a:ext uri="{FF2B5EF4-FFF2-40B4-BE49-F238E27FC236}">
                <a16:creationId xmlns:a16="http://schemas.microsoft.com/office/drawing/2014/main" id="{8D04B38D-F299-5542-2B75-36A926CF03BA}"/>
              </a:ext>
            </a:extLst>
          </p:cNvPr>
          <p:cNvSpPr>
            <a:spLocks noChangeAspect="1"/>
          </p:cNvSpPr>
          <p:nvPr/>
        </p:nvSpPr>
        <p:spPr bwMode="auto">
          <a:xfrm>
            <a:off x="5009274" y="2689993"/>
            <a:ext cx="317648" cy="317648"/>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94" name="Oval 93">
            <a:extLst>
              <a:ext uri="{FF2B5EF4-FFF2-40B4-BE49-F238E27FC236}">
                <a16:creationId xmlns:a16="http://schemas.microsoft.com/office/drawing/2014/main" id="{223F0AAC-EBA8-4660-06C7-1F61A4F09C4D}"/>
              </a:ext>
            </a:extLst>
          </p:cNvPr>
          <p:cNvSpPr/>
          <p:nvPr/>
        </p:nvSpPr>
        <p:spPr bwMode="auto">
          <a:xfrm>
            <a:off x="8257008" y="2476939"/>
            <a:ext cx="743756" cy="743756"/>
          </a:xfrm>
          <a:prstGeom prst="ellipse">
            <a:avLst/>
          </a:prstGeom>
          <a:solidFill>
            <a:srgbClr val="2F42FF"/>
          </a:solidFill>
          <a:ln w="9525" cap="rnd"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5" name="Oval 74">
            <a:extLst>
              <a:ext uri="{FF2B5EF4-FFF2-40B4-BE49-F238E27FC236}">
                <a16:creationId xmlns:a16="http://schemas.microsoft.com/office/drawing/2014/main" id="{ECD73A9C-3E3D-FF9D-1466-BC269FEF07A3}"/>
              </a:ext>
            </a:extLst>
          </p:cNvPr>
          <p:cNvSpPr>
            <a:spLocks/>
          </p:cNvSpPr>
          <p:nvPr/>
        </p:nvSpPr>
        <p:spPr bwMode="auto">
          <a:xfrm>
            <a:off x="6024444" y="3040791"/>
            <a:ext cx="1768712" cy="1768712"/>
          </a:xfrm>
          <a:prstGeom prst="ellipse">
            <a:avLst/>
          </a:prstGeom>
          <a:solidFill>
            <a:srgbClr val="FFFFFF"/>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2" indent="0" algn="ctr" defTabSz="430042" rtl="0" eaLnBrk="1" fontAlgn="auto" latinLnBrk="0" hangingPunct="1">
              <a:lnSpc>
                <a:spcPct val="100000"/>
              </a:lnSpc>
              <a:spcBef>
                <a:spcPts val="0"/>
              </a:spcBef>
              <a:spcAft>
                <a:spcPts val="1234"/>
              </a:spcAft>
              <a:buClrTx/>
              <a:buSzPct val="80000"/>
              <a:buFontTx/>
              <a:buNone/>
              <a:tabLst/>
              <a:defRPr/>
            </a:pPr>
            <a:r>
              <a:rPr kumimoji="0" lang="en-US" sz="1800" b="1" i="0" u="none" strike="noStrike" kern="1200" cap="none" spc="0" normalizeH="0" baseline="0" noProof="0" dirty="0">
                <a:ln>
                  <a:noFill/>
                </a:ln>
                <a:solidFill>
                  <a:srgbClr val="012169"/>
                </a:solidFill>
                <a:effectLst/>
                <a:uLnTx/>
                <a:uFillTx/>
                <a:latin typeface="Calibri"/>
                <a:ea typeface="ＭＳ Ｐゴシック" pitchFamily="34" charset="-128"/>
                <a:cs typeface="Calibri Light" panose="020F0302020204030204" pitchFamily="34" charset="0"/>
              </a:rPr>
              <a:t>Evolving</a:t>
            </a:r>
            <a:br>
              <a:rPr kumimoji="0" lang="en-US" sz="1800" b="1" i="0" u="none" strike="noStrike" kern="1200" cap="none" spc="0" normalizeH="0" baseline="0" noProof="0" dirty="0">
                <a:ln>
                  <a:noFill/>
                </a:ln>
                <a:solidFill>
                  <a:srgbClr val="012169"/>
                </a:solidFill>
                <a:effectLst/>
                <a:uLnTx/>
                <a:uFillTx/>
                <a:latin typeface="Calibri"/>
                <a:ea typeface="ＭＳ Ｐゴシック" pitchFamily="34" charset="-128"/>
                <a:cs typeface="Calibri Light" panose="020F0302020204030204" pitchFamily="34" charset="0"/>
              </a:rPr>
            </a:br>
            <a:r>
              <a:rPr kumimoji="0" lang="en-US" sz="1800" b="1" i="0" u="none" strike="noStrike" kern="1200" cap="none" spc="0" normalizeH="0" baseline="0" noProof="0" dirty="0">
                <a:ln>
                  <a:noFill/>
                </a:ln>
                <a:solidFill>
                  <a:srgbClr val="012169"/>
                </a:solidFill>
                <a:effectLst/>
                <a:uLnTx/>
                <a:uFillTx/>
                <a:latin typeface="Calibri"/>
                <a:ea typeface="ＭＳ Ｐゴシック" pitchFamily="34" charset="-128"/>
                <a:cs typeface="Calibri Light" panose="020F0302020204030204" pitchFamily="34" charset="0"/>
              </a:rPr>
              <a:t>Operational</a:t>
            </a:r>
            <a:br>
              <a:rPr kumimoji="0" lang="en-US" sz="1800" b="1" i="0" u="none" strike="noStrike" kern="1200" cap="none" spc="0" normalizeH="0" baseline="0" noProof="0" dirty="0">
                <a:ln>
                  <a:noFill/>
                </a:ln>
                <a:solidFill>
                  <a:srgbClr val="012169"/>
                </a:solidFill>
                <a:effectLst/>
                <a:uLnTx/>
                <a:uFillTx/>
                <a:latin typeface="Calibri"/>
                <a:ea typeface="ＭＳ Ｐゴシック" pitchFamily="34" charset="-128"/>
                <a:cs typeface="Calibri Light" panose="020F0302020204030204" pitchFamily="34" charset="0"/>
              </a:rPr>
            </a:br>
            <a:r>
              <a:rPr kumimoji="0" lang="en-US" sz="1800" b="1" i="0" u="none" strike="noStrike" kern="1200" cap="none" spc="0" normalizeH="0" baseline="0" noProof="0" dirty="0">
                <a:ln>
                  <a:noFill/>
                </a:ln>
                <a:solidFill>
                  <a:srgbClr val="012169"/>
                </a:solidFill>
                <a:effectLst/>
                <a:uLnTx/>
                <a:uFillTx/>
                <a:latin typeface="Calibri"/>
                <a:ea typeface="ＭＳ Ｐゴシック" pitchFamily="34" charset="-128"/>
                <a:cs typeface="Calibri Light" panose="020F0302020204030204" pitchFamily="34" charset="0"/>
              </a:rPr>
              <a:t>Capability</a:t>
            </a:r>
          </a:p>
        </p:txBody>
      </p:sp>
      <p:sp>
        <p:nvSpPr>
          <p:cNvPr id="90" name="Oval 89">
            <a:extLst>
              <a:ext uri="{FF2B5EF4-FFF2-40B4-BE49-F238E27FC236}">
                <a16:creationId xmlns:a16="http://schemas.microsoft.com/office/drawing/2014/main" id="{0445D3E2-637F-CBF4-066F-05F3558D1CE4}"/>
              </a:ext>
            </a:extLst>
          </p:cNvPr>
          <p:cNvSpPr/>
          <p:nvPr/>
        </p:nvSpPr>
        <p:spPr bwMode="auto">
          <a:xfrm>
            <a:off x="4796219" y="4589984"/>
            <a:ext cx="743756" cy="743756"/>
          </a:xfrm>
          <a:prstGeom prst="ellipse">
            <a:avLst/>
          </a:prstGeom>
          <a:solidFill>
            <a:srgbClr val="2F42FF"/>
          </a:solidFill>
          <a:ln w="9525" cap="rnd"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98" name="Oval 97">
            <a:extLst>
              <a:ext uri="{FF2B5EF4-FFF2-40B4-BE49-F238E27FC236}">
                <a16:creationId xmlns:a16="http://schemas.microsoft.com/office/drawing/2014/main" id="{75CD55F3-8C1B-72DB-B615-C38B7FCC2D04}"/>
              </a:ext>
            </a:extLst>
          </p:cNvPr>
          <p:cNvSpPr/>
          <p:nvPr/>
        </p:nvSpPr>
        <p:spPr bwMode="auto">
          <a:xfrm>
            <a:off x="8257008" y="4589984"/>
            <a:ext cx="743756" cy="743756"/>
          </a:xfrm>
          <a:prstGeom prst="ellipse">
            <a:avLst/>
          </a:prstGeom>
          <a:solidFill>
            <a:srgbClr val="2F42FF"/>
          </a:solidFill>
          <a:ln w="9525" cap="rnd"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82" name="Oval 81">
            <a:extLst>
              <a:ext uri="{FF2B5EF4-FFF2-40B4-BE49-F238E27FC236}">
                <a16:creationId xmlns:a16="http://schemas.microsoft.com/office/drawing/2014/main" id="{C0B605D4-9692-F8A1-44C1-8EA82BD012CB}"/>
              </a:ext>
            </a:extLst>
          </p:cNvPr>
          <p:cNvSpPr/>
          <p:nvPr/>
        </p:nvSpPr>
        <p:spPr bwMode="auto">
          <a:xfrm>
            <a:off x="6577822" y="1506476"/>
            <a:ext cx="743756" cy="743756"/>
          </a:xfrm>
          <a:prstGeom prst="ellipse">
            <a:avLst/>
          </a:prstGeom>
          <a:solidFill>
            <a:srgbClr val="2F42FF"/>
          </a:solidFill>
          <a:ln w="9525" cap="rnd"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86" name="Oval 85">
            <a:extLst>
              <a:ext uri="{FF2B5EF4-FFF2-40B4-BE49-F238E27FC236}">
                <a16:creationId xmlns:a16="http://schemas.microsoft.com/office/drawing/2014/main" id="{93256F35-0F69-86AF-CDD2-D16B2AAFBFB5}"/>
              </a:ext>
            </a:extLst>
          </p:cNvPr>
          <p:cNvSpPr/>
          <p:nvPr/>
        </p:nvSpPr>
        <p:spPr bwMode="auto">
          <a:xfrm>
            <a:off x="6577822" y="5692121"/>
            <a:ext cx="743756" cy="743756"/>
          </a:xfrm>
          <a:prstGeom prst="ellipse">
            <a:avLst/>
          </a:prstGeom>
          <a:solidFill>
            <a:srgbClr val="2F42FF"/>
          </a:solidFill>
          <a:ln w="9525" cap="rnd"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22"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31" name="TextBox 106">
            <a:extLst>
              <a:ext uri="{FF2B5EF4-FFF2-40B4-BE49-F238E27FC236}">
                <a16:creationId xmlns:a16="http://schemas.microsoft.com/office/drawing/2014/main" id="{81627EF8-C1F1-BD6D-FB53-89DE57E46CF9}"/>
              </a:ext>
            </a:extLst>
          </p:cNvPr>
          <p:cNvSpPr txBox="1">
            <a:spLocks noChangeArrowheads="1"/>
          </p:cNvSpPr>
          <p:nvPr/>
        </p:nvSpPr>
        <p:spPr bwMode="auto">
          <a:xfrm>
            <a:off x="7400998" y="1130580"/>
            <a:ext cx="1116447" cy="487313"/>
          </a:xfrm>
          <a:prstGeom prst="rect">
            <a:avLst/>
          </a:prstGeom>
          <a:noFill/>
          <a:ln w="9525">
            <a:noFill/>
            <a:miter lim="800000"/>
            <a:headEnd/>
            <a:tailEnd/>
          </a:ln>
        </p:spPr>
        <p:txBody>
          <a:bodyPr wrap="square" lIns="0" tIns="0" rIns="0" bIns="0">
            <a:spAutoFit/>
          </a:bodyPr>
          <a:lstStyle/>
          <a:p>
            <a:pPr defTabSz="939163">
              <a:lnSpc>
                <a:spcPts val="1900"/>
              </a:lnSpc>
              <a:defRPr/>
            </a:pPr>
            <a:r>
              <a:rPr lang="en-GB" sz="1800" b="1" dirty="0">
                <a:solidFill>
                  <a:srgbClr val="012169"/>
                </a:solidFill>
                <a:latin typeface="Calibri"/>
                <a:cs typeface="Calibri Light" panose="020F0302020204030204" pitchFamily="34" charset="0"/>
              </a:rPr>
              <a:t>Minimize Eliminate</a:t>
            </a:r>
          </a:p>
        </p:txBody>
      </p:sp>
      <p:sp>
        <p:nvSpPr>
          <p:cNvPr id="32" name="TextBox 106">
            <a:extLst>
              <a:ext uri="{FF2B5EF4-FFF2-40B4-BE49-F238E27FC236}">
                <a16:creationId xmlns:a16="http://schemas.microsoft.com/office/drawing/2014/main" id="{A58B615A-ED97-0801-54F9-B5A3D1D1821E}"/>
              </a:ext>
            </a:extLst>
          </p:cNvPr>
          <p:cNvSpPr txBox="1">
            <a:spLocks noChangeArrowheads="1"/>
          </p:cNvSpPr>
          <p:nvPr/>
        </p:nvSpPr>
        <p:spPr bwMode="auto">
          <a:xfrm>
            <a:off x="9122622" y="2193144"/>
            <a:ext cx="1105558" cy="487313"/>
          </a:xfrm>
          <a:prstGeom prst="rect">
            <a:avLst/>
          </a:prstGeom>
          <a:noFill/>
          <a:ln w="9525">
            <a:noFill/>
            <a:miter lim="800000"/>
            <a:headEnd/>
            <a:tailEnd/>
          </a:ln>
        </p:spPr>
        <p:txBody>
          <a:bodyPr wrap="square" lIns="0" tIns="0" rIns="0" bIns="0">
            <a:spAutoFit/>
          </a:bodyPr>
          <a:lstStyle/>
          <a:p>
            <a:pPr marL="0" marR="0" lvl="0" indent="0" defTabSz="939163" rtl="0" eaLnBrk="1" fontAlgn="auto" latinLnBrk="0" hangingPunct="1">
              <a:lnSpc>
                <a:spcPts val="19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2169"/>
                </a:solidFill>
                <a:effectLst/>
                <a:uLnTx/>
                <a:uFillTx/>
                <a:latin typeface="Calibri"/>
                <a:ea typeface="+mn-ea"/>
                <a:cs typeface="Calibri Light" panose="020F0302020204030204" pitchFamily="34" charset="0"/>
              </a:rPr>
              <a:t>Streamline &amp; Optimize</a:t>
            </a:r>
          </a:p>
        </p:txBody>
      </p:sp>
      <p:sp>
        <p:nvSpPr>
          <p:cNvPr id="33" name="TextBox 106">
            <a:extLst>
              <a:ext uri="{FF2B5EF4-FFF2-40B4-BE49-F238E27FC236}">
                <a16:creationId xmlns:a16="http://schemas.microsoft.com/office/drawing/2014/main" id="{3B3546FC-B157-D281-C98B-6EDC675581BE}"/>
              </a:ext>
            </a:extLst>
          </p:cNvPr>
          <p:cNvSpPr txBox="1">
            <a:spLocks noChangeArrowheads="1"/>
          </p:cNvSpPr>
          <p:nvPr/>
        </p:nvSpPr>
        <p:spPr bwMode="auto">
          <a:xfrm>
            <a:off x="9165124" y="4293321"/>
            <a:ext cx="1099309" cy="276999"/>
          </a:xfrm>
          <a:prstGeom prst="rect">
            <a:avLst/>
          </a:prstGeom>
          <a:noFill/>
          <a:ln w="9525">
            <a:noFill/>
            <a:miter lim="800000"/>
            <a:headEnd/>
            <a:tailEnd/>
          </a:ln>
        </p:spPr>
        <p:txBody>
          <a:bodyPr wrap="square" lIns="0" tIns="0" rIns="0" bIns="0">
            <a:spAutoFit/>
          </a:bodyPr>
          <a:lstStyle/>
          <a:p>
            <a:pPr marL="0" marR="0" lvl="0" indent="0" defTabSz="93916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2169"/>
                </a:solidFill>
                <a:effectLst/>
                <a:uLnTx/>
                <a:uFillTx/>
                <a:latin typeface="Calibri"/>
                <a:ea typeface="+mn-ea"/>
                <a:cs typeface="Calibri Light" panose="020F0302020204030204" pitchFamily="34" charset="0"/>
              </a:rPr>
              <a:t>Automate</a:t>
            </a:r>
          </a:p>
        </p:txBody>
      </p:sp>
      <p:sp>
        <p:nvSpPr>
          <p:cNvPr id="34" name="TextBox 106">
            <a:extLst>
              <a:ext uri="{FF2B5EF4-FFF2-40B4-BE49-F238E27FC236}">
                <a16:creationId xmlns:a16="http://schemas.microsoft.com/office/drawing/2014/main" id="{E7C59EE0-E0FD-20EE-9333-86059768BD81}"/>
              </a:ext>
            </a:extLst>
          </p:cNvPr>
          <p:cNvSpPr txBox="1">
            <a:spLocks noChangeArrowheads="1"/>
          </p:cNvSpPr>
          <p:nvPr/>
        </p:nvSpPr>
        <p:spPr bwMode="auto">
          <a:xfrm>
            <a:off x="4459377" y="6157889"/>
            <a:ext cx="1954460" cy="276999"/>
          </a:xfrm>
          <a:prstGeom prst="rect">
            <a:avLst/>
          </a:prstGeom>
          <a:noFill/>
          <a:ln w="9525">
            <a:noFill/>
            <a:miter lim="800000"/>
            <a:headEnd/>
            <a:tailEnd/>
          </a:ln>
        </p:spPr>
        <p:txBody>
          <a:bodyPr wrap="square" lIns="0" tIns="0" rIns="0" bIns="0">
            <a:spAutoFit/>
          </a:bodyPr>
          <a:lstStyle/>
          <a:p>
            <a:pPr marL="0" marR="0" lvl="0" indent="0" algn="r" defTabSz="93916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2169"/>
                </a:solidFill>
                <a:effectLst/>
                <a:uLnTx/>
                <a:uFillTx/>
                <a:latin typeface="Calibri"/>
                <a:ea typeface="+mn-ea"/>
                <a:cs typeface="Calibri Light" panose="020F0302020204030204" pitchFamily="34" charset="0"/>
              </a:rPr>
              <a:t>Redesign Replace</a:t>
            </a:r>
          </a:p>
        </p:txBody>
      </p:sp>
      <p:sp>
        <p:nvSpPr>
          <p:cNvPr id="35" name="TextBox 106">
            <a:extLst>
              <a:ext uri="{FF2B5EF4-FFF2-40B4-BE49-F238E27FC236}">
                <a16:creationId xmlns:a16="http://schemas.microsoft.com/office/drawing/2014/main" id="{B3267DC2-B488-12A8-D08E-1FD5B5DE11CD}"/>
              </a:ext>
            </a:extLst>
          </p:cNvPr>
          <p:cNvSpPr txBox="1">
            <a:spLocks noChangeArrowheads="1"/>
          </p:cNvSpPr>
          <p:nvPr/>
        </p:nvSpPr>
        <p:spPr bwMode="auto">
          <a:xfrm>
            <a:off x="3498301" y="4802941"/>
            <a:ext cx="1159870" cy="276999"/>
          </a:xfrm>
          <a:prstGeom prst="rect">
            <a:avLst/>
          </a:prstGeom>
          <a:noFill/>
          <a:ln w="9525">
            <a:noFill/>
            <a:miter lim="800000"/>
            <a:headEnd/>
            <a:tailEnd/>
          </a:ln>
        </p:spPr>
        <p:txBody>
          <a:bodyPr wrap="square" lIns="0" tIns="0" rIns="0" bIns="0">
            <a:spAutoFit/>
          </a:bodyPr>
          <a:lstStyle/>
          <a:p>
            <a:pPr marL="0" marR="0" lvl="0" indent="0" algn="ctr" defTabSz="93916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2169"/>
                </a:solidFill>
                <a:effectLst/>
                <a:uLnTx/>
                <a:uFillTx/>
                <a:latin typeface="Calibri"/>
                <a:ea typeface="+mn-ea"/>
                <a:cs typeface="Calibri Light" panose="020F0302020204030204" pitchFamily="34" charset="0"/>
              </a:rPr>
              <a:t>Re-organize</a:t>
            </a:r>
          </a:p>
        </p:txBody>
      </p:sp>
      <p:cxnSp>
        <p:nvCxnSpPr>
          <p:cNvPr id="18" name="Straight Connector 17">
            <a:extLst>
              <a:ext uri="{FF2B5EF4-FFF2-40B4-BE49-F238E27FC236}">
                <a16:creationId xmlns:a16="http://schemas.microsoft.com/office/drawing/2014/main" id="{B7EAE5DB-1EF3-25B8-BE21-7FADD92229CF}"/>
              </a:ext>
            </a:extLst>
          </p:cNvPr>
          <p:cNvCxnSpPr>
            <a:cxnSpLocks/>
          </p:cNvCxnSpPr>
          <p:nvPr/>
        </p:nvCxnSpPr>
        <p:spPr>
          <a:xfrm>
            <a:off x="9122622" y="2734951"/>
            <a:ext cx="4339588" cy="0"/>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002627-491C-ABC5-C05D-D637092886D7}"/>
              </a:ext>
            </a:extLst>
          </p:cNvPr>
          <p:cNvCxnSpPr>
            <a:cxnSpLocks/>
          </p:cNvCxnSpPr>
          <p:nvPr/>
        </p:nvCxnSpPr>
        <p:spPr>
          <a:xfrm>
            <a:off x="7400998" y="1668215"/>
            <a:ext cx="6061212" cy="0"/>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9571DB-E7CA-695B-F197-82F1FEA5755A}"/>
              </a:ext>
            </a:extLst>
          </p:cNvPr>
          <p:cNvCxnSpPr>
            <a:cxnSpLocks/>
          </p:cNvCxnSpPr>
          <p:nvPr/>
        </p:nvCxnSpPr>
        <p:spPr>
          <a:xfrm>
            <a:off x="9081688" y="4615280"/>
            <a:ext cx="4380522" cy="0"/>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186A16-3335-2CCF-E7ED-FD9A1A723332}"/>
              </a:ext>
            </a:extLst>
          </p:cNvPr>
          <p:cNvCxnSpPr>
            <a:cxnSpLocks/>
          </p:cNvCxnSpPr>
          <p:nvPr/>
        </p:nvCxnSpPr>
        <p:spPr>
          <a:xfrm>
            <a:off x="349657" y="6483495"/>
            <a:ext cx="6280211" cy="0"/>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41F54F9-64FB-C821-B26D-C99E94F36EA5}"/>
              </a:ext>
            </a:extLst>
          </p:cNvPr>
          <p:cNvCxnSpPr>
            <a:cxnSpLocks/>
          </p:cNvCxnSpPr>
          <p:nvPr/>
        </p:nvCxnSpPr>
        <p:spPr>
          <a:xfrm>
            <a:off x="349657" y="5147830"/>
            <a:ext cx="4308514" cy="0"/>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B313EE6-22F2-3E0F-6497-7B4E460CC4DC}"/>
              </a:ext>
            </a:extLst>
          </p:cNvPr>
          <p:cNvCxnSpPr>
            <a:cxnSpLocks/>
          </p:cNvCxnSpPr>
          <p:nvPr/>
        </p:nvCxnSpPr>
        <p:spPr>
          <a:xfrm>
            <a:off x="3498301" y="3160388"/>
            <a:ext cx="1159870" cy="0"/>
          </a:xfrm>
          <a:prstGeom prst="line">
            <a:avLst/>
          </a:prstGeom>
          <a:ln w="22225" cap="rnd">
            <a:prstDash val="sysDot"/>
          </a:ln>
        </p:spPr>
        <p:style>
          <a:lnRef idx="1">
            <a:schemeClr val="accent1"/>
          </a:lnRef>
          <a:fillRef idx="0">
            <a:schemeClr val="accent1"/>
          </a:fillRef>
          <a:effectRef idx="0">
            <a:schemeClr val="accent1"/>
          </a:effectRef>
          <a:fontRef idx="minor">
            <a:schemeClr val="tx1"/>
          </a:fontRef>
        </p:style>
      </p:cxnSp>
      <p:pic>
        <p:nvPicPr>
          <p:cNvPr id="59" name="Collapse">
            <a:extLst>
              <a:ext uri="{FF2B5EF4-FFF2-40B4-BE49-F238E27FC236}">
                <a16:creationId xmlns:a16="http://schemas.microsoft.com/office/drawing/2014/main" id="{E73AE936-0EFA-8671-1126-36B0F3AEB4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2898" y="2692829"/>
            <a:ext cx="311977" cy="311977"/>
          </a:xfrm>
          <a:prstGeom prst="rect">
            <a:avLst/>
          </a:prstGeom>
        </p:spPr>
      </p:pic>
      <p:pic>
        <p:nvPicPr>
          <p:cNvPr id="60" name="Clearing">
            <a:extLst>
              <a:ext uri="{FF2B5EF4-FFF2-40B4-BE49-F238E27FC236}">
                <a16:creationId xmlns:a16="http://schemas.microsoft.com/office/drawing/2014/main" id="{DB9CDAE7-C15A-2799-AB82-A5704F76CD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3048" y="4806024"/>
            <a:ext cx="311676" cy="311676"/>
          </a:xfrm>
          <a:prstGeom prst="rect">
            <a:avLst/>
          </a:prstGeom>
        </p:spPr>
      </p:pic>
      <p:pic>
        <p:nvPicPr>
          <p:cNvPr id="61" name="Tools and Resources">
            <a:extLst>
              <a:ext uri="{FF2B5EF4-FFF2-40B4-BE49-F238E27FC236}">
                <a16:creationId xmlns:a16="http://schemas.microsoft.com/office/drawing/2014/main" id="{D1B55A78-B14D-EC2C-5247-B228D3ED8E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93678" y="5907977"/>
            <a:ext cx="312044" cy="312044"/>
          </a:xfrm>
          <a:prstGeom prst="rect">
            <a:avLst/>
          </a:prstGeom>
        </p:spPr>
      </p:pic>
      <p:pic>
        <p:nvPicPr>
          <p:cNvPr id="62" name="Home and Home Loans">
            <a:extLst>
              <a:ext uri="{FF2B5EF4-FFF2-40B4-BE49-F238E27FC236}">
                <a16:creationId xmlns:a16="http://schemas.microsoft.com/office/drawing/2014/main" id="{E7D1FC5B-7D67-F9A1-D583-F189491F41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2372" y="4821709"/>
            <a:ext cx="311451" cy="280306"/>
          </a:xfrm>
          <a:prstGeom prst="rect">
            <a:avLst/>
          </a:prstGeom>
        </p:spPr>
      </p:pic>
      <p:pic>
        <p:nvPicPr>
          <p:cNvPr id="63" name="Stop and None">
            <a:extLst>
              <a:ext uri="{FF2B5EF4-FFF2-40B4-BE49-F238E27FC236}">
                <a16:creationId xmlns:a16="http://schemas.microsoft.com/office/drawing/2014/main" id="{D0A4E117-C65B-4B9C-1434-6A81EF8FFB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3221" y="1721875"/>
            <a:ext cx="312959" cy="312959"/>
          </a:xfrm>
          <a:prstGeom prst="rect">
            <a:avLst/>
          </a:prstGeom>
        </p:spPr>
      </p:pic>
      <p:cxnSp>
        <p:nvCxnSpPr>
          <p:cNvPr id="64" name="Straight Connector 63">
            <a:extLst>
              <a:ext uri="{FF2B5EF4-FFF2-40B4-BE49-F238E27FC236}">
                <a16:creationId xmlns:a16="http://schemas.microsoft.com/office/drawing/2014/main" id="{F4EBEEBE-AEF7-242D-85C1-D16057E22198}"/>
              </a:ext>
            </a:extLst>
          </p:cNvPr>
          <p:cNvCxnSpPr>
            <a:cxnSpLocks/>
          </p:cNvCxnSpPr>
          <p:nvPr/>
        </p:nvCxnSpPr>
        <p:spPr>
          <a:xfrm>
            <a:off x="10980505" y="4615280"/>
            <a:ext cx="2481705" cy="0"/>
          </a:xfrm>
          <a:prstGeom prst="line">
            <a:avLst/>
          </a:prstGeom>
          <a:ln w="22225" cap="rnd">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7DA8BED-C530-6CD6-0770-BFBB703A1A7F}"/>
              </a:ext>
            </a:extLst>
          </p:cNvPr>
          <p:cNvCxnSpPr>
            <a:cxnSpLocks/>
          </p:cNvCxnSpPr>
          <p:nvPr/>
        </p:nvCxnSpPr>
        <p:spPr>
          <a:xfrm>
            <a:off x="10980505" y="2734951"/>
            <a:ext cx="2481705" cy="0"/>
          </a:xfrm>
          <a:prstGeom prst="line">
            <a:avLst/>
          </a:prstGeom>
          <a:ln w="22225" cap="rnd">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4212C2D-68DD-9F25-702C-ED173F14C0CC}"/>
              </a:ext>
            </a:extLst>
          </p:cNvPr>
          <p:cNvCxnSpPr>
            <a:cxnSpLocks/>
          </p:cNvCxnSpPr>
          <p:nvPr/>
        </p:nvCxnSpPr>
        <p:spPr>
          <a:xfrm>
            <a:off x="10980505" y="1668215"/>
            <a:ext cx="2481705" cy="0"/>
          </a:xfrm>
          <a:prstGeom prst="line">
            <a:avLst/>
          </a:prstGeom>
          <a:ln w="22225" cap="rnd">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15F1F03-E638-F5A8-57BD-DF65195328F1}"/>
              </a:ext>
            </a:extLst>
          </p:cNvPr>
          <p:cNvCxnSpPr>
            <a:cxnSpLocks/>
          </p:cNvCxnSpPr>
          <p:nvPr/>
        </p:nvCxnSpPr>
        <p:spPr>
          <a:xfrm>
            <a:off x="349657" y="5147830"/>
            <a:ext cx="2481705" cy="0"/>
          </a:xfrm>
          <a:prstGeom prst="line">
            <a:avLst/>
          </a:prstGeom>
          <a:ln w="22225" cap="rnd">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68E5AF-C48E-9A67-91C2-11F57A9130A5}"/>
              </a:ext>
            </a:extLst>
          </p:cNvPr>
          <p:cNvCxnSpPr>
            <a:cxnSpLocks/>
          </p:cNvCxnSpPr>
          <p:nvPr/>
        </p:nvCxnSpPr>
        <p:spPr>
          <a:xfrm>
            <a:off x="349657" y="6483495"/>
            <a:ext cx="2481705" cy="0"/>
          </a:xfrm>
          <a:prstGeom prst="line">
            <a:avLst/>
          </a:prstGeom>
          <a:ln w="22225" cap="rnd">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73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0D0014D-CD3F-A99A-3F20-7F3D435DBE64}"/>
              </a:ext>
            </a:extLst>
          </p:cNvPr>
          <p:cNvSpPr/>
          <p:nvPr/>
        </p:nvSpPr>
        <p:spPr bwMode="auto">
          <a:xfrm>
            <a:off x="356616" y="2255186"/>
            <a:ext cx="4234434" cy="4716000"/>
          </a:xfrm>
          <a:prstGeom prst="rect">
            <a:avLst/>
          </a:prstGeom>
          <a:solidFill>
            <a:srgbClr val="000000">
              <a:alpha val="0"/>
            </a:srgbClr>
          </a:solidFill>
          <a:ln w="9525" cap="flat" cmpd="sng" algn="ctr">
            <a:solidFill>
              <a:srgbClr val="338FD9"/>
            </a:solidFill>
            <a:prstDash val="solid"/>
            <a:round/>
            <a:headEnd type="none" w="med" len="med"/>
            <a:tailEnd type="none" w="med" len="med"/>
          </a:ln>
          <a:effectLst/>
        </p:spPr>
        <p:txBody>
          <a:bodyPr vert="horz" wrap="square" lIns="216000" tIns="468000" rIns="216000" bIns="216000" numCol="1" rtlCol="0" anchor="t" anchorCtr="0" compatLnSpc="1">
            <a:prstTxWarp prst="textNoShape">
              <a:avLst/>
            </a:prstTxWarp>
          </a:bodyPr>
          <a:lstStyle/>
          <a:p>
            <a:pPr marR="0" lvl="0" algn="ctr" defTabSz="914400" rtl="0" eaLnBrk="0" fontAlgn="base" latinLnBrk="0" hangingPunct="0">
              <a:lnSpc>
                <a:spcPct val="100000"/>
              </a:lnSpc>
              <a:spcBef>
                <a:spcPct val="0"/>
              </a:spcBef>
              <a:spcAft>
                <a:spcPts val="2000"/>
              </a:spcAft>
              <a:buClrTx/>
              <a:buSzTx/>
              <a:tabLst/>
              <a:defRPr/>
            </a:pPr>
            <a:r>
              <a:rPr lang="en-US" sz="1400" b="1">
                <a:solidFill>
                  <a:srgbClr val="002060"/>
                </a:solidFill>
                <a:cs typeface="Calibri" panose="020F0502020204030204" pitchFamily="34" charset="0"/>
              </a:rPr>
              <a:t>Lack of visibility</a:t>
            </a:r>
            <a:r>
              <a:rPr lang="en-US" sz="1400">
                <a:solidFill>
                  <a:srgbClr val="000000"/>
                </a:solidFill>
                <a:latin typeface="Calibri Light" panose="020F0302020204030204" pitchFamily="34" charset="0"/>
                <a:cs typeface="Calibri Light" panose="020F0302020204030204" pitchFamily="34" charset="0"/>
              </a:rPr>
              <a:t>:</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data can be fragmented, making it difficult to transform into something more meaningful.</a:t>
            </a:r>
          </a:p>
          <a:p>
            <a:pPr algn="ctr">
              <a:spcAft>
                <a:spcPts val="2000"/>
              </a:spcAft>
              <a:defRPr/>
            </a:pPr>
            <a:r>
              <a:rPr lang="en-US" sz="1400" b="1">
                <a:solidFill>
                  <a:srgbClr val="002060"/>
                </a:solidFill>
                <a:cs typeface="Calibri" panose="020F0502020204030204" pitchFamily="34" charset="0"/>
              </a:rPr>
              <a:t>Data variability</a:t>
            </a:r>
            <a:r>
              <a:rPr lang="en-US" sz="1400">
                <a:solidFill>
                  <a:srgbClr val="000000"/>
                </a:solidFill>
                <a:latin typeface="Calibri Light" panose="020F0302020204030204" pitchFamily="34" charset="0"/>
                <a:cs typeface="Calibri Light" panose="020F0302020204030204" pitchFamily="34" charset="0"/>
              </a:rPr>
              <a:t>:</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not all data is created equal, and not all data</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is activated effectively. Being able to manipulate</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data gathered from various sources often depends</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on both the quantity and quality.</a:t>
            </a:r>
          </a:p>
          <a:p>
            <a:pPr marR="0" lvl="0" algn="ctr" defTabSz="914400" rtl="0" eaLnBrk="0" fontAlgn="base" latinLnBrk="0" hangingPunct="0">
              <a:lnSpc>
                <a:spcPct val="100000"/>
              </a:lnSpc>
              <a:spcBef>
                <a:spcPct val="0"/>
              </a:spcBef>
              <a:spcAft>
                <a:spcPct val="0"/>
              </a:spcAft>
              <a:buClrTx/>
              <a:buSzTx/>
              <a:tabLst/>
              <a:defRPr/>
            </a:pPr>
            <a:r>
              <a:rPr lang="en-US" sz="1400" b="1">
                <a:solidFill>
                  <a:srgbClr val="002060"/>
                </a:solidFill>
                <a:cs typeface="Calibri" panose="020F0502020204030204" pitchFamily="34" charset="0"/>
              </a:rPr>
              <a:t>Adoption</a:t>
            </a:r>
            <a:r>
              <a:rPr lang="en-US" sz="1400">
                <a:solidFill>
                  <a:srgbClr val="000000"/>
                </a:solidFill>
                <a:latin typeface="Calibri Light" panose="020F0302020204030204" pitchFamily="34" charset="0"/>
                <a:cs typeface="Calibri Light" panose="020F0302020204030204" pitchFamily="34" charset="0"/>
              </a:rPr>
              <a:t>:</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many companies have a lot of data in their systems, however it can be challenging understanding how</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to produce a single source of truth that can</a:t>
            </a:r>
            <a:br>
              <a:rPr lang="en-US" sz="1400">
                <a:solidFill>
                  <a:srgbClr val="000000"/>
                </a:solidFill>
                <a:latin typeface="Calibri Light" panose="020F0302020204030204" pitchFamily="34" charset="0"/>
                <a:cs typeface="Calibri Light" panose="020F0302020204030204" pitchFamily="34" charset="0"/>
              </a:rPr>
            </a:br>
            <a:r>
              <a:rPr lang="en-US" sz="1400">
                <a:solidFill>
                  <a:srgbClr val="000000"/>
                </a:solidFill>
                <a:latin typeface="Calibri Light" panose="020F0302020204030204" pitchFamily="34" charset="0"/>
                <a:cs typeface="Calibri Light" panose="020F0302020204030204" pitchFamily="34" charset="0"/>
              </a:rPr>
              <a:t>generate proactive and actionable insights.</a:t>
            </a:r>
            <a:endParaRPr lang="en-US" sz="1400" dirty="0">
              <a:solidFill>
                <a:srgbClr val="000000"/>
              </a:solidFill>
              <a:latin typeface="Calibri Light" panose="020F0302020204030204" pitchFamily="34" charset="0"/>
              <a:cs typeface="Calibri Light" panose="020F0302020204030204" pitchFamily="34" charset="0"/>
            </a:endParaRPr>
          </a:p>
        </p:txBody>
      </p:sp>
      <p:sp>
        <p:nvSpPr>
          <p:cNvPr id="34" name="Rectangle 33">
            <a:extLst>
              <a:ext uri="{FF2B5EF4-FFF2-40B4-BE49-F238E27FC236}">
                <a16:creationId xmlns:a16="http://schemas.microsoft.com/office/drawing/2014/main" id="{3D3EF8D1-323E-E0D9-5A83-97A2C516F3F8}"/>
              </a:ext>
            </a:extLst>
          </p:cNvPr>
          <p:cNvSpPr/>
          <p:nvPr/>
        </p:nvSpPr>
        <p:spPr bwMode="auto">
          <a:xfrm>
            <a:off x="4794250" y="2255186"/>
            <a:ext cx="4234434" cy="4716000"/>
          </a:xfrm>
          <a:prstGeom prst="rect">
            <a:avLst/>
          </a:prstGeom>
          <a:solidFill>
            <a:srgbClr val="000000">
              <a:alpha val="0"/>
            </a:srgbClr>
          </a:solidFill>
          <a:ln w="9525" cap="flat" cmpd="sng" algn="ctr">
            <a:solidFill>
              <a:srgbClr val="338FD9"/>
            </a:solidFill>
            <a:prstDash val="solid"/>
            <a:round/>
            <a:headEnd type="none" w="med" len="med"/>
            <a:tailEnd type="none" w="med" len="med"/>
          </a:ln>
          <a:effectLst/>
        </p:spPr>
        <p:txBody>
          <a:bodyPr vert="horz" wrap="square" lIns="216000" tIns="468000" rIns="216000" bIns="216000" numCol="1" rtlCol="0" anchor="t" anchorCtr="0" compatLnSpc="1">
            <a:prstTxWarp prst="textNoShape">
              <a:avLst/>
            </a:prstTxWarp>
          </a:bodyPr>
          <a:lstStyle/>
          <a:p>
            <a:pPr marR="0" lvl="0" algn="ctr" defTabSz="914400" rtl="0" eaLnBrk="0" fontAlgn="base" latinLnBrk="0" hangingPunct="0">
              <a:lnSpc>
                <a:spcPct val="100000"/>
              </a:lnSpc>
              <a:spcBef>
                <a:spcPct val="0"/>
              </a:spcBef>
              <a:spcAft>
                <a:spcPts val="2000"/>
              </a:spcAft>
              <a:buClrTx/>
              <a:buSzTx/>
              <a:tabLst/>
              <a:defRPr/>
            </a:pPr>
            <a:r>
              <a:rPr lang="en-US" sz="1400" b="1" dirty="0">
                <a:solidFill>
                  <a:srgbClr val="002060"/>
                </a:solidFill>
                <a:cs typeface="Calibri" panose="020F0502020204030204" pitchFamily="34" charset="0"/>
              </a:rPr>
              <a:t>Automation</a:t>
            </a:r>
            <a:r>
              <a:rPr lang="en-US" sz="1400" dirty="0">
                <a:solidFill>
                  <a:srgbClr val="000000"/>
                </a:solidFill>
                <a:latin typeface="Calibri Light" panose="020F0302020204030204" pitchFamily="34" charset="0"/>
                <a:cs typeface="Calibri Light" panose="020F0302020204030204" pitchFamily="34" charset="0"/>
              </a:rPr>
              <a:t>:</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the countless terabytes of data collected today are what allow organizations to visualize and automate relationships across different locations, departments and systems. </a:t>
            </a:r>
          </a:p>
          <a:p>
            <a:pPr algn="ctr">
              <a:spcAft>
                <a:spcPts val="2000"/>
              </a:spcAft>
              <a:defRPr/>
            </a:pPr>
            <a:r>
              <a:rPr lang="en-US" sz="1400" b="1" dirty="0">
                <a:solidFill>
                  <a:srgbClr val="002060"/>
                </a:solidFill>
                <a:cs typeface="Calibri" panose="020F0502020204030204" pitchFamily="34" charset="0"/>
              </a:rPr>
              <a:t>Visibility and control</a:t>
            </a:r>
            <a:r>
              <a:rPr lang="en-US" sz="1400" dirty="0">
                <a:solidFill>
                  <a:srgbClr val="000000"/>
                </a:solidFill>
                <a:latin typeface="Calibri Light" panose="020F0302020204030204" pitchFamily="34" charset="0"/>
                <a:cs typeface="Calibri Light" panose="020F0302020204030204" pitchFamily="34" charset="0"/>
              </a:rPr>
              <a:t>:</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improved insight over money in and money out that can better inform decision-making while allowing</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for greater flexibility and responsiveness.</a:t>
            </a:r>
          </a:p>
          <a:p>
            <a:pPr marR="0" lvl="0" algn="ctr" defTabSz="914400" rtl="0" eaLnBrk="0" fontAlgn="base" latinLnBrk="0" hangingPunct="0">
              <a:lnSpc>
                <a:spcPct val="100000"/>
              </a:lnSpc>
              <a:spcBef>
                <a:spcPct val="0"/>
              </a:spcBef>
              <a:spcAft>
                <a:spcPct val="0"/>
              </a:spcAft>
              <a:buClrTx/>
              <a:buSzTx/>
              <a:tabLst/>
              <a:defRPr/>
            </a:pPr>
            <a:r>
              <a:rPr lang="en-US" sz="1400" b="1" dirty="0">
                <a:solidFill>
                  <a:srgbClr val="002060"/>
                </a:solidFill>
                <a:cs typeface="Calibri" panose="020F0502020204030204" pitchFamily="34" charset="0"/>
              </a:rPr>
              <a:t>Cash flow forecasting</a:t>
            </a:r>
            <a:r>
              <a:rPr lang="en-US" sz="1400" dirty="0">
                <a:solidFill>
                  <a:srgbClr val="000000"/>
                </a:solidFill>
                <a:latin typeface="Calibri Light" panose="020F0302020204030204" pitchFamily="34" charset="0"/>
                <a:cs typeface="Calibri Light" panose="020F0302020204030204" pitchFamily="34" charset="0"/>
              </a:rPr>
              <a:t>:</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help predict future revenue streams or develop</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a liquidity model, while maximizing revenue</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and minimizing costs.</a:t>
            </a:r>
          </a:p>
        </p:txBody>
      </p:sp>
      <p:sp>
        <p:nvSpPr>
          <p:cNvPr id="35" name="Rectangle 34">
            <a:extLst>
              <a:ext uri="{FF2B5EF4-FFF2-40B4-BE49-F238E27FC236}">
                <a16:creationId xmlns:a16="http://schemas.microsoft.com/office/drawing/2014/main" id="{11DB2AD8-E1B3-FDC2-821E-2D2B575270F7}"/>
              </a:ext>
            </a:extLst>
          </p:cNvPr>
          <p:cNvSpPr/>
          <p:nvPr/>
        </p:nvSpPr>
        <p:spPr bwMode="auto">
          <a:xfrm>
            <a:off x="9231884" y="2255186"/>
            <a:ext cx="4234434" cy="4716000"/>
          </a:xfrm>
          <a:prstGeom prst="rect">
            <a:avLst/>
          </a:prstGeom>
          <a:solidFill>
            <a:srgbClr val="000000">
              <a:alpha val="0"/>
            </a:srgbClr>
          </a:solidFill>
          <a:ln w="9525" cap="flat" cmpd="sng" algn="ctr">
            <a:solidFill>
              <a:srgbClr val="338FD9"/>
            </a:solidFill>
            <a:prstDash val="solid"/>
            <a:round/>
            <a:headEnd type="none" w="med" len="med"/>
            <a:tailEnd type="none" w="med" len="med"/>
          </a:ln>
          <a:effectLst/>
        </p:spPr>
        <p:txBody>
          <a:bodyPr vert="horz" wrap="square" lIns="216000" tIns="468000" rIns="216000" bIns="216000" numCol="1" rtlCol="0" anchor="t" anchorCtr="0" compatLnSpc="1">
            <a:prstTxWarp prst="textNoShape">
              <a:avLst/>
            </a:prstTxWarp>
          </a:bodyPr>
          <a:lstStyle/>
          <a:p>
            <a:pPr marR="0" lvl="0" algn="ctr" defTabSz="914400" rtl="0" eaLnBrk="0" fontAlgn="base" latinLnBrk="0" hangingPunct="0">
              <a:lnSpc>
                <a:spcPct val="100000"/>
              </a:lnSpc>
              <a:spcBef>
                <a:spcPct val="0"/>
              </a:spcBef>
              <a:spcAft>
                <a:spcPts val="2000"/>
              </a:spcAft>
              <a:buClrTx/>
              <a:buSzTx/>
              <a:tabLst/>
              <a:defRPr/>
            </a:pPr>
            <a:r>
              <a:rPr lang="en-US" sz="1400" b="1" dirty="0">
                <a:solidFill>
                  <a:srgbClr val="002060"/>
                </a:solidFill>
                <a:cs typeface="Calibri" panose="020F0502020204030204" pitchFamily="34" charset="0"/>
              </a:rPr>
              <a:t>Governance model</a:t>
            </a:r>
            <a:r>
              <a:rPr lang="en-US" sz="1400" dirty="0">
                <a:solidFill>
                  <a:srgbClr val="000000"/>
                </a:solidFill>
                <a:latin typeface="Calibri Light" panose="020F0302020204030204" pitchFamily="34" charset="0"/>
                <a:cs typeface="Calibri Light" panose="020F0302020204030204" pitchFamily="34" charset="0"/>
              </a:rPr>
              <a:t>:</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organizations need the appropriate data governance models to effectively harness data to drive</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better decision-making.</a:t>
            </a:r>
          </a:p>
          <a:p>
            <a:pPr algn="ctr">
              <a:spcAft>
                <a:spcPts val="2000"/>
              </a:spcAft>
              <a:defRPr/>
            </a:pPr>
            <a:r>
              <a:rPr lang="en-US" sz="1400" b="1" dirty="0">
                <a:solidFill>
                  <a:srgbClr val="002060"/>
                </a:solidFill>
                <a:cs typeface="Calibri" panose="020F0502020204030204" pitchFamily="34" charset="0"/>
              </a:rPr>
              <a:t>Modernized infrastructure</a:t>
            </a:r>
            <a:r>
              <a:rPr lang="en-US" sz="1400" dirty="0">
                <a:solidFill>
                  <a:srgbClr val="000000"/>
                </a:solidFill>
                <a:latin typeface="Calibri Light" panose="020F0302020204030204" pitchFamily="34" charset="0"/>
                <a:cs typeface="Calibri Light" panose="020F0302020204030204" pitchFamily="34" charset="0"/>
              </a:rPr>
              <a:t>:</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establishing a modernized infrastructure that can grow in step with the demands of today’s ongoing </a:t>
            </a:r>
            <a:r>
              <a:rPr lang="en-US" sz="1400" spc="-30" dirty="0">
                <a:solidFill>
                  <a:srgbClr val="000000"/>
                </a:solidFill>
                <a:latin typeface="Calibri Light" panose="020F0302020204030204" pitchFamily="34" charset="0"/>
                <a:cs typeface="Calibri Light" panose="020F0302020204030204" pitchFamily="34" charset="0"/>
              </a:rPr>
              <a:t>digitization is only growing more critical as it continues </a:t>
            </a:r>
            <a:r>
              <a:rPr lang="en-US" sz="1400" dirty="0">
                <a:solidFill>
                  <a:srgbClr val="000000"/>
                </a:solidFill>
                <a:latin typeface="Calibri Light" panose="020F0302020204030204" pitchFamily="34" charset="0"/>
                <a:cs typeface="Calibri Light" panose="020F0302020204030204" pitchFamily="34" charset="0"/>
              </a:rPr>
              <a:t>to play a key role in driving business success. </a:t>
            </a:r>
          </a:p>
          <a:p>
            <a:pPr marR="0" lvl="0" algn="ctr" defTabSz="914400" rtl="0" eaLnBrk="0" fontAlgn="base" latinLnBrk="0" hangingPunct="0">
              <a:lnSpc>
                <a:spcPct val="100000"/>
              </a:lnSpc>
              <a:spcBef>
                <a:spcPct val="0"/>
              </a:spcBef>
              <a:spcAft>
                <a:spcPct val="0"/>
              </a:spcAft>
              <a:buClrTx/>
              <a:buSzTx/>
              <a:tabLst/>
              <a:defRPr/>
            </a:pPr>
            <a:r>
              <a:rPr lang="en-US" sz="1400" b="1" dirty="0">
                <a:solidFill>
                  <a:srgbClr val="002060"/>
                </a:solidFill>
                <a:cs typeface="Calibri" panose="020F0502020204030204" pitchFamily="34" charset="0"/>
              </a:rPr>
              <a:t>Future growth</a:t>
            </a:r>
            <a:r>
              <a:rPr lang="en-US" sz="1400" dirty="0">
                <a:solidFill>
                  <a:srgbClr val="000000"/>
                </a:solidFill>
                <a:latin typeface="Calibri Light" panose="020F0302020204030204" pitchFamily="34" charset="0"/>
                <a:cs typeface="Calibri Light" panose="020F0302020204030204" pitchFamily="34" charset="0"/>
              </a:rPr>
              <a:t>:</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in the near future, there will be an exponential growth in the amount of data that is available, bringing with it an accompanying growth in the number of insights and recommendations </a:t>
            </a:r>
            <a:br>
              <a:rPr lang="en-US" sz="1400" dirty="0">
                <a:solidFill>
                  <a:srgbClr val="000000"/>
                </a:solidFill>
                <a:latin typeface="Calibri Light" panose="020F0302020204030204" pitchFamily="34" charset="0"/>
                <a:cs typeface="Calibri Light" panose="020F0302020204030204" pitchFamily="34" charset="0"/>
              </a:rPr>
            </a:br>
            <a:r>
              <a:rPr lang="en-US" sz="1400" dirty="0">
                <a:solidFill>
                  <a:srgbClr val="000000"/>
                </a:solidFill>
                <a:latin typeface="Calibri Light" panose="020F0302020204030204" pitchFamily="34" charset="0"/>
                <a:cs typeface="Calibri Light" panose="020F0302020204030204" pitchFamily="34" charset="0"/>
              </a:rPr>
              <a:t>born of that data.</a:t>
            </a:r>
          </a:p>
        </p:txBody>
      </p:sp>
      <p:sp>
        <p:nvSpPr>
          <p:cNvPr id="10" name="Slide Publishing Placeholder (L)" hidden="1"/>
          <p:cNvSpPr>
            <a:spLocks noGrp="1"/>
          </p:cNvSpPr>
          <p:nvPr>
            <p:ph type="title"/>
            <p:custDataLst>
              <p:tags r:id="rId2"/>
            </p:custDataLst>
          </p:nvPr>
        </p:nvSpPr>
        <p:spPr>
          <a:xfrm>
            <a:off x="0" y="7773669"/>
            <a:ext cx="10058400" cy="50800"/>
          </a:xfrm>
          <a:prstGeom prst="rect">
            <a:avLst/>
          </a:prstGeom>
        </p:spPr>
        <p:txBody>
          <a:bodyPr>
            <a:normAutofit fontScale="90000"/>
          </a:bodyPr>
          <a:lstStyle>
            <a:lvl1pPr>
              <a:defRPr sz="100">
                <a:solidFill>
                  <a:srgbClr val="738EA5"/>
                </a:solidFill>
                <a:latin typeface="Book Antiqua" pitchFamily="18" charset="0"/>
              </a:defRPr>
            </a:lvl1pPr>
          </a:lstStyle>
          <a:p>
            <a:r>
              <a:rPr lang="en-US">
                <a:latin typeface="Calibri" panose="020F0502020204030204" pitchFamily="34" charset="0"/>
              </a:rPr>
              <a:t>Data-driven process transformations accelerate business growth and drive cash flow</a:t>
            </a:r>
            <a:endParaRPr lang="en-US" dirty="0">
              <a:latin typeface="Calibri" panose="020F0502020204030204" pitchFamily="34" charset="0"/>
            </a:endParaRPr>
          </a:p>
        </p:txBody>
      </p:sp>
      <p:sp>
        <p:nvSpPr>
          <p:cNvPr id="12" name="Main Heading"/>
          <p:cNvSpPr>
            <a:spLocks noChangeArrowheads="1"/>
          </p:cNvSpPr>
          <p:nvPr>
            <p:custDataLst>
              <p:tags r:id="rId3"/>
            </p:custDataLst>
          </p:nvPr>
        </p:nvSpPr>
        <p:spPr bwMode="gray">
          <a:xfrm>
            <a:off x="356616" y="502920"/>
            <a:ext cx="12348000" cy="274320"/>
          </a:xfrm>
          <a:prstGeom prst="rect">
            <a:avLst/>
          </a:prstGeom>
          <a:noFill/>
          <a:ln w="12700">
            <a:noFill/>
            <a:prstDash val="dash"/>
            <a:miter lim="800000"/>
            <a:headEnd/>
            <a:tailEnd/>
          </a:ln>
          <a:effectLst/>
        </p:spPr>
        <p:txBody>
          <a:bodyPr lIns="0" tIns="0" rIns="0" bIns="0"/>
          <a:lstStyle/>
          <a:p>
            <a:pPr eaLnBrk="1" hangingPunct="1">
              <a:lnSpc>
                <a:spcPts val="2100"/>
              </a:lnSpc>
            </a:pPr>
            <a:r>
              <a:rPr lang="en-GB" sz="2800" dirty="0">
                <a:solidFill>
                  <a:srgbClr val="000000"/>
                </a:solidFill>
                <a:latin typeface="Calibri Light" panose="020F0302020204030204" pitchFamily="34" charset="0"/>
                <a:cs typeface="Calibri" pitchFamily="34" charset="0"/>
              </a:rPr>
              <a:t>Data-driven process transformations accelerate business growth and drive cash flow</a:t>
            </a:r>
          </a:p>
        </p:txBody>
      </p:sp>
      <p:sp>
        <p:nvSpPr>
          <p:cNvPr id="7" name="Page Number"/>
          <p:cNvSpPr txBox="1">
            <a:spLocks noChangeArrowheads="1"/>
          </p:cNvSpPr>
          <p:nvPr>
            <p:custDataLst>
              <p:tags r:id="rId4"/>
            </p:custDataLst>
          </p:nvPr>
        </p:nvSpPr>
        <p:spPr bwMode="auto">
          <a:xfrm>
            <a:off x="13206985" y="7196010"/>
            <a:ext cx="254000" cy="244475"/>
          </a:xfrm>
          <a:prstGeom prst="rect">
            <a:avLst/>
          </a:prstGeom>
          <a:noFill/>
          <a:ln w="12700">
            <a:noFill/>
            <a:miter lim="800000"/>
            <a:headEnd/>
            <a:tailEnd/>
          </a:ln>
          <a:effectLst/>
        </p:spPr>
        <p:txBody>
          <a:bodyPr wrap="none" lIns="0" tIns="0" rIns="0" bIns="0" anchor="ctr" anchorCtr="0"/>
          <a:lstStyle/>
          <a:p>
            <a:pPr algn="ctr" eaLnBrk="1" hangingPunct="1"/>
            <a:r>
              <a:rPr lang="en-GB" altLang="en-US" sz="1000">
                <a:solidFill>
                  <a:srgbClr val="000000"/>
                </a:solidFill>
                <a:latin typeface="Calibri" pitchFamily="34" charset="0"/>
                <a:cs typeface="Calibri" pitchFamily="34" charset="0"/>
              </a:rPr>
              <a:t>11</a:t>
            </a:r>
            <a:endParaRPr lang="en-GB" altLang="en-US" sz="1000" dirty="0">
              <a:solidFill>
                <a:srgbClr val="000000"/>
              </a:solidFill>
              <a:latin typeface="Calibri" pitchFamily="34" charset="0"/>
              <a:cs typeface="Calibri" pitchFamily="34" charset="0"/>
            </a:endParaRPr>
          </a:p>
        </p:txBody>
      </p:sp>
      <p:sp>
        <p:nvSpPr>
          <p:cNvPr id="5" name="TextBox 4">
            <a:extLst>
              <a:ext uri="{FF2B5EF4-FFF2-40B4-BE49-F238E27FC236}">
                <a16:creationId xmlns:a16="http://schemas.microsoft.com/office/drawing/2014/main" id="{A7AB6F5F-3E79-71FC-D337-C2C3D62AADF4}"/>
              </a:ext>
            </a:extLst>
          </p:cNvPr>
          <p:cNvSpPr txBox="1"/>
          <p:nvPr/>
        </p:nvSpPr>
        <p:spPr>
          <a:xfrm>
            <a:off x="356616" y="969072"/>
            <a:ext cx="12348000" cy="830997"/>
          </a:xfrm>
          <a:prstGeom prst="rect">
            <a:avLst/>
          </a:prstGeom>
          <a:noFill/>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In today’s environment, every competitive insight counts more today than it ever did. That’s why activating an increasingly rich tapestry of internal accounts receivable (AR) data through analytics and reporting can help businesses </a:t>
            </a:r>
            <a:r>
              <a:rPr kumimoji="0" lang="en-US" sz="1800" b="1" i="0" u="none" strike="noStrike" kern="1200" cap="none" spc="0" normalizeH="0" baseline="0" noProof="0" dirty="0">
                <a:ln>
                  <a:noFill/>
                </a:ln>
                <a:solidFill>
                  <a:srgbClr val="002060"/>
                </a:solidFill>
                <a:effectLst/>
                <a:uLnTx/>
                <a:uFillTx/>
                <a:cs typeface="Calibri" panose="020F0502020204030204" pitchFamily="34" charset="0"/>
              </a:rPr>
              <a:t>optimize your cash flow forecasting</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r>
              <a:rPr kumimoji="0" lang="en-US" sz="180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improve DSO </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(days sales outstanding), and foundationally </a:t>
            </a:r>
            <a:r>
              <a:rPr kumimoji="0" lang="en-US" sz="1800" b="1" i="0" u="none" strike="noStrike" kern="1200" cap="none" spc="0" normalizeH="0" baseline="0" noProof="0" dirty="0">
                <a:ln>
                  <a:noFill/>
                </a:ln>
                <a:solidFill>
                  <a:srgbClr val="002060"/>
                </a:solidFill>
                <a:effectLst/>
                <a:uLnTx/>
                <a:uFillTx/>
                <a:cs typeface="Calibri" panose="020F0502020204030204" pitchFamily="34" charset="0"/>
              </a:rPr>
              <a:t>transform your working capital strategies</a:t>
            </a:r>
            <a:r>
              <a:rPr kumimoji="0" lang="en-US" sz="1800" b="0"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 </a:t>
            </a:r>
          </a:p>
        </p:txBody>
      </p:sp>
      <p:sp>
        <p:nvSpPr>
          <p:cNvPr id="6" name="Rectangle 5">
            <a:extLst>
              <a:ext uri="{FF2B5EF4-FFF2-40B4-BE49-F238E27FC236}">
                <a16:creationId xmlns:a16="http://schemas.microsoft.com/office/drawing/2014/main" id="{54DFD206-2DDA-D789-C8C6-0558B57E1410}"/>
              </a:ext>
            </a:extLst>
          </p:cNvPr>
          <p:cNvSpPr/>
          <p:nvPr/>
        </p:nvSpPr>
        <p:spPr bwMode="auto">
          <a:xfrm>
            <a:off x="1411833" y="2044387"/>
            <a:ext cx="2124000" cy="432000"/>
          </a:xfrm>
          <a:prstGeom prst="rect">
            <a:avLst/>
          </a:prstGeom>
          <a:solidFill>
            <a:srgbClr val="01216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rgbClr val="FFFFFF"/>
                </a:solidFill>
                <a:effectLst/>
                <a:latin typeface="Calibri" pitchFamily="34" charset="0"/>
                <a:cs typeface="Calibri" pitchFamily="34" charset="0"/>
              </a:rPr>
              <a:t>Challenges</a:t>
            </a:r>
          </a:p>
        </p:txBody>
      </p:sp>
      <p:cxnSp>
        <p:nvCxnSpPr>
          <p:cNvPr id="8" name="Straight Connector 7">
            <a:extLst>
              <a:ext uri="{FF2B5EF4-FFF2-40B4-BE49-F238E27FC236}">
                <a16:creationId xmlns:a16="http://schemas.microsoft.com/office/drawing/2014/main" id="{E415415F-A67A-183F-D5B6-10F4446030E4}"/>
              </a:ext>
            </a:extLst>
          </p:cNvPr>
          <p:cNvCxnSpPr>
            <a:cxnSpLocks/>
          </p:cNvCxnSpPr>
          <p:nvPr/>
        </p:nvCxnSpPr>
        <p:spPr bwMode="auto">
          <a:xfrm>
            <a:off x="6695467" y="3920489"/>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E67F66AC-83C3-62BC-20BF-A05E483FDA17}"/>
              </a:ext>
            </a:extLst>
          </p:cNvPr>
          <p:cNvSpPr/>
          <p:nvPr/>
        </p:nvSpPr>
        <p:spPr bwMode="auto">
          <a:xfrm>
            <a:off x="5849467" y="2044387"/>
            <a:ext cx="2124000" cy="432000"/>
          </a:xfrm>
          <a:prstGeom prst="rect">
            <a:avLst/>
          </a:prstGeom>
          <a:solidFill>
            <a:srgbClr val="01216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rgbClr val="FFFFFF"/>
                </a:solidFill>
                <a:effectLst/>
                <a:latin typeface="Calibri" pitchFamily="34" charset="0"/>
                <a:cs typeface="Calibri" pitchFamily="34" charset="0"/>
              </a:rPr>
              <a:t>Benefits</a:t>
            </a:r>
          </a:p>
        </p:txBody>
      </p:sp>
      <p:sp>
        <p:nvSpPr>
          <p:cNvPr id="15" name="Rectangle 14">
            <a:extLst>
              <a:ext uri="{FF2B5EF4-FFF2-40B4-BE49-F238E27FC236}">
                <a16:creationId xmlns:a16="http://schemas.microsoft.com/office/drawing/2014/main" id="{A8E68208-0102-3876-525D-40EB7C4D48C5}"/>
              </a:ext>
            </a:extLst>
          </p:cNvPr>
          <p:cNvSpPr/>
          <p:nvPr/>
        </p:nvSpPr>
        <p:spPr bwMode="auto">
          <a:xfrm>
            <a:off x="10287101" y="2044387"/>
            <a:ext cx="2124000" cy="432000"/>
          </a:xfrm>
          <a:prstGeom prst="rect">
            <a:avLst/>
          </a:prstGeom>
          <a:solidFill>
            <a:srgbClr val="01216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a:ln>
                  <a:noFill/>
                </a:ln>
                <a:solidFill>
                  <a:srgbClr val="FFFFFF"/>
                </a:solidFill>
                <a:effectLst/>
                <a:latin typeface="Calibri" pitchFamily="34" charset="0"/>
                <a:cs typeface="Calibri" pitchFamily="34" charset="0"/>
              </a:rPr>
              <a:t>Considerations</a:t>
            </a:r>
          </a:p>
        </p:txBody>
      </p:sp>
      <p:cxnSp>
        <p:nvCxnSpPr>
          <p:cNvPr id="43" name="Straight Connector 42">
            <a:extLst>
              <a:ext uri="{FF2B5EF4-FFF2-40B4-BE49-F238E27FC236}">
                <a16:creationId xmlns:a16="http://schemas.microsoft.com/office/drawing/2014/main" id="{A8587B46-12B5-7214-9AC5-371A6EFE002A}"/>
              </a:ext>
            </a:extLst>
          </p:cNvPr>
          <p:cNvCxnSpPr>
            <a:cxnSpLocks/>
          </p:cNvCxnSpPr>
          <p:nvPr/>
        </p:nvCxnSpPr>
        <p:spPr bwMode="auto">
          <a:xfrm>
            <a:off x="6695467" y="5043714"/>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BE3146EA-E1F7-3DBF-760F-1263D8332F87}"/>
              </a:ext>
            </a:extLst>
          </p:cNvPr>
          <p:cNvCxnSpPr>
            <a:cxnSpLocks/>
          </p:cNvCxnSpPr>
          <p:nvPr/>
        </p:nvCxnSpPr>
        <p:spPr bwMode="auto">
          <a:xfrm>
            <a:off x="11133101" y="3720264"/>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8655BD16-8373-B46A-5C78-592C5533BE47}"/>
              </a:ext>
            </a:extLst>
          </p:cNvPr>
          <p:cNvCxnSpPr>
            <a:cxnSpLocks/>
          </p:cNvCxnSpPr>
          <p:nvPr/>
        </p:nvCxnSpPr>
        <p:spPr bwMode="auto">
          <a:xfrm>
            <a:off x="11133101" y="5040819"/>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0BE4BA01-43F3-EFAE-6D4D-76659B1A4783}"/>
              </a:ext>
            </a:extLst>
          </p:cNvPr>
          <p:cNvCxnSpPr>
            <a:cxnSpLocks/>
          </p:cNvCxnSpPr>
          <p:nvPr/>
        </p:nvCxnSpPr>
        <p:spPr bwMode="auto">
          <a:xfrm>
            <a:off x="2257833" y="3504364"/>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D163D8C6-78D0-0260-1E76-7A817EBD539A}"/>
              </a:ext>
            </a:extLst>
          </p:cNvPr>
          <p:cNvCxnSpPr>
            <a:cxnSpLocks/>
          </p:cNvCxnSpPr>
          <p:nvPr/>
        </p:nvCxnSpPr>
        <p:spPr bwMode="auto">
          <a:xfrm>
            <a:off x="2257833" y="4820339"/>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28327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white object with a shadow&#10;&#10;Description automatically generated with medium confidence">
            <a:extLst>
              <a:ext uri="{FF2B5EF4-FFF2-40B4-BE49-F238E27FC236}">
                <a16:creationId xmlns:a16="http://schemas.microsoft.com/office/drawing/2014/main" id="{EB91C2DF-966E-264C-9AFC-1AB4E29B5436}"/>
              </a:ext>
            </a:extLst>
          </p:cNvPr>
          <p:cNvPicPr>
            <a:picLocks noChangeAspect="1"/>
          </p:cNvPicPr>
          <p:nvPr/>
        </p:nvPicPr>
        <p:blipFill rotWithShape="1">
          <a:blip r:embed="rId2">
            <a:extLst>
              <a:ext uri="{28A0092B-C50C-407E-A947-70E740481C1C}">
                <a14:useLocalDpi xmlns:a14="http://schemas.microsoft.com/office/drawing/2010/main" val="0"/>
              </a:ext>
            </a:extLst>
          </a:blip>
          <a:srcRect t="22304" r="7674"/>
          <a:stretch/>
        </p:blipFill>
        <p:spPr>
          <a:xfrm>
            <a:off x="3345087" y="4288628"/>
            <a:ext cx="6745063" cy="3483771"/>
          </a:xfrm>
          <a:prstGeom prst="rect">
            <a:avLst/>
          </a:prstGeom>
        </p:spPr>
      </p:pic>
      <p:sp>
        <p:nvSpPr>
          <p:cNvPr id="2" name="Title 1">
            <a:extLst>
              <a:ext uri="{FF2B5EF4-FFF2-40B4-BE49-F238E27FC236}">
                <a16:creationId xmlns:a16="http://schemas.microsoft.com/office/drawing/2014/main" id="{22AE27B3-5A1E-875F-E67C-D99B4FE85275}"/>
              </a:ext>
            </a:extLst>
          </p:cNvPr>
          <p:cNvSpPr>
            <a:spLocks noGrp="1"/>
          </p:cNvSpPr>
          <p:nvPr>
            <p:ph type="title"/>
          </p:nvPr>
        </p:nvSpPr>
        <p:spPr>
          <a:xfrm>
            <a:off x="349657" y="400051"/>
            <a:ext cx="13104000" cy="364074"/>
          </a:xfrm>
        </p:spPr>
        <p:txBody>
          <a:bodyPr/>
          <a:lstStyle/>
          <a:p>
            <a:r>
              <a:rPr lang="en-GB" dirty="0"/>
              <a:t>AI compliments RPAs to unlock next-level efficiency</a:t>
            </a:r>
            <a:endParaRPr lang="en-US" dirty="0"/>
          </a:p>
        </p:txBody>
      </p:sp>
      <p:sp>
        <p:nvSpPr>
          <p:cNvPr id="4" name="Google Shape;1290;p90">
            <a:extLst>
              <a:ext uri="{FF2B5EF4-FFF2-40B4-BE49-F238E27FC236}">
                <a16:creationId xmlns:a16="http://schemas.microsoft.com/office/drawing/2014/main" id="{01764CE2-29F6-6D15-560D-BA12FCE1DA73}"/>
              </a:ext>
            </a:extLst>
          </p:cNvPr>
          <p:cNvSpPr/>
          <p:nvPr/>
        </p:nvSpPr>
        <p:spPr>
          <a:xfrm>
            <a:off x="1143893" y="2003598"/>
            <a:ext cx="2596013" cy="589905"/>
          </a:xfrm>
          <a:prstGeom prst="rect">
            <a:avLst/>
          </a:prstGeom>
          <a:solidFill>
            <a:srgbClr val="FFFFFF"/>
          </a:solidFill>
          <a:ln>
            <a:noFill/>
          </a:ln>
        </p:spPr>
        <p:txBody>
          <a:bodyPr spcFirstLastPara="1" wrap="square" lIns="0" tIns="0" rIns="0" bIns="0" anchor="t" anchorCtr="0">
            <a:spAutoFit/>
          </a:bodyPr>
          <a:lstStyle/>
          <a:p>
            <a:pPr marL="0" marR="0" lvl="0" indent="0" algn="ctr" defTabSz="1219256" rtl="0" eaLnBrk="1" fontAlgn="auto" latinLnBrk="0" hangingPunct="1">
              <a:lnSpc>
                <a:spcPts val="2300"/>
              </a:lnSpc>
              <a:spcBef>
                <a:spcPts val="0"/>
              </a:spcBef>
              <a:spcAft>
                <a:spcPts val="0"/>
              </a:spcAft>
              <a:buClr>
                <a:srgbClr val="000000"/>
              </a:buClr>
              <a:buSzTx/>
              <a:buFontTx/>
              <a:buNone/>
              <a:tabLst/>
              <a:defRPr/>
            </a:pPr>
            <a:r>
              <a:rPr kumimoji="0" lang="en-IN" sz="22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sym typeface="Century Gothic"/>
              </a:rPr>
              <a:t>Cash Application Process</a:t>
            </a:r>
            <a:endParaRPr kumimoji="0" lang="en-US" sz="22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sym typeface="Century Gothic"/>
            </a:endParaRPr>
          </a:p>
        </p:txBody>
      </p:sp>
      <p:sp>
        <p:nvSpPr>
          <p:cNvPr id="5" name="Google Shape;1291;p90">
            <a:extLst>
              <a:ext uri="{FF2B5EF4-FFF2-40B4-BE49-F238E27FC236}">
                <a16:creationId xmlns:a16="http://schemas.microsoft.com/office/drawing/2014/main" id="{6C71CDB0-413C-8810-4449-8B2379A25A40}"/>
              </a:ext>
            </a:extLst>
          </p:cNvPr>
          <p:cNvSpPr/>
          <p:nvPr/>
        </p:nvSpPr>
        <p:spPr>
          <a:xfrm>
            <a:off x="5422176" y="2003598"/>
            <a:ext cx="2992702" cy="589905"/>
          </a:xfrm>
          <a:prstGeom prst="rect">
            <a:avLst/>
          </a:prstGeom>
          <a:solidFill>
            <a:srgbClr val="FFFFFF"/>
          </a:solidFill>
          <a:ln>
            <a:noFill/>
          </a:ln>
        </p:spPr>
        <p:txBody>
          <a:bodyPr spcFirstLastPara="1" wrap="square" lIns="0" tIns="0" rIns="0" bIns="0" anchor="t" anchorCtr="0">
            <a:spAutoFit/>
          </a:bodyPr>
          <a:lstStyle/>
          <a:p>
            <a:pPr marL="0" marR="0" lvl="0" indent="0" algn="ctr" defTabSz="1219256" rtl="0" eaLnBrk="1" fontAlgn="auto" latinLnBrk="0" hangingPunct="1">
              <a:lnSpc>
                <a:spcPts val="2300"/>
              </a:lnSpc>
              <a:spcBef>
                <a:spcPts val="0"/>
              </a:spcBef>
              <a:spcAft>
                <a:spcPts val="0"/>
              </a:spcAft>
              <a:buClr>
                <a:srgbClr val="000000"/>
              </a:buClr>
              <a:buSzTx/>
              <a:buFontTx/>
              <a:buNone/>
              <a:tabLst/>
              <a:defRPr/>
            </a:pPr>
            <a:r>
              <a:rPr kumimoji="0" lang="en-IN" sz="2200" b="0" i="0" u="none" strike="noStrike" kern="0" cap="none" spc="0" normalizeH="0" baseline="0" noProof="0" dirty="0">
                <a:ln>
                  <a:noFill/>
                </a:ln>
                <a:solidFill>
                  <a:srgbClr val="012169"/>
                </a:solidFill>
                <a:effectLst/>
                <a:uLnTx/>
                <a:uFillTx/>
                <a:latin typeface="Calibri Light" panose="020F0302020204030204" pitchFamily="34" charset="0"/>
                <a:ea typeface="Century Gothic"/>
                <a:cs typeface="Calibri Light" panose="020F0302020204030204" pitchFamily="34" charset="0"/>
                <a:sym typeface="Century Gothic"/>
              </a:rPr>
              <a:t>Robotic Process Automation</a:t>
            </a:r>
            <a:endParaRPr kumimoji="0" lang="en-US" sz="2200" b="0" i="0" u="none" strike="noStrike" kern="0" cap="none" spc="0" normalizeH="0" baseline="0" noProof="0" dirty="0">
              <a:ln>
                <a:noFill/>
              </a:ln>
              <a:solidFill>
                <a:srgbClr val="012169"/>
              </a:solidFill>
              <a:effectLst/>
              <a:uLnTx/>
              <a:uFillTx/>
              <a:latin typeface="Calibri Light" panose="020F0302020204030204" pitchFamily="34" charset="0"/>
              <a:ea typeface="Century Gothic"/>
              <a:cs typeface="Calibri Light" panose="020F0302020204030204" pitchFamily="34" charset="0"/>
              <a:sym typeface="Century Gothic"/>
            </a:endParaRPr>
          </a:p>
        </p:txBody>
      </p:sp>
      <p:sp>
        <p:nvSpPr>
          <p:cNvPr id="7" name="Google Shape;1292;p90">
            <a:extLst>
              <a:ext uri="{FF2B5EF4-FFF2-40B4-BE49-F238E27FC236}">
                <a16:creationId xmlns:a16="http://schemas.microsoft.com/office/drawing/2014/main" id="{1D33B029-6E7F-0751-3E60-4F9427D30743}"/>
              </a:ext>
            </a:extLst>
          </p:cNvPr>
          <p:cNvSpPr/>
          <p:nvPr/>
        </p:nvSpPr>
        <p:spPr>
          <a:xfrm>
            <a:off x="10352442" y="2003598"/>
            <a:ext cx="2306084" cy="589905"/>
          </a:xfrm>
          <a:prstGeom prst="rect">
            <a:avLst/>
          </a:prstGeom>
          <a:solidFill>
            <a:srgbClr val="FFFFFF"/>
          </a:solidFill>
          <a:ln>
            <a:noFill/>
          </a:ln>
        </p:spPr>
        <p:txBody>
          <a:bodyPr spcFirstLastPara="1" wrap="square" lIns="0" tIns="0" rIns="0" bIns="0" anchor="t" anchorCtr="0">
            <a:spAutoFit/>
          </a:bodyPr>
          <a:lstStyle/>
          <a:p>
            <a:pPr marL="0" marR="0" lvl="0" indent="0" algn="ctr" defTabSz="1219256" rtl="0" eaLnBrk="1" fontAlgn="auto" latinLnBrk="0" hangingPunct="1">
              <a:lnSpc>
                <a:spcPts val="2300"/>
              </a:lnSpc>
              <a:spcBef>
                <a:spcPts val="0"/>
              </a:spcBef>
              <a:spcAft>
                <a:spcPts val="0"/>
              </a:spcAft>
              <a:buClr>
                <a:srgbClr val="000000"/>
              </a:buClr>
              <a:buSzTx/>
              <a:buFontTx/>
              <a:buNone/>
              <a:tabLst/>
              <a:defRPr/>
            </a:pPr>
            <a:r>
              <a:rPr kumimoji="0" lang="en-IN" sz="22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sym typeface="Century Gothic"/>
              </a:rPr>
              <a:t>Artificial</a:t>
            </a:r>
            <a:br>
              <a:rPr kumimoji="0" lang="en-IN" sz="22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sym typeface="Century Gothic"/>
              </a:rPr>
            </a:br>
            <a:r>
              <a:rPr kumimoji="0" lang="en-IN" sz="22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sym typeface="Century Gothic"/>
              </a:rPr>
              <a:t>Intelligence</a:t>
            </a:r>
            <a:endParaRPr kumimoji="0" lang="en-US" sz="22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sym typeface="Century Gothic"/>
            </a:endParaRPr>
          </a:p>
        </p:txBody>
      </p:sp>
      <p:cxnSp>
        <p:nvCxnSpPr>
          <p:cNvPr id="8" name="Google Shape;1293;p90">
            <a:extLst>
              <a:ext uri="{FF2B5EF4-FFF2-40B4-BE49-F238E27FC236}">
                <a16:creationId xmlns:a16="http://schemas.microsoft.com/office/drawing/2014/main" id="{7A2E0FDC-C2A8-19D3-C7FA-E76E5D5C6C6E}"/>
              </a:ext>
            </a:extLst>
          </p:cNvPr>
          <p:cNvCxnSpPr>
            <a:cxnSpLocks/>
          </p:cNvCxnSpPr>
          <p:nvPr/>
        </p:nvCxnSpPr>
        <p:spPr>
          <a:xfrm>
            <a:off x="2441899" y="3442495"/>
            <a:ext cx="0" cy="246000"/>
          </a:xfrm>
          <a:prstGeom prst="straightConnector1">
            <a:avLst/>
          </a:prstGeom>
          <a:noFill/>
          <a:ln w="15875" cap="flat" cmpd="sng">
            <a:solidFill>
              <a:srgbClr val="E31837"/>
            </a:solidFill>
            <a:prstDash val="solid"/>
            <a:miter lim="800000"/>
            <a:headEnd type="none" w="sm" len="sm"/>
            <a:tailEnd type="triangle" w="lg" len="med"/>
          </a:ln>
        </p:spPr>
      </p:cxnSp>
      <p:sp>
        <p:nvSpPr>
          <p:cNvPr id="9" name="Google Shape;1294;p90">
            <a:extLst>
              <a:ext uri="{FF2B5EF4-FFF2-40B4-BE49-F238E27FC236}">
                <a16:creationId xmlns:a16="http://schemas.microsoft.com/office/drawing/2014/main" id="{C2488B41-0E91-8823-4F3F-6E39DDC70D55}"/>
              </a:ext>
            </a:extLst>
          </p:cNvPr>
          <p:cNvSpPr txBox="1"/>
          <p:nvPr/>
        </p:nvSpPr>
        <p:spPr>
          <a:xfrm>
            <a:off x="535299" y="3789453"/>
            <a:ext cx="38132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Link payments with remittance details</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10" name="Google Shape;1295;p90">
            <a:extLst>
              <a:ext uri="{FF2B5EF4-FFF2-40B4-BE49-F238E27FC236}">
                <a16:creationId xmlns:a16="http://schemas.microsoft.com/office/drawing/2014/main" id="{9EDDB317-FD0C-F402-11F0-31B23B11BF5F}"/>
              </a:ext>
            </a:extLst>
          </p:cNvPr>
          <p:cNvSpPr txBox="1"/>
          <p:nvPr/>
        </p:nvSpPr>
        <p:spPr>
          <a:xfrm>
            <a:off x="5396930" y="2904169"/>
            <a:ext cx="3043195" cy="41024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Remittance aggregation from multiple sources (emails, portals, EDI files)</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11" name="Google Shape;1296;p90">
            <a:extLst>
              <a:ext uri="{FF2B5EF4-FFF2-40B4-BE49-F238E27FC236}">
                <a16:creationId xmlns:a16="http://schemas.microsoft.com/office/drawing/2014/main" id="{D9176D95-10E2-DE78-2561-6D8A7743B163}"/>
              </a:ext>
            </a:extLst>
          </p:cNvPr>
          <p:cNvSpPr txBox="1"/>
          <p:nvPr/>
        </p:nvSpPr>
        <p:spPr>
          <a:xfrm>
            <a:off x="5299927" y="4115048"/>
            <a:ext cx="32372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Matching of payments with invoice data</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14" name="Google Shape;1297;p90">
            <a:extLst>
              <a:ext uri="{FF2B5EF4-FFF2-40B4-BE49-F238E27FC236}">
                <a16:creationId xmlns:a16="http://schemas.microsoft.com/office/drawing/2014/main" id="{A54F1684-2860-F41B-7700-25EAD345794F}"/>
              </a:ext>
            </a:extLst>
          </p:cNvPr>
          <p:cNvSpPr txBox="1"/>
          <p:nvPr/>
        </p:nvSpPr>
        <p:spPr>
          <a:xfrm>
            <a:off x="5296527" y="5120808"/>
            <a:ext cx="32440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Coding of Disputes/Claims and discounts</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15" name="Google Shape;1298;p90">
            <a:extLst>
              <a:ext uri="{FF2B5EF4-FFF2-40B4-BE49-F238E27FC236}">
                <a16:creationId xmlns:a16="http://schemas.microsoft.com/office/drawing/2014/main" id="{0DEC53C6-FFF0-EBE1-7AFA-5EAD19AD45EF}"/>
              </a:ext>
            </a:extLst>
          </p:cNvPr>
          <p:cNvSpPr txBox="1"/>
          <p:nvPr/>
        </p:nvSpPr>
        <p:spPr>
          <a:xfrm>
            <a:off x="891899" y="2904169"/>
            <a:ext cx="3100000" cy="41024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Download and aggregate remittance from checks, emails, EDI files, websites</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16" name="Google Shape;1299;p90">
            <a:extLst>
              <a:ext uri="{FF2B5EF4-FFF2-40B4-BE49-F238E27FC236}">
                <a16:creationId xmlns:a16="http://schemas.microsoft.com/office/drawing/2014/main" id="{FF762186-F5D0-ACA1-0540-769F4ECFB4FD}"/>
              </a:ext>
            </a:extLst>
          </p:cNvPr>
          <p:cNvSpPr txBox="1"/>
          <p:nvPr/>
        </p:nvSpPr>
        <p:spPr>
          <a:xfrm>
            <a:off x="9994491" y="2904169"/>
            <a:ext cx="3021986" cy="41024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rPr>
              <a:t>Accurate </a:t>
            </a:r>
            <a: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t>remittance information </a:t>
            </a:r>
            <a:r>
              <a:rPr kumimoji="0" lang="en-IN"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rPr>
              <a:t>capture </a:t>
            </a:r>
            <a: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t>and </a:t>
            </a:r>
            <a:r>
              <a:rPr kumimoji="0" lang="en-IN"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rPr>
              <a:t>data identification</a:t>
            </a:r>
            <a:endParaRPr kumimoji="0" lang="en-US"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endParaRPr>
          </a:p>
        </p:txBody>
      </p:sp>
      <p:cxnSp>
        <p:nvCxnSpPr>
          <p:cNvPr id="17" name="Google Shape;1300;p90">
            <a:extLst>
              <a:ext uri="{FF2B5EF4-FFF2-40B4-BE49-F238E27FC236}">
                <a16:creationId xmlns:a16="http://schemas.microsoft.com/office/drawing/2014/main" id="{BED1ABD8-A33A-F1D0-02A9-D158911E4E78}"/>
              </a:ext>
            </a:extLst>
          </p:cNvPr>
          <p:cNvCxnSpPr>
            <a:cxnSpLocks/>
          </p:cNvCxnSpPr>
          <p:nvPr/>
        </p:nvCxnSpPr>
        <p:spPr>
          <a:xfrm>
            <a:off x="2441899" y="4138203"/>
            <a:ext cx="0" cy="246000"/>
          </a:xfrm>
          <a:prstGeom prst="straightConnector1">
            <a:avLst/>
          </a:prstGeom>
          <a:noFill/>
          <a:ln w="15875" cap="flat" cmpd="sng">
            <a:solidFill>
              <a:srgbClr val="E31837"/>
            </a:solidFill>
            <a:prstDash val="solid"/>
            <a:miter lim="800000"/>
            <a:headEnd type="none" w="sm" len="sm"/>
            <a:tailEnd type="triangle" w="lg" len="med"/>
          </a:ln>
        </p:spPr>
      </p:cxnSp>
      <p:sp>
        <p:nvSpPr>
          <p:cNvPr id="18" name="Google Shape;1301;p90">
            <a:extLst>
              <a:ext uri="{FF2B5EF4-FFF2-40B4-BE49-F238E27FC236}">
                <a16:creationId xmlns:a16="http://schemas.microsoft.com/office/drawing/2014/main" id="{38BD80BD-596F-7829-0B3F-8E45B41920D7}"/>
              </a:ext>
            </a:extLst>
          </p:cNvPr>
          <p:cNvSpPr txBox="1"/>
          <p:nvPr/>
        </p:nvSpPr>
        <p:spPr>
          <a:xfrm>
            <a:off x="789099" y="4469105"/>
            <a:ext cx="33056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Match payments with open invoices</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cxnSp>
        <p:nvCxnSpPr>
          <p:cNvPr id="19" name="Google Shape;1302;p90">
            <a:extLst>
              <a:ext uri="{FF2B5EF4-FFF2-40B4-BE49-F238E27FC236}">
                <a16:creationId xmlns:a16="http://schemas.microsoft.com/office/drawing/2014/main" id="{824B219A-D13A-8F90-4230-382628BB8E70}"/>
              </a:ext>
            </a:extLst>
          </p:cNvPr>
          <p:cNvCxnSpPr>
            <a:cxnSpLocks/>
          </p:cNvCxnSpPr>
          <p:nvPr/>
        </p:nvCxnSpPr>
        <p:spPr>
          <a:xfrm>
            <a:off x="2441899" y="4819926"/>
            <a:ext cx="0" cy="246000"/>
          </a:xfrm>
          <a:prstGeom prst="straightConnector1">
            <a:avLst/>
          </a:prstGeom>
          <a:noFill/>
          <a:ln w="15875" cap="flat" cmpd="sng">
            <a:solidFill>
              <a:srgbClr val="E31837"/>
            </a:solidFill>
            <a:prstDash val="solid"/>
            <a:miter lim="800000"/>
            <a:headEnd type="none" w="sm" len="sm"/>
            <a:tailEnd type="triangle" w="lg" len="med"/>
          </a:ln>
        </p:spPr>
      </p:cxnSp>
      <p:sp>
        <p:nvSpPr>
          <p:cNvPr id="20" name="Google Shape;1303;p90">
            <a:extLst>
              <a:ext uri="{FF2B5EF4-FFF2-40B4-BE49-F238E27FC236}">
                <a16:creationId xmlns:a16="http://schemas.microsoft.com/office/drawing/2014/main" id="{C74343A5-214C-2EFD-5E60-96D16EA3AC90}"/>
              </a:ext>
            </a:extLst>
          </p:cNvPr>
          <p:cNvSpPr txBox="1"/>
          <p:nvPr/>
        </p:nvSpPr>
        <p:spPr>
          <a:xfrm>
            <a:off x="535299" y="5148757"/>
            <a:ext cx="38132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a:ln>
                  <a:noFill/>
                </a:ln>
                <a:solidFill>
                  <a:srgbClr val="000000"/>
                </a:solidFill>
                <a:effectLst/>
                <a:uLnTx/>
                <a:uFillTx/>
                <a:latin typeface="Calibri" panose="020F0502020204030204"/>
                <a:ea typeface="Century Gothic"/>
                <a:cs typeface="Calibri Light" panose="020F0302020204030204" pitchFamily="34" charset="0"/>
                <a:sym typeface="Century Gothic"/>
              </a:rPr>
              <a:t>Identify and code short payments and discounts</a:t>
            </a:r>
            <a:endParaRPr kumimoji="0" lang="en-US" sz="1300" b="0" i="0" u="none" strike="noStrike" kern="0" cap="none" spc="0" normalizeH="0" baseline="0" noProof="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cxnSp>
        <p:nvCxnSpPr>
          <p:cNvPr id="21" name="Google Shape;1306;p90">
            <a:extLst>
              <a:ext uri="{FF2B5EF4-FFF2-40B4-BE49-F238E27FC236}">
                <a16:creationId xmlns:a16="http://schemas.microsoft.com/office/drawing/2014/main" id="{71A2297E-214F-DEED-3AED-F4C686AA9640}"/>
              </a:ext>
            </a:extLst>
          </p:cNvPr>
          <p:cNvCxnSpPr>
            <a:cxnSpLocks/>
          </p:cNvCxnSpPr>
          <p:nvPr/>
        </p:nvCxnSpPr>
        <p:spPr>
          <a:xfrm>
            <a:off x="2441899" y="5480967"/>
            <a:ext cx="0" cy="246000"/>
          </a:xfrm>
          <a:prstGeom prst="straightConnector1">
            <a:avLst/>
          </a:prstGeom>
          <a:noFill/>
          <a:ln w="15875" cap="flat" cmpd="sng">
            <a:solidFill>
              <a:srgbClr val="E31837"/>
            </a:solidFill>
            <a:prstDash val="solid"/>
            <a:miter lim="800000"/>
            <a:headEnd type="none" w="sm" len="sm"/>
            <a:tailEnd type="triangle" w="lg" len="med"/>
          </a:ln>
        </p:spPr>
      </p:cxnSp>
      <p:sp>
        <p:nvSpPr>
          <p:cNvPr id="22" name="Google Shape;1307;p90">
            <a:extLst>
              <a:ext uri="{FF2B5EF4-FFF2-40B4-BE49-F238E27FC236}">
                <a16:creationId xmlns:a16="http://schemas.microsoft.com/office/drawing/2014/main" id="{9BB9A96F-D322-851D-E7DB-7EF149528BAE}"/>
              </a:ext>
            </a:extLst>
          </p:cNvPr>
          <p:cNvSpPr txBox="1"/>
          <p:nvPr/>
        </p:nvSpPr>
        <p:spPr>
          <a:xfrm>
            <a:off x="979299" y="5828409"/>
            <a:ext cx="29252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a:ln>
                  <a:noFill/>
                </a:ln>
                <a:solidFill>
                  <a:srgbClr val="000000"/>
                </a:solidFill>
                <a:effectLst/>
                <a:uLnTx/>
                <a:uFillTx/>
                <a:latin typeface="Calibri" panose="020F0502020204030204"/>
                <a:ea typeface="Century Gothic"/>
                <a:cs typeface="Calibri Light" panose="020F0302020204030204" pitchFamily="34" charset="0"/>
                <a:sym typeface="Century Gothic"/>
              </a:rPr>
              <a:t>Exception handling</a:t>
            </a:r>
            <a:endParaRPr kumimoji="0" lang="en-US" sz="1300" b="0" i="0" u="none" strike="noStrike" kern="0" cap="none" spc="0" normalizeH="0" baseline="0" noProof="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23" name="Google Shape;1308;p90">
            <a:extLst>
              <a:ext uri="{FF2B5EF4-FFF2-40B4-BE49-F238E27FC236}">
                <a16:creationId xmlns:a16="http://schemas.microsoft.com/office/drawing/2014/main" id="{A9C51F68-7A62-6061-82F8-A6EF3C936792}"/>
              </a:ext>
            </a:extLst>
          </p:cNvPr>
          <p:cNvSpPr txBox="1"/>
          <p:nvPr/>
        </p:nvSpPr>
        <p:spPr>
          <a:xfrm>
            <a:off x="9994493" y="3970276"/>
            <a:ext cx="3021983" cy="41024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t>Intelligent invoice </a:t>
            </a:r>
            <a:r>
              <a:rPr kumimoji="0" lang="en-IN"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rPr>
              <a:t>mapping for unstructured or non-standardised data</a:t>
            </a:r>
            <a:endParaRPr kumimoji="0" lang="en-US"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endParaRPr>
          </a:p>
        </p:txBody>
      </p:sp>
      <p:cxnSp>
        <p:nvCxnSpPr>
          <p:cNvPr id="24" name="Google Shape;1309;p90">
            <a:extLst>
              <a:ext uri="{FF2B5EF4-FFF2-40B4-BE49-F238E27FC236}">
                <a16:creationId xmlns:a16="http://schemas.microsoft.com/office/drawing/2014/main" id="{ECA7BB46-B3D7-3EB8-A121-1EBF5911FF49}"/>
              </a:ext>
            </a:extLst>
          </p:cNvPr>
          <p:cNvCxnSpPr>
            <a:cxnSpLocks/>
          </p:cNvCxnSpPr>
          <p:nvPr/>
        </p:nvCxnSpPr>
        <p:spPr>
          <a:xfrm>
            <a:off x="2441899" y="6190517"/>
            <a:ext cx="0" cy="246000"/>
          </a:xfrm>
          <a:prstGeom prst="straightConnector1">
            <a:avLst/>
          </a:prstGeom>
          <a:noFill/>
          <a:ln w="15875" cap="flat" cmpd="sng">
            <a:solidFill>
              <a:srgbClr val="E31837"/>
            </a:solidFill>
            <a:prstDash val="solid"/>
            <a:miter lim="800000"/>
            <a:headEnd type="none" w="sm" len="sm"/>
            <a:tailEnd type="triangle" w="lg" len="med"/>
          </a:ln>
        </p:spPr>
      </p:cxnSp>
      <p:sp>
        <p:nvSpPr>
          <p:cNvPr id="25" name="Google Shape;1310;p90">
            <a:extLst>
              <a:ext uri="{FF2B5EF4-FFF2-40B4-BE49-F238E27FC236}">
                <a16:creationId xmlns:a16="http://schemas.microsoft.com/office/drawing/2014/main" id="{06710AD3-83EA-EDBA-3921-48BC9536CDF9}"/>
              </a:ext>
            </a:extLst>
          </p:cNvPr>
          <p:cNvSpPr txBox="1"/>
          <p:nvPr/>
        </p:nvSpPr>
        <p:spPr>
          <a:xfrm>
            <a:off x="819299" y="6508059"/>
            <a:ext cx="3245200" cy="20512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Post cash in the ERP</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26" name="Google Shape;1311;p90">
            <a:extLst>
              <a:ext uri="{FF2B5EF4-FFF2-40B4-BE49-F238E27FC236}">
                <a16:creationId xmlns:a16="http://schemas.microsoft.com/office/drawing/2014/main" id="{B073C925-F4FD-F736-7D88-C3A88FCC60BB}"/>
              </a:ext>
            </a:extLst>
          </p:cNvPr>
          <p:cNvSpPr txBox="1"/>
          <p:nvPr/>
        </p:nvSpPr>
        <p:spPr>
          <a:xfrm>
            <a:off x="5558462" y="6126568"/>
            <a:ext cx="2720130" cy="41024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rPr>
              <a:t>Automated correspondence to customers for missing remittance</a:t>
            </a:r>
            <a:endParaRPr kumimoji="0" lang="en-US" sz="1300" b="0" i="0" u="none" strike="noStrike" kern="0" cap="none" spc="0" normalizeH="0" baseline="0" noProof="0" dirty="0">
              <a:ln>
                <a:noFill/>
              </a:ln>
              <a:solidFill>
                <a:srgbClr val="000000"/>
              </a:solidFill>
              <a:effectLst/>
              <a:uLnTx/>
              <a:uFillTx/>
              <a:latin typeface="Calibri" panose="020F0502020204030204"/>
              <a:ea typeface="Century Gothic"/>
              <a:cs typeface="Calibri Light" panose="020F0302020204030204" pitchFamily="34" charset="0"/>
              <a:sym typeface="Century Gothic"/>
            </a:endParaRPr>
          </a:p>
        </p:txBody>
      </p:sp>
      <p:sp>
        <p:nvSpPr>
          <p:cNvPr id="27" name="Google Shape;1312;p90">
            <a:extLst>
              <a:ext uri="{FF2B5EF4-FFF2-40B4-BE49-F238E27FC236}">
                <a16:creationId xmlns:a16="http://schemas.microsoft.com/office/drawing/2014/main" id="{9E1EEAF3-5725-3C09-E8DA-5A35E202D8A9}"/>
              </a:ext>
            </a:extLst>
          </p:cNvPr>
          <p:cNvSpPr txBox="1"/>
          <p:nvPr/>
        </p:nvSpPr>
        <p:spPr>
          <a:xfrm>
            <a:off x="9877713" y="5023313"/>
            <a:ext cx="3255542" cy="400110"/>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rPr>
              <a:t>Auto-resolution of repetitive exceptions </a:t>
            </a:r>
            <a: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t>based on pattern recognition and trend analysis</a:t>
            </a:r>
            <a:endParaRPr kumimoji="0" lang="en-US"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endParaRPr>
          </a:p>
        </p:txBody>
      </p:sp>
      <p:sp>
        <p:nvSpPr>
          <p:cNvPr id="28" name="Google Shape;1313;p90">
            <a:extLst>
              <a:ext uri="{FF2B5EF4-FFF2-40B4-BE49-F238E27FC236}">
                <a16:creationId xmlns:a16="http://schemas.microsoft.com/office/drawing/2014/main" id="{C50C2A8E-BD31-13E4-8057-7AF0181E90D7}"/>
              </a:ext>
            </a:extLst>
          </p:cNvPr>
          <p:cNvSpPr txBox="1"/>
          <p:nvPr/>
        </p:nvSpPr>
        <p:spPr>
          <a:xfrm>
            <a:off x="9991884" y="6108396"/>
            <a:ext cx="3027200" cy="410241"/>
          </a:xfrm>
          <a:prstGeom prst="rect">
            <a:avLst/>
          </a:prstGeom>
          <a:noFill/>
          <a:ln>
            <a:noFill/>
          </a:ln>
        </p:spPr>
        <p:txBody>
          <a:bodyPr spcFirstLastPara="1" wrap="square" lIns="0" tIns="0" rIns="0" bIns="0" anchor="t" anchorCtr="0">
            <a:spAutoFit/>
          </a:bodyPr>
          <a:lstStyle/>
          <a:p>
            <a:pPr marL="0" marR="0" lvl="0" indent="0" algn="ctr" defTabSz="1219256" rtl="0" eaLnBrk="1" fontAlgn="auto" latinLnBrk="0" hangingPunct="1">
              <a:lnSpc>
                <a:spcPct val="100000"/>
              </a:lnSpc>
              <a:spcBef>
                <a:spcPts val="0"/>
              </a:spcBef>
              <a:spcAft>
                <a:spcPts val="0"/>
              </a:spcAft>
              <a:buClr>
                <a:srgbClr val="000000"/>
              </a:buClr>
              <a:buSzTx/>
              <a:buFontTx/>
              <a:buNone/>
              <a:tabLst/>
              <a:defRPr/>
            </a:pPr>
            <a:r>
              <a:rPr kumimoji="0" lang="en-IN" sz="1300" i="0" u="none" strike="noStrike" kern="0" cap="none" spc="0" normalizeH="0" baseline="0" noProof="0" dirty="0">
                <a:ln>
                  <a:noFill/>
                </a:ln>
                <a:effectLst/>
                <a:uLnTx/>
                <a:uFillTx/>
                <a:latin typeface="Calibri" panose="020F0502020204030204"/>
                <a:ea typeface="+mn-ea"/>
                <a:cs typeface="Calibri Light" panose="020F0302020204030204" pitchFamily="34" charset="0"/>
                <a:sym typeface="Century Gothic"/>
              </a:rPr>
              <a:t>Auto-trigger emails </a:t>
            </a:r>
            <a: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t>to customers with</a:t>
            </a:r>
            <a:b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br>
            <a:r>
              <a:rPr kumimoji="0" lang="en-IN"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rPr>
              <a:t>high probability missing remittance</a:t>
            </a:r>
            <a:endParaRPr kumimoji="0" lang="en-US" sz="1300" i="0" u="none" strike="noStrike" kern="0" cap="none" spc="0" normalizeH="0" baseline="0" noProof="0" dirty="0">
              <a:ln>
                <a:noFill/>
              </a:ln>
              <a:effectLst/>
              <a:uLnTx/>
              <a:uFillTx/>
              <a:latin typeface="Calibri" panose="020F0502020204030204"/>
              <a:ea typeface="Century Gothic"/>
              <a:cs typeface="Calibri Light" panose="020F0302020204030204" pitchFamily="34" charset="0"/>
              <a:sym typeface="Century Gothic"/>
            </a:endParaRPr>
          </a:p>
        </p:txBody>
      </p:sp>
      <p:cxnSp>
        <p:nvCxnSpPr>
          <p:cNvPr id="30" name="Google Shape;1315;p90">
            <a:extLst>
              <a:ext uri="{FF2B5EF4-FFF2-40B4-BE49-F238E27FC236}">
                <a16:creationId xmlns:a16="http://schemas.microsoft.com/office/drawing/2014/main" id="{A706B74E-AD93-8DD1-5FCB-3A426F39B78F}"/>
              </a:ext>
            </a:extLst>
          </p:cNvPr>
          <p:cNvCxnSpPr>
            <a:cxnSpLocks/>
          </p:cNvCxnSpPr>
          <p:nvPr/>
        </p:nvCxnSpPr>
        <p:spPr>
          <a:xfrm>
            <a:off x="9139750" y="1716413"/>
            <a:ext cx="0" cy="4680000"/>
          </a:xfrm>
          <a:prstGeom prst="straightConnector1">
            <a:avLst/>
          </a:prstGeom>
          <a:noFill/>
          <a:ln w="15875" cap="flat" cmpd="sng">
            <a:solidFill>
              <a:srgbClr val="CEDFFF"/>
            </a:solidFill>
            <a:prstDash val="solid"/>
            <a:miter lim="800000"/>
            <a:headEnd type="none" w="sm" len="sm"/>
            <a:tailEnd type="none" w="sm" len="sm"/>
          </a:ln>
        </p:spPr>
      </p:cxnSp>
      <p:cxnSp>
        <p:nvCxnSpPr>
          <p:cNvPr id="36" name="Google Shape;1321;p90">
            <a:extLst>
              <a:ext uri="{FF2B5EF4-FFF2-40B4-BE49-F238E27FC236}">
                <a16:creationId xmlns:a16="http://schemas.microsoft.com/office/drawing/2014/main" id="{C1EB0880-06C9-2DD5-8F87-9D04B7D8CA8B}"/>
              </a:ext>
            </a:extLst>
          </p:cNvPr>
          <p:cNvCxnSpPr>
            <a:cxnSpLocks/>
          </p:cNvCxnSpPr>
          <p:nvPr/>
        </p:nvCxnSpPr>
        <p:spPr>
          <a:xfrm>
            <a:off x="4766750" y="1716413"/>
            <a:ext cx="0" cy="4680000"/>
          </a:xfrm>
          <a:prstGeom prst="straightConnector1">
            <a:avLst/>
          </a:prstGeom>
          <a:noFill/>
          <a:ln w="15875" cap="flat" cmpd="sng">
            <a:solidFill>
              <a:srgbClr val="CEDFFF"/>
            </a:solidFill>
            <a:prstDash val="solid"/>
            <a:miter lim="800000"/>
            <a:headEnd type="none" w="sm" len="sm"/>
            <a:tailEnd type="none" w="sm" len="sm"/>
          </a:ln>
        </p:spPr>
      </p:cxnSp>
      <p:cxnSp>
        <p:nvCxnSpPr>
          <p:cNvPr id="107" name="Straight Connector 106">
            <a:extLst>
              <a:ext uri="{FF2B5EF4-FFF2-40B4-BE49-F238E27FC236}">
                <a16:creationId xmlns:a16="http://schemas.microsoft.com/office/drawing/2014/main" id="{1D002FF8-E344-AB1D-8AC9-C14842BE90D4}"/>
              </a:ext>
            </a:extLst>
          </p:cNvPr>
          <p:cNvCxnSpPr>
            <a:cxnSpLocks/>
          </p:cNvCxnSpPr>
          <p:nvPr/>
        </p:nvCxnSpPr>
        <p:spPr bwMode="auto">
          <a:xfrm>
            <a:off x="6738527" y="3688495"/>
            <a:ext cx="360000" cy="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5F155928-4411-AD79-2840-A15D7686E4CF}"/>
              </a:ext>
            </a:extLst>
          </p:cNvPr>
          <p:cNvCxnSpPr>
            <a:cxnSpLocks/>
          </p:cNvCxnSpPr>
          <p:nvPr/>
        </p:nvCxnSpPr>
        <p:spPr bwMode="auto">
          <a:xfrm>
            <a:off x="6738527" y="4674226"/>
            <a:ext cx="360000" cy="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71C9C5EA-69BE-B6A4-6D9D-5440B3C18C47}"/>
              </a:ext>
            </a:extLst>
          </p:cNvPr>
          <p:cNvCxnSpPr>
            <a:cxnSpLocks/>
          </p:cNvCxnSpPr>
          <p:nvPr/>
        </p:nvCxnSpPr>
        <p:spPr bwMode="auto">
          <a:xfrm>
            <a:off x="6738527" y="5742830"/>
            <a:ext cx="360000" cy="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0AC0AFD2-48CA-380B-9DCF-9149D2CD57EF}"/>
              </a:ext>
            </a:extLst>
          </p:cNvPr>
          <p:cNvCxnSpPr>
            <a:cxnSpLocks/>
          </p:cNvCxnSpPr>
          <p:nvPr/>
        </p:nvCxnSpPr>
        <p:spPr bwMode="auto">
          <a:xfrm>
            <a:off x="11325484" y="3688495"/>
            <a:ext cx="360000" cy="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97183544-9C4D-2269-601A-6537C05E515C}"/>
              </a:ext>
            </a:extLst>
          </p:cNvPr>
          <p:cNvCxnSpPr>
            <a:cxnSpLocks/>
          </p:cNvCxnSpPr>
          <p:nvPr/>
        </p:nvCxnSpPr>
        <p:spPr bwMode="auto">
          <a:xfrm>
            <a:off x="11325484" y="4674226"/>
            <a:ext cx="360000" cy="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1476338C-1B56-50D3-F7F7-C33E6730C354}"/>
              </a:ext>
            </a:extLst>
          </p:cNvPr>
          <p:cNvCxnSpPr>
            <a:cxnSpLocks/>
          </p:cNvCxnSpPr>
          <p:nvPr/>
        </p:nvCxnSpPr>
        <p:spPr bwMode="auto">
          <a:xfrm>
            <a:off x="11325484" y="5742830"/>
            <a:ext cx="360000" cy="0"/>
          </a:xfrm>
          <a:prstGeom prst="line">
            <a:avLst/>
          </a:prstGeom>
          <a:solidFill>
            <a:schemeClr val="accent1"/>
          </a:solidFill>
          <a:ln w="15875" cap="flat" cmpd="sng" algn="ctr">
            <a:solidFill>
              <a:srgbClr val="E31837"/>
            </a:solidFill>
            <a:prstDash val="solid"/>
            <a:round/>
            <a:headEnd type="none" w="med" len="med"/>
            <a:tailEnd type="none" w="med" len="med"/>
          </a:ln>
          <a:effectLst/>
        </p:spPr>
      </p:cxnSp>
      <p:pic>
        <p:nvPicPr>
          <p:cNvPr id="35" name="Settings">
            <a:extLst>
              <a:ext uri="{FF2B5EF4-FFF2-40B4-BE49-F238E27FC236}">
                <a16:creationId xmlns:a16="http://schemas.microsoft.com/office/drawing/2014/main" id="{F5EEEADA-24FF-13E0-EA53-F74BAEEB7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2800" y="1271297"/>
            <a:ext cx="432000" cy="432000"/>
          </a:xfrm>
          <a:prstGeom prst="rect">
            <a:avLst/>
          </a:prstGeom>
        </p:spPr>
      </p:pic>
      <p:pic>
        <p:nvPicPr>
          <p:cNvPr id="37" name="New Feature">
            <a:extLst>
              <a:ext uri="{FF2B5EF4-FFF2-40B4-BE49-F238E27FC236}">
                <a16:creationId xmlns:a16="http://schemas.microsoft.com/office/drawing/2014/main" id="{4CFCBFDB-0C9E-7AD8-8FFF-089F97321D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9484" y="1271297"/>
            <a:ext cx="432000" cy="432000"/>
          </a:xfrm>
          <a:prstGeom prst="rect">
            <a:avLst/>
          </a:prstGeom>
        </p:spPr>
      </p:pic>
      <p:pic>
        <p:nvPicPr>
          <p:cNvPr id="38" name="Request and Zelle Request">
            <a:extLst>
              <a:ext uri="{FF2B5EF4-FFF2-40B4-BE49-F238E27FC236}">
                <a16:creationId xmlns:a16="http://schemas.microsoft.com/office/drawing/2014/main" id="{5328EBAA-EC35-861F-35FA-D6972EA625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2832" y="1264547"/>
            <a:ext cx="396000" cy="445500"/>
          </a:xfrm>
          <a:prstGeom prst="rect">
            <a:avLst/>
          </a:prstGeom>
        </p:spPr>
      </p:pic>
    </p:spTree>
    <p:extLst>
      <p:ext uri="{BB962C8B-B14F-4D97-AF65-F5344CB8AC3E}">
        <p14:creationId xmlns:p14="http://schemas.microsoft.com/office/powerpoint/2010/main" val="342556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A white object with a shadow&#10;&#10;Description automatically generated with medium confidence">
            <a:extLst>
              <a:ext uri="{FF2B5EF4-FFF2-40B4-BE49-F238E27FC236}">
                <a16:creationId xmlns:a16="http://schemas.microsoft.com/office/drawing/2014/main" id="{B39FB22C-1308-41E3-A73A-94EE3066739B}"/>
              </a:ext>
            </a:extLst>
          </p:cNvPr>
          <p:cNvPicPr>
            <a:picLocks noChangeAspect="1"/>
          </p:cNvPicPr>
          <p:nvPr/>
        </p:nvPicPr>
        <p:blipFill rotWithShape="1">
          <a:blip r:embed="rId3">
            <a:extLst>
              <a:ext uri="{28A0092B-C50C-407E-A947-70E740481C1C}">
                <a14:useLocalDpi xmlns:a14="http://schemas.microsoft.com/office/drawing/2010/main" val="0"/>
              </a:ext>
            </a:extLst>
          </a:blip>
          <a:srcRect t="22304" r="7674"/>
          <a:stretch/>
        </p:blipFill>
        <p:spPr>
          <a:xfrm>
            <a:off x="3345087" y="4288628"/>
            <a:ext cx="6745063" cy="3483771"/>
          </a:xfrm>
          <a:prstGeom prst="rect">
            <a:avLst/>
          </a:prstGeom>
        </p:spPr>
      </p:pic>
      <p:sp>
        <p:nvSpPr>
          <p:cNvPr id="84" name="Title 1">
            <a:extLst>
              <a:ext uri="{FF2B5EF4-FFF2-40B4-BE49-F238E27FC236}">
                <a16:creationId xmlns:a16="http://schemas.microsoft.com/office/drawing/2014/main" id="{B5CCAB1E-66A1-2EB9-84D1-5BA3D474A092}"/>
              </a:ext>
            </a:extLst>
          </p:cNvPr>
          <p:cNvSpPr>
            <a:spLocks noGrp="1"/>
          </p:cNvSpPr>
          <p:nvPr>
            <p:ph type="title"/>
          </p:nvPr>
        </p:nvSpPr>
        <p:spPr>
          <a:xfrm>
            <a:off x="349657" y="400051"/>
            <a:ext cx="13104000" cy="364074"/>
          </a:xfrm>
        </p:spPr>
        <p:txBody>
          <a:bodyPr/>
          <a:lstStyle/>
          <a:p>
            <a:r>
              <a:rPr lang="en-GB" dirty="0"/>
              <a:t>AI enabled cash application delivered by Intelligent Receivables</a:t>
            </a:r>
            <a:endParaRPr lang="en-US" dirty="0"/>
          </a:p>
        </p:txBody>
      </p:sp>
      <p:grpSp>
        <p:nvGrpSpPr>
          <p:cNvPr id="85" name="Group 84">
            <a:extLst>
              <a:ext uri="{FF2B5EF4-FFF2-40B4-BE49-F238E27FC236}">
                <a16:creationId xmlns:a16="http://schemas.microsoft.com/office/drawing/2014/main" id="{7CC84432-6C18-A149-24ED-D148933F60D5}"/>
              </a:ext>
            </a:extLst>
          </p:cNvPr>
          <p:cNvGrpSpPr/>
          <p:nvPr/>
        </p:nvGrpSpPr>
        <p:grpSpPr>
          <a:xfrm>
            <a:off x="7995353" y="5253627"/>
            <a:ext cx="4030189" cy="1012834"/>
            <a:chOff x="7911634" y="5587449"/>
            <a:chExt cx="4030189" cy="1012834"/>
          </a:xfrm>
        </p:grpSpPr>
        <p:sp>
          <p:nvSpPr>
            <p:cNvPr id="86" name="Google Shape;709;p98">
              <a:extLst>
                <a:ext uri="{FF2B5EF4-FFF2-40B4-BE49-F238E27FC236}">
                  <a16:creationId xmlns:a16="http://schemas.microsoft.com/office/drawing/2014/main" id="{8F729C53-C9AA-2F0F-E22E-693656FBCDA2}"/>
                </a:ext>
              </a:extLst>
            </p:cNvPr>
            <p:cNvSpPr txBox="1"/>
            <p:nvPr/>
          </p:nvSpPr>
          <p:spPr>
            <a:xfrm flipH="1">
              <a:off x="8904071" y="6107840"/>
              <a:ext cx="3037752" cy="492443"/>
            </a:xfrm>
            <a:prstGeom prst="rect">
              <a:avLst/>
            </a:prstGeom>
            <a:noFill/>
            <a:ln>
              <a:noFill/>
            </a:ln>
          </p:spPr>
          <p:txBody>
            <a:bodyPr spcFirstLastPara="1" wrap="square" lIns="0" tIns="0" rIns="0" bIns="0" anchor="ctr" anchorCtr="0">
              <a:spAutoFit/>
            </a:bodyPr>
            <a:lstStyle/>
            <a:p>
              <a:pPr marL="285750" marR="0" lvl="0" indent="-285750" algn="l" defTabSz="518145"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Century Gothic"/>
                  <a:cs typeface="Calibri Light" panose="020F0302020204030204" pitchFamily="34" charset="0"/>
                  <a:sym typeface="Century Gothic"/>
                </a:rPr>
                <a:t>Learning customer </a:t>
              </a:r>
              <a:r>
                <a:rPr lang="en-US" sz="1600" dirty="0">
                  <a:solidFill>
                    <a:srgbClr val="000000"/>
                  </a:solidFill>
                  <a:latin typeface="Calibri Light" panose="020F0302020204030204" pitchFamily="34" charset="0"/>
                  <a:ea typeface="Century Gothic"/>
                  <a:cs typeface="Calibri Light" panose="020F0302020204030204" pitchFamily="34" charset="0"/>
                  <a:sym typeface="Century Gothic"/>
                </a:rPr>
                <a:t>i</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Century Gothic"/>
                  <a:cs typeface="Calibri Light" panose="020F0302020204030204" pitchFamily="34" charset="0"/>
                  <a:sym typeface="Century Gothic"/>
                </a:rPr>
                <a:t>dentification through user </a:t>
              </a:r>
              <a:r>
                <a:rPr lang="en-US" sz="1600" dirty="0">
                  <a:solidFill>
                    <a:srgbClr val="000000"/>
                  </a:solidFill>
                  <a:latin typeface="Calibri Light" panose="020F0302020204030204" pitchFamily="34" charset="0"/>
                  <a:ea typeface="Century Gothic"/>
                  <a:cs typeface="Calibri Light" panose="020F0302020204030204" pitchFamily="34" charset="0"/>
                  <a:sym typeface="Century Gothic"/>
                </a:rPr>
                <a:t>a</a:t>
              </a:r>
              <a:r>
                <a:rPr kumimoji="0" lang="en-US" sz="1600" b="0" i="0" u="none" strike="noStrike" kern="1200" cap="none" spc="0" normalizeH="0" baseline="0" noProof="0" dirty="0" err="1">
                  <a:ln>
                    <a:noFill/>
                  </a:ln>
                  <a:solidFill>
                    <a:srgbClr val="000000"/>
                  </a:solidFill>
                  <a:effectLst/>
                  <a:uLnTx/>
                  <a:uFillTx/>
                  <a:latin typeface="Calibri Light" panose="020F0302020204030204" pitchFamily="34" charset="0"/>
                  <a:ea typeface="Century Gothic"/>
                  <a:cs typeface="Calibri Light" panose="020F0302020204030204" pitchFamily="34" charset="0"/>
                  <a:sym typeface="Century Gothic"/>
                </a:rPr>
                <a:t>ction</a:t>
              </a:r>
              <a:endParaRPr kumimoji="0" sz="1600" b="0" i="0" u="none" strike="noStrike" kern="1200" cap="none" spc="0" normalizeH="0" baseline="0" noProof="0" dirty="0">
                <a:ln>
                  <a:noFill/>
                </a:ln>
                <a:solidFill>
                  <a:srgbClr val="000000"/>
                </a:solidFill>
                <a:effectLst/>
                <a:uLnTx/>
                <a:uFillTx/>
                <a:latin typeface="Calibri Light" panose="020F0302020204030204" pitchFamily="34" charset="0"/>
                <a:ea typeface="Arial"/>
                <a:cs typeface="Calibri Light" panose="020F0302020204030204" pitchFamily="34" charset="0"/>
                <a:sym typeface="Arial"/>
              </a:endParaRPr>
            </a:p>
          </p:txBody>
        </p:sp>
        <p:cxnSp>
          <p:nvCxnSpPr>
            <p:cNvPr id="87" name="Google Shape;710;p98">
              <a:extLst>
                <a:ext uri="{FF2B5EF4-FFF2-40B4-BE49-F238E27FC236}">
                  <a16:creationId xmlns:a16="http://schemas.microsoft.com/office/drawing/2014/main" id="{68B5BDD6-2479-2E9C-1B19-E80FABC3553F}"/>
                </a:ext>
              </a:extLst>
            </p:cNvPr>
            <p:cNvCxnSpPr>
              <a:cxnSpLocks/>
            </p:cNvCxnSpPr>
            <p:nvPr/>
          </p:nvCxnSpPr>
          <p:spPr>
            <a:xfrm flipH="1">
              <a:off x="7911634" y="5781003"/>
              <a:ext cx="1988607" cy="0"/>
            </a:xfrm>
            <a:prstGeom prst="straightConnector1">
              <a:avLst/>
            </a:prstGeom>
            <a:solidFill>
              <a:srgbClr val="5DAAE0"/>
            </a:solidFill>
            <a:ln w="25400" cap="flat" cmpd="sng">
              <a:solidFill>
                <a:srgbClr val="FFA099"/>
              </a:solidFill>
              <a:prstDash val="dash"/>
              <a:round/>
              <a:headEnd type="none" w="sm" len="sm"/>
              <a:tailEnd type="none" w="sm" len="sm"/>
            </a:ln>
          </p:spPr>
        </p:cxnSp>
        <p:sp>
          <p:nvSpPr>
            <p:cNvPr id="88" name="Google Shape;711;p98">
              <a:extLst>
                <a:ext uri="{FF2B5EF4-FFF2-40B4-BE49-F238E27FC236}">
                  <a16:creationId xmlns:a16="http://schemas.microsoft.com/office/drawing/2014/main" id="{267E5703-7EEA-4146-3952-943DF456E765}"/>
                </a:ext>
              </a:extLst>
            </p:cNvPr>
            <p:cNvSpPr/>
            <p:nvPr/>
          </p:nvSpPr>
          <p:spPr>
            <a:xfrm flipH="1">
              <a:off x="8544070" y="5587449"/>
              <a:ext cx="2057400" cy="400110"/>
            </a:xfrm>
            <a:prstGeom prst="snip1Rect">
              <a:avLst>
                <a:gd name="adj" fmla="val 23809"/>
              </a:avLst>
            </a:prstGeom>
            <a:solidFill>
              <a:srgbClr val="FFA099"/>
            </a:solidFill>
            <a:ln w="25400" cap="flat" cmpd="sng">
              <a:noFill/>
              <a:prstDash val="solid"/>
              <a:round/>
              <a:headEnd type="none" w="sm" len="sm"/>
              <a:tailEnd type="none" w="sm" len="sm"/>
            </a:ln>
            <a:extLst>
              <a:ext uri="{91240B29-F687-4F45-9708-019B960494DF}">
                <a14:hiddenLine xmlns:a14="http://schemas.microsoft.com/office/drawing/2010/main" w="25400" cap="flat" cmpd="sng" algn="ctr">
                  <a:solidFill>
                    <a:srgbClr val="000000">
                      <a:alpha val="0"/>
                    </a:srgbClr>
                  </a:solidFill>
                  <a:prstDash val="solid"/>
                  <a:round/>
                  <a:headEnd type="none" w="sm" len="sm"/>
                  <a:tailEnd type="none" w="sm" len="sm"/>
                </a14:hiddenLine>
              </a:ext>
            </a:extLst>
          </p:spPr>
          <p:txBody>
            <a:bodyPr spcFirstLastPara="1" wrap="square" lIns="91425" tIns="45700" rIns="91425" bIns="45700" anchor="ctr" anchorCtr="0">
              <a:noAutofit/>
            </a:bodyPr>
            <a:lstStyle/>
            <a:p>
              <a:pPr marL="0" marR="0" lvl="0" indent="0" algn="ctr" defTabSz="518145"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Century Gothic"/>
                  <a:cs typeface="Calibri" panose="020F0502020204030204" pitchFamily="34" charset="0"/>
                  <a:sym typeface="Century Gothic"/>
                </a:rPr>
                <a:t>Machine Learning</a:t>
              </a:r>
              <a:endParaRPr kumimoji="0" sz="16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grpSp>
      <p:cxnSp>
        <p:nvCxnSpPr>
          <p:cNvPr id="89" name="Straight Connector 88">
            <a:extLst>
              <a:ext uri="{FF2B5EF4-FFF2-40B4-BE49-F238E27FC236}">
                <a16:creationId xmlns:a16="http://schemas.microsoft.com/office/drawing/2014/main" id="{2F207AEF-BD9D-0A22-0FD7-2008664C7BED}"/>
              </a:ext>
            </a:extLst>
          </p:cNvPr>
          <p:cNvCxnSpPr/>
          <p:nvPr/>
        </p:nvCxnSpPr>
        <p:spPr bwMode="auto">
          <a:xfrm>
            <a:off x="7764565" y="4528785"/>
            <a:ext cx="1656703" cy="0"/>
          </a:xfrm>
          <a:prstGeom prst="line">
            <a:avLst/>
          </a:prstGeom>
          <a:solidFill>
            <a:schemeClr val="accent1"/>
          </a:solidFill>
          <a:ln w="79375" cap="flat" cmpd="sng" algn="ctr">
            <a:solidFill>
              <a:srgbClr val="CEDFFF"/>
            </a:solidFill>
            <a:prstDash val="solid"/>
            <a:round/>
            <a:headEnd type="none" w="med" len="med"/>
            <a:tailEnd type="none" w="med" len="med"/>
          </a:ln>
          <a:effectLst/>
        </p:spPr>
      </p:cxnSp>
      <p:sp>
        <p:nvSpPr>
          <p:cNvPr id="90" name="Oval 89">
            <a:extLst>
              <a:ext uri="{FF2B5EF4-FFF2-40B4-BE49-F238E27FC236}">
                <a16:creationId xmlns:a16="http://schemas.microsoft.com/office/drawing/2014/main" id="{4DD4856E-F978-2605-17CF-3D44FD9D6EEE}"/>
              </a:ext>
            </a:extLst>
          </p:cNvPr>
          <p:cNvSpPr/>
          <p:nvPr/>
        </p:nvSpPr>
        <p:spPr bwMode="auto">
          <a:xfrm>
            <a:off x="9194613" y="4329161"/>
            <a:ext cx="399247" cy="399247"/>
          </a:xfrm>
          <a:prstGeom prst="ellipse">
            <a:avLst/>
          </a:prstGeom>
          <a:solidFill>
            <a:srgbClr val="CEDFFF"/>
          </a:solidFill>
          <a:ln w="9525" cap="flat" cmpd="sng" algn="ctr">
            <a:no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cxnSp>
        <p:nvCxnSpPr>
          <p:cNvPr id="91" name="Straight Connector 90">
            <a:extLst>
              <a:ext uri="{FF2B5EF4-FFF2-40B4-BE49-F238E27FC236}">
                <a16:creationId xmlns:a16="http://schemas.microsoft.com/office/drawing/2014/main" id="{F6B9F959-B758-02F5-5D1C-321F31C427FD}"/>
              </a:ext>
            </a:extLst>
          </p:cNvPr>
          <p:cNvCxnSpPr>
            <a:cxnSpLocks/>
          </p:cNvCxnSpPr>
          <p:nvPr/>
        </p:nvCxnSpPr>
        <p:spPr bwMode="auto">
          <a:xfrm>
            <a:off x="7722917" y="3254461"/>
            <a:ext cx="548284" cy="0"/>
          </a:xfrm>
          <a:prstGeom prst="line">
            <a:avLst/>
          </a:prstGeom>
          <a:solidFill>
            <a:schemeClr val="accent1"/>
          </a:solidFill>
          <a:ln w="50800" cap="flat" cmpd="sng" algn="ctr">
            <a:solidFill>
              <a:srgbClr val="CEDFFF"/>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81350261-DBDF-F2CB-D10E-7991252F3BCC}"/>
              </a:ext>
            </a:extLst>
          </p:cNvPr>
          <p:cNvCxnSpPr/>
          <p:nvPr/>
        </p:nvCxnSpPr>
        <p:spPr bwMode="auto">
          <a:xfrm>
            <a:off x="7297272" y="4943446"/>
            <a:ext cx="0" cy="506636"/>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95" name="Straight Connector 94">
            <a:extLst>
              <a:ext uri="{FF2B5EF4-FFF2-40B4-BE49-F238E27FC236}">
                <a16:creationId xmlns:a16="http://schemas.microsoft.com/office/drawing/2014/main" id="{9039DB2A-BEB7-337B-CB90-24F02EC430C5}"/>
              </a:ext>
            </a:extLst>
          </p:cNvPr>
          <p:cNvCxnSpPr/>
          <p:nvPr/>
        </p:nvCxnSpPr>
        <p:spPr bwMode="auto">
          <a:xfrm>
            <a:off x="6073819" y="4971099"/>
            <a:ext cx="0" cy="336638"/>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96" name="Straight Connector 95">
            <a:extLst>
              <a:ext uri="{FF2B5EF4-FFF2-40B4-BE49-F238E27FC236}">
                <a16:creationId xmlns:a16="http://schemas.microsoft.com/office/drawing/2014/main" id="{DF2012B7-CC73-3BE0-CCFE-B51936C73D2B}"/>
              </a:ext>
            </a:extLst>
          </p:cNvPr>
          <p:cNvCxnSpPr/>
          <p:nvPr/>
        </p:nvCxnSpPr>
        <p:spPr bwMode="auto">
          <a:xfrm flipV="1">
            <a:off x="7314436" y="2440515"/>
            <a:ext cx="0" cy="506636"/>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97" name="Straight Connector 96">
            <a:extLst>
              <a:ext uri="{FF2B5EF4-FFF2-40B4-BE49-F238E27FC236}">
                <a16:creationId xmlns:a16="http://schemas.microsoft.com/office/drawing/2014/main" id="{4A61F414-06AF-015F-B31E-E40150D537B8}"/>
              </a:ext>
            </a:extLst>
          </p:cNvPr>
          <p:cNvCxnSpPr/>
          <p:nvPr/>
        </p:nvCxnSpPr>
        <p:spPr bwMode="auto">
          <a:xfrm flipV="1">
            <a:off x="6263505" y="2725460"/>
            <a:ext cx="0" cy="209587"/>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98" name="Straight Connector 97">
            <a:extLst>
              <a:ext uri="{FF2B5EF4-FFF2-40B4-BE49-F238E27FC236}">
                <a16:creationId xmlns:a16="http://schemas.microsoft.com/office/drawing/2014/main" id="{4A8E0CF5-DC9E-D852-F8B4-FE9E582E98B8}"/>
              </a:ext>
            </a:extLst>
          </p:cNvPr>
          <p:cNvCxnSpPr>
            <a:cxnSpLocks/>
          </p:cNvCxnSpPr>
          <p:nvPr/>
        </p:nvCxnSpPr>
        <p:spPr bwMode="auto">
          <a:xfrm>
            <a:off x="8686669" y="2819746"/>
            <a:ext cx="199624" cy="0"/>
          </a:xfrm>
          <a:prstGeom prst="line">
            <a:avLst/>
          </a:prstGeom>
          <a:solidFill>
            <a:schemeClr val="accent1"/>
          </a:solidFill>
          <a:ln w="50800" cap="flat" cmpd="sng" algn="ctr">
            <a:solidFill>
              <a:srgbClr val="CEDFFF"/>
            </a:solidFill>
            <a:prstDash val="solid"/>
            <a:round/>
            <a:headEnd type="none" w="med" len="med"/>
            <a:tailEnd type="oval" w="med" len="med"/>
          </a:ln>
          <a:effectLst/>
        </p:spPr>
      </p:cxnSp>
      <p:cxnSp>
        <p:nvCxnSpPr>
          <p:cNvPr id="99" name="Straight Connector 98">
            <a:extLst>
              <a:ext uri="{FF2B5EF4-FFF2-40B4-BE49-F238E27FC236}">
                <a16:creationId xmlns:a16="http://schemas.microsoft.com/office/drawing/2014/main" id="{1C267909-7942-2B48-AA8A-DA85D661A976}"/>
              </a:ext>
            </a:extLst>
          </p:cNvPr>
          <p:cNvCxnSpPr>
            <a:cxnSpLocks/>
          </p:cNvCxnSpPr>
          <p:nvPr/>
        </p:nvCxnSpPr>
        <p:spPr bwMode="auto">
          <a:xfrm>
            <a:off x="7287163" y="5455022"/>
            <a:ext cx="711364" cy="0"/>
          </a:xfrm>
          <a:prstGeom prst="line">
            <a:avLst/>
          </a:prstGeom>
          <a:solidFill>
            <a:schemeClr val="accent1"/>
          </a:solidFill>
          <a:ln w="79375" cap="flat" cmpd="sng" algn="ctr">
            <a:solidFill>
              <a:srgbClr val="CEDFFF"/>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AB33EFF6-F41E-155D-AF3B-485AB9C5C914}"/>
              </a:ext>
            </a:extLst>
          </p:cNvPr>
          <p:cNvCxnSpPr/>
          <p:nvPr/>
        </p:nvCxnSpPr>
        <p:spPr bwMode="auto">
          <a:xfrm>
            <a:off x="7745209" y="3856956"/>
            <a:ext cx="565062" cy="0"/>
          </a:xfrm>
          <a:prstGeom prst="line">
            <a:avLst/>
          </a:prstGeom>
          <a:solidFill>
            <a:schemeClr val="accent1"/>
          </a:solidFill>
          <a:ln w="50800" cap="flat" cmpd="sng" algn="ctr">
            <a:solidFill>
              <a:srgbClr val="CEDFFF"/>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8542027-7846-7E51-E6AE-C3E49EE6569F}"/>
              </a:ext>
            </a:extLst>
          </p:cNvPr>
          <p:cNvCxnSpPr/>
          <p:nvPr/>
        </p:nvCxnSpPr>
        <p:spPr bwMode="auto">
          <a:xfrm>
            <a:off x="6783399" y="4959201"/>
            <a:ext cx="11179" cy="728583"/>
          </a:xfrm>
          <a:prstGeom prst="line">
            <a:avLst/>
          </a:prstGeom>
          <a:solidFill>
            <a:schemeClr val="accent1"/>
          </a:solidFill>
          <a:ln w="79375" cap="flat" cmpd="sng" algn="ctr">
            <a:solidFill>
              <a:srgbClr val="CEDFFF"/>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A35795E9-FD70-E9AC-D81E-F1E33E2569FC}"/>
              </a:ext>
            </a:extLst>
          </p:cNvPr>
          <p:cNvCxnSpPr>
            <a:cxnSpLocks/>
          </p:cNvCxnSpPr>
          <p:nvPr/>
        </p:nvCxnSpPr>
        <p:spPr bwMode="auto">
          <a:xfrm flipH="1">
            <a:off x="4116729" y="3856412"/>
            <a:ext cx="579197" cy="0"/>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109" name="Straight Connector 108">
            <a:extLst>
              <a:ext uri="{FF2B5EF4-FFF2-40B4-BE49-F238E27FC236}">
                <a16:creationId xmlns:a16="http://schemas.microsoft.com/office/drawing/2014/main" id="{D21BDF2C-C778-6991-F497-4E381426F03E}"/>
              </a:ext>
            </a:extLst>
          </p:cNvPr>
          <p:cNvCxnSpPr/>
          <p:nvPr/>
        </p:nvCxnSpPr>
        <p:spPr bwMode="auto">
          <a:xfrm flipH="1">
            <a:off x="4963740" y="4135132"/>
            <a:ext cx="513108" cy="0"/>
          </a:xfrm>
          <a:prstGeom prst="line">
            <a:avLst/>
          </a:prstGeom>
          <a:solidFill>
            <a:schemeClr val="accent1"/>
          </a:solidFill>
          <a:ln w="79375" cap="flat" cmpd="sng" algn="ctr">
            <a:solidFill>
              <a:srgbClr val="CEDFFF"/>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3D9B3EC8-C0DD-00D1-044C-87957FBB73E1}"/>
              </a:ext>
            </a:extLst>
          </p:cNvPr>
          <p:cNvCxnSpPr/>
          <p:nvPr/>
        </p:nvCxnSpPr>
        <p:spPr bwMode="auto">
          <a:xfrm flipH="1" flipV="1">
            <a:off x="4686025" y="3850238"/>
            <a:ext cx="284895" cy="284895"/>
          </a:xfrm>
          <a:prstGeom prst="line">
            <a:avLst/>
          </a:prstGeom>
          <a:solidFill>
            <a:schemeClr val="accent1"/>
          </a:solidFill>
          <a:ln w="79375" cap="flat" cmpd="sng" algn="ctr">
            <a:solidFill>
              <a:srgbClr val="CEDFFF"/>
            </a:solidFill>
            <a:prstDash val="solid"/>
            <a:round/>
            <a:headEnd type="none" w="med" len="med"/>
            <a:tailEnd type="none" w="med" len="med"/>
          </a:ln>
          <a:effectLst/>
        </p:spPr>
      </p:cxnSp>
      <p:sp>
        <p:nvSpPr>
          <p:cNvPr id="112" name="Freeform 47">
            <a:extLst>
              <a:ext uri="{FF2B5EF4-FFF2-40B4-BE49-F238E27FC236}">
                <a16:creationId xmlns:a16="http://schemas.microsoft.com/office/drawing/2014/main" id="{80076876-158A-830F-B548-C557369C5A2F}"/>
              </a:ext>
            </a:extLst>
          </p:cNvPr>
          <p:cNvSpPr/>
          <p:nvPr/>
        </p:nvSpPr>
        <p:spPr bwMode="auto">
          <a:xfrm rot="10800000" flipH="1">
            <a:off x="5464061" y="2947151"/>
            <a:ext cx="2284169" cy="1996295"/>
          </a:xfrm>
          <a:custGeom>
            <a:avLst/>
            <a:gdLst>
              <a:gd name="connsiteX0" fmla="*/ 0 w 2302929"/>
              <a:gd name="connsiteY0" fmla="*/ 0 h 2302929"/>
              <a:gd name="connsiteX1" fmla="*/ 571794 w 2302929"/>
              <a:gd name="connsiteY1" fmla="*/ 0 h 2302929"/>
              <a:gd name="connsiteX2" fmla="*/ 2015386 w 2302929"/>
              <a:gd name="connsiteY2" fmla="*/ 0 h 2302929"/>
              <a:gd name="connsiteX3" fmla="*/ 2302929 w 2302929"/>
              <a:gd name="connsiteY3" fmla="*/ 0 h 2302929"/>
              <a:gd name="connsiteX4" fmla="*/ 2302929 w 2302929"/>
              <a:gd name="connsiteY4" fmla="*/ 1731135 h 2302929"/>
              <a:gd name="connsiteX5" fmla="*/ 1731135 w 2302929"/>
              <a:gd name="connsiteY5" fmla="*/ 2302929 h 2302929"/>
              <a:gd name="connsiteX6" fmla="*/ 0 w 2302929"/>
              <a:gd name="connsiteY6" fmla="*/ 2302929 h 2302929"/>
              <a:gd name="connsiteX7" fmla="*/ 0 w 2302929"/>
              <a:gd name="connsiteY7" fmla="*/ 2015386 h 2302929"/>
              <a:gd name="connsiteX8" fmla="*/ 0 w 2302929"/>
              <a:gd name="connsiteY8" fmla="*/ 571794 h 23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2929" h="2302929">
                <a:moveTo>
                  <a:pt x="0" y="0"/>
                </a:moveTo>
                <a:lnTo>
                  <a:pt x="571794" y="0"/>
                </a:lnTo>
                <a:lnTo>
                  <a:pt x="2015386" y="0"/>
                </a:lnTo>
                <a:lnTo>
                  <a:pt x="2302929" y="0"/>
                </a:lnTo>
                <a:lnTo>
                  <a:pt x="2302929" y="1731135"/>
                </a:lnTo>
                <a:cubicBezTo>
                  <a:pt x="2302929" y="2046928"/>
                  <a:pt x="2046928" y="2302929"/>
                  <a:pt x="1731135" y="2302929"/>
                </a:cubicBezTo>
                <a:lnTo>
                  <a:pt x="0" y="2302929"/>
                </a:lnTo>
                <a:lnTo>
                  <a:pt x="0" y="2015386"/>
                </a:lnTo>
                <a:lnTo>
                  <a:pt x="0" y="571794"/>
                </a:lnTo>
                <a:close/>
              </a:path>
            </a:pathLst>
          </a:custGeom>
          <a:noFill/>
          <a:ln w="98425" cap="flat" cmpd="sng" algn="ctr">
            <a:solidFill>
              <a:srgbClr val="CEDFFF"/>
            </a:solidFill>
            <a:prstDash val="solid"/>
            <a:miter lim="800000"/>
            <a:headEnd type="none" w="med" len="med"/>
            <a:tailEnd type="none" w="med" len="med"/>
          </a:ln>
          <a:effectLst/>
          <a:extLst>
            <a:ext uri="{909E8E84-426E-40DD-AFC4-6F175D3DCCD1}">
              <a14:hiddenFill xmlns:a14="http://schemas.microsoft.com/office/drawing/2010/main">
                <a:solidFill>
                  <a:srgbClr val="000000">
                    <a:alpha val="0"/>
                  </a:srgbClr>
                </a:solidFill>
              </a14:hiddenFill>
            </a:ext>
          </a:ex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cxnSp>
        <p:nvCxnSpPr>
          <p:cNvPr id="113" name="Straight Connector 112">
            <a:extLst>
              <a:ext uri="{FF2B5EF4-FFF2-40B4-BE49-F238E27FC236}">
                <a16:creationId xmlns:a16="http://schemas.microsoft.com/office/drawing/2014/main" id="{E006A7C1-EBB9-64C4-B9EE-6831759F05A8}"/>
              </a:ext>
            </a:extLst>
          </p:cNvPr>
          <p:cNvCxnSpPr>
            <a:cxnSpLocks/>
          </p:cNvCxnSpPr>
          <p:nvPr/>
        </p:nvCxnSpPr>
        <p:spPr bwMode="auto">
          <a:xfrm flipV="1">
            <a:off x="8261338" y="2808630"/>
            <a:ext cx="444458" cy="444458"/>
          </a:xfrm>
          <a:prstGeom prst="line">
            <a:avLst/>
          </a:prstGeom>
          <a:solidFill>
            <a:schemeClr val="accent1"/>
          </a:solidFill>
          <a:ln w="50800" cap="flat" cmpd="sng" algn="ctr">
            <a:solidFill>
              <a:srgbClr val="CEDFFF"/>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50803563-E8AE-5FEE-4F5A-A456E9D86552}"/>
              </a:ext>
            </a:extLst>
          </p:cNvPr>
          <p:cNvCxnSpPr/>
          <p:nvPr/>
        </p:nvCxnSpPr>
        <p:spPr bwMode="auto">
          <a:xfrm>
            <a:off x="6413779" y="4971098"/>
            <a:ext cx="0" cy="478984"/>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116" name="Straight Connector 115">
            <a:extLst>
              <a:ext uri="{FF2B5EF4-FFF2-40B4-BE49-F238E27FC236}">
                <a16:creationId xmlns:a16="http://schemas.microsoft.com/office/drawing/2014/main" id="{2FE1DD92-4930-DAB0-A3DD-EA1C3FB74C93}"/>
              </a:ext>
            </a:extLst>
          </p:cNvPr>
          <p:cNvCxnSpPr/>
          <p:nvPr/>
        </p:nvCxnSpPr>
        <p:spPr bwMode="auto">
          <a:xfrm flipH="1">
            <a:off x="5100684" y="4396049"/>
            <a:ext cx="392960" cy="0"/>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117" name="Straight Connector 116">
            <a:extLst>
              <a:ext uri="{FF2B5EF4-FFF2-40B4-BE49-F238E27FC236}">
                <a16:creationId xmlns:a16="http://schemas.microsoft.com/office/drawing/2014/main" id="{624F4258-A524-77CE-DE1C-7FFBED01F9DF}"/>
              </a:ext>
            </a:extLst>
          </p:cNvPr>
          <p:cNvCxnSpPr/>
          <p:nvPr/>
        </p:nvCxnSpPr>
        <p:spPr bwMode="auto">
          <a:xfrm flipH="1">
            <a:off x="4845269" y="3496462"/>
            <a:ext cx="648374" cy="0"/>
          </a:xfrm>
          <a:prstGeom prst="line">
            <a:avLst/>
          </a:prstGeom>
          <a:solidFill>
            <a:schemeClr val="accent1"/>
          </a:solidFill>
          <a:ln w="79375" cap="flat" cmpd="sng" algn="ctr">
            <a:solidFill>
              <a:srgbClr val="CEDFFF"/>
            </a:solidFill>
            <a:prstDash val="solid"/>
            <a:round/>
            <a:headEnd type="none" w="med" len="med"/>
            <a:tailEnd type="oval" w="med" len="med"/>
          </a:ln>
          <a:effectLst/>
        </p:spPr>
      </p:cxnSp>
      <p:cxnSp>
        <p:nvCxnSpPr>
          <p:cNvPr id="118" name="Straight Connector 117">
            <a:extLst>
              <a:ext uri="{FF2B5EF4-FFF2-40B4-BE49-F238E27FC236}">
                <a16:creationId xmlns:a16="http://schemas.microsoft.com/office/drawing/2014/main" id="{B1ACFF90-5A9A-3AB2-9C5A-9B04E195939E}"/>
              </a:ext>
            </a:extLst>
          </p:cNvPr>
          <p:cNvCxnSpPr/>
          <p:nvPr/>
        </p:nvCxnSpPr>
        <p:spPr bwMode="auto">
          <a:xfrm flipH="1">
            <a:off x="5100684" y="3253088"/>
            <a:ext cx="392960" cy="0"/>
          </a:xfrm>
          <a:prstGeom prst="line">
            <a:avLst/>
          </a:prstGeom>
          <a:solidFill>
            <a:schemeClr val="accent1"/>
          </a:solidFill>
          <a:ln w="79375" cap="flat" cmpd="sng" algn="ctr">
            <a:solidFill>
              <a:srgbClr val="CEDFFF"/>
            </a:solidFill>
            <a:prstDash val="solid"/>
            <a:round/>
            <a:headEnd type="none" w="med" len="med"/>
            <a:tailEnd type="diamond" w="med" len="med"/>
          </a:ln>
          <a:effectLst/>
        </p:spPr>
      </p:cxnSp>
      <p:cxnSp>
        <p:nvCxnSpPr>
          <p:cNvPr id="119" name="Straight Connector 118">
            <a:extLst>
              <a:ext uri="{FF2B5EF4-FFF2-40B4-BE49-F238E27FC236}">
                <a16:creationId xmlns:a16="http://schemas.microsoft.com/office/drawing/2014/main" id="{26398676-DB0A-A2D4-CC5B-1DE3483048F6}"/>
              </a:ext>
            </a:extLst>
          </p:cNvPr>
          <p:cNvCxnSpPr>
            <a:cxnSpLocks/>
          </p:cNvCxnSpPr>
          <p:nvPr/>
        </p:nvCxnSpPr>
        <p:spPr bwMode="auto">
          <a:xfrm flipV="1">
            <a:off x="8303755" y="3203269"/>
            <a:ext cx="655853" cy="655853"/>
          </a:xfrm>
          <a:prstGeom prst="line">
            <a:avLst/>
          </a:prstGeom>
          <a:solidFill>
            <a:schemeClr val="accent1"/>
          </a:solidFill>
          <a:ln w="50800" cap="flat" cmpd="sng" algn="ctr">
            <a:solidFill>
              <a:srgbClr val="CEDFFF"/>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2C2A44D3-2B95-4CC5-15F4-AD7F13D71971}"/>
              </a:ext>
            </a:extLst>
          </p:cNvPr>
          <p:cNvCxnSpPr>
            <a:cxnSpLocks/>
          </p:cNvCxnSpPr>
          <p:nvPr/>
        </p:nvCxnSpPr>
        <p:spPr bwMode="auto">
          <a:xfrm rot="5400000" flipV="1">
            <a:off x="9046889" y="3104828"/>
            <a:ext cx="0" cy="209586"/>
          </a:xfrm>
          <a:prstGeom prst="line">
            <a:avLst/>
          </a:prstGeom>
          <a:solidFill>
            <a:schemeClr val="accent1"/>
          </a:solidFill>
          <a:ln w="50800" cap="flat" cmpd="sng" algn="ctr">
            <a:solidFill>
              <a:srgbClr val="CEDFFF"/>
            </a:solidFill>
            <a:prstDash val="solid"/>
            <a:round/>
            <a:headEnd type="none" w="med" len="med"/>
            <a:tailEnd type="oval" w="med" len="med"/>
          </a:ln>
          <a:effectLst/>
        </p:spPr>
      </p:cxnSp>
      <p:sp>
        <p:nvSpPr>
          <p:cNvPr id="121" name="Diamond 120">
            <a:extLst>
              <a:ext uri="{FF2B5EF4-FFF2-40B4-BE49-F238E27FC236}">
                <a16:creationId xmlns:a16="http://schemas.microsoft.com/office/drawing/2014/main" id="{6375ABE2-ABE0-AF30-99D3-0E3C431D06D0}"/>
              </a:ext>
            </a:extLst>
          </p:cNvPr>
          <p:cNvSpPr/>
          <p:nvPr/>
        </p:nvSpPr>
        <p:spPr bwMode="auto">
          <a:xfrm>
            <a:off x="9034143" y="3079428"/>
            <a:ext cx="247682" cy="247682"/>
          </a:xfrm>
          <a:prstGeom prst="diamond">
            <a:avLst/>
          </a:prstGeom>
          <a:solidFill>
            <a:srgbClr val="CEDFFF"/>
          </a:solidFill>
          <a:ln w="9525" cap="flat" cmpd="sng" algn="ctr">
            <a:no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sp>
        <p:nvSpPr>
          <p:cNvPr id="122" name="Oval 121">
            <a:extLst>
              <a:ext uri="{FF2B5EF4-FFF2-40B4-BE49-F238E27FC236}">
                <a16:creationId xmlns:a16="http://schemas.microsoft.com/office/drawing/2014/main" id="{82323DB7-5D4C-C883-7FE0-7103CE687F9C}"/>
              </a:ext>
            </a:extLst>
          </p:cNvPr>
          <p:cNvSpPr/>
          <p:nvPr/>
        </p:nvSpPr>
        <p:spPr bwMode="auto">
          <a:xfrm>
            <a:off x="6066930" y="2440829"/>
            <a:ext cx="379068" cy="379068"/>
          </a:xfrm>
          <a:prstGeom prst="ellipse">
            <a:avLst/>
          </a:prstGeom>
          <a:solidFill>
            <a:srgbClr val="CEDFFF"/>
          </a:solidFill>
          <a:ln w="9525" cap="flat" cmpd="sng" algn="ctr">
            <a:no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sp>
        <p:nvSpPr>
          <p:cNvPr id="129" name="Oval 128">
            <a:extLst>
              <a:ext uri="{FF2B5EF4-FFF2-40B4-BE49-F238E27FC236}">
                <a16:creationId xmlns:a16="http://schemas.microsoft.com/office/drawing/2014/main" id="{A2CBF8B5-8228-7958-2191-CB9DD25ED006}"/>
              </a:ext>
            </a:extLst>
          </p:cNvPr>
          <p:cNvSpPr/>
          <p:nvPr/>
        </p:nvSpPr>
        <p:spPr bwMode="auto">
          <a:xfrm>
            <a:off x="7103620" y="5257647"/>
            <a:ext cx="379068" cy="379068"/>
          </a:xfrm>
          <a:prstGeom prst="ellipse">
            <a:avLst/>
          </a:prstGeom>
          <a:solidFill>
            <a:srgbClr val="CEDFFF"/>
          </a:solidFill>
          <a:ln w="9525" cap="flat" cmpd="sng" algn="ctr">
            <a:no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sp>
        <p:nvSpPr>
          <p:cNvPr id="134" name="Rectangle 133">
            <a:extLst>
              <a:ext uri="{FF2B5EF4-FFF2-40B4-BE49-F238E27FC236}">
                <a16:creationId xmlns:a16="http://schemas.microsoft.com/office/drawing/2014/main" id="{C76F7425-9F3C-339E-C55B-0E5C08B57F70}"/>
              </a:ext>
            </a:extLst>
          </p:cNvPr>
          <p:cNvSpPr/>
          <p:nvPr/>
        </p:nvSpPr>
        <p:spPr bwMode="auto">
          <a:xfrm>
            <a:off x="6605624" y="5663285"/>
            <a:ext cx="379068" cy="379068"/>
          </a:xfrm>
          <a:prstGeom prst="rect">
            <a:avLst/>
          </a:prstGeom>
          <a:solidFill>
            <a:srgbClr val="CEDFFF"/>
          </a:solidFill>
          <a:ln w="9525" cap="flat" cmpd="sng" algn="ctr">
            <a:solidFill>
              <a:srgbClr val="EDEDED"/>
            </a:solid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cxnSp>
        <p:nvCxnSpPr>
          <p:cNvPr id="138" name="Straight Connector 137">
            <a:extLst>
              <a:ext uri="{FF2B5EF4-FFF2-40B4-BE49-F238E27FC236}">
                <a16:creationId xmlns:a16="http://schemas.microsoft.com/office/drawing/2014/main" id="{89C58296-C388-3DDC-58DA-93E0460F8D20}"/>
              </a:ext>
            </a:extLst>
          </p:cNvPr>
          <p:cNvCxnSpPr/>
          <p:nvPr/>
        </p:nvCxnSpPr>
        <p:spPr bwMode="auto">
          <a:xfrm>
            <a:off x="7695999" y="3443991"/>
            <a:ext cx="384895" cy="0"/>
          </a:xfrm>
          <a:prstGeom prst="line">
            <a:avLst/>
          </a:prstGeom>
          <a:solidFill>
            <a:schemeClr val="accent1"/>
          </a:solidFill>
          <a:ln w="63500" cap="flat" cmpd="sng" algn="ctr">
            <a:solidFill>
              <a:srgbClr val="CEDFFF"/>
            </a:solidFill>
            <a:prstDash val="solid"/>
            <a:round/>
            <a:headEnd type="none" w="med" len="med"/>
            <a:tailEnd type="oval" w="med" len="med"/>
          </a:ln>
          <a:effectLst/>
        </p:spPr>
      </p:cxnSp>
      <p:cxnSp>
        <p:nvCxnSpPr>
          <p:cNvPr id="140" name="Straight Connector 139">
            <a:extLst>
              <a:ext uri="{FF2B5EF4-FFF2-40B4-BE49-F238E27FC236}">
                <a16:creationId xmlns:a16="http://schemas.microsoft.com/office/drawing/2014/main" id="{2F334ADD-F584-2D78-10B1-9C939D6B0DED}"/>
              </a:ext>
            </a:extLst>
          </p:cNvPr>
          <p:cNvCxnSpPr/>
          <p:nvPr/>
        </p:nvCxnSpPr>
        <p:spPr bwMode="auto">
          <a:xfrm>
            <a:off x="7764565" y="4015097"/>
            <a:ext cx="702837" cy="0"/>
          </a:xfrm>
          <a:prstGeom prst="line">
            <a:avLst/>
          </a:prstGeom>
          <a:solidFill>
            <a:schemeClr val="accent1"/>
          </a:solidFill>
          <a:ln w="63500" cap="flat" cmpd="sng" algn="ctr">
            <a:solidFill>
              <a:srgbClr val="CEDFFF"/>
            </a:solidFill>
            <a:prstDash val="solid"/>
            <a:round/>
            <a:headEnd type="none" w="med" len="med"/>
            <a:tailEnd type="oval" w="med" len="med"/>
          </a:ln>
          <a:effectLst/>
        </p:spPr>
      </p:cxnSp>
      <p:cxnSp>
        <p:nvCxnSpPr>
          <p:cNvPr id="141" name="Straight Connector 140">
            <a:extLst>
              <a:ext uri="{FF2B5EF4-FFF2-40B4-BE49-F238E27FC236}">
                <a16:creationId xmlns:a16="http://schemas.microsoft.com/office/drawing/2014/main" id="{64695D55-C543-F1FB-3BEE-CAAF1F8221FC}"/>
              </a:ext>
            </a:extLst>
          </p:cNvPr>
          <p:cNvCxnSpPr/>
          <p:nvPr/>
        </p:nvCxnSpPr>
        <p:spPr bwMode="auto">
          <a:xfrm>
            <a:off x="7745209" y="4301333"/>
            <a:ext cx="282531" cy="0"/>
          </a:xfrm>
          <a:prstGeom prst="line">
            <a:avLst/>
          </a:prstGeom>
          <a:solidFill>
            <a:schemeClr val="accent1"/>
          </a:solidFill>
          <a:ln w="63500" cap="flat" cmpd="sng" algn="ctr">
            <a:solidFill>
              <a:srgbClr val="CEDFFF"/>
            </a:solidFill>
            <a:prstDash val="solid"/>
            <a:round/>
            <a:headEnd type="none" w="med" len="med"/>
            <a:tailEnd type="oval" w="med" len="med"/>
          </a:ln>
          <a:effectLst/>
        </p:spPr>
      </p:cxnSp>
      <p:sp>
        <p:nvSpPr>
          <p:cNvPr id="142" name="Oval 141">
            <a:extLst>
              <a:ext uri="{FF2B5EF4-FFF2-40B4-BE49-F238E27FC236}">
                <a16:creationId xmlns:a16="http://schemas.microsoft.com/office/drawing/2014/main" id="{56E2C685-8785-632C-47C8-5457A12CE768}"/>
              </a:ext>
            </a:extLst>
          </p:cNvPr>
          <p:cNvSpPr/>
          <p:nvPr/>
        </p:nvSpPr>
        <p:spPr bwMode="auto">
          <a:xfrm>
            <a:off x="3903333" y="3654489"/>
            <a:ext cx="379068" cy="379068"/>
          </a:xfrm>
          <a:prstGeom prst="ellipse">
            <a:avLst/>
          </a:prstGeom>
          <a:solidFill>
            <a:srgbClr val="CEDFFF"/>
          </a:solidFill>
          <a:ln w="9525" cap="flat" cmpd="sng" algn="ctr">
            <a:solidFill>
              <a:srgbClr val="EDEDED"/>
            </a:solid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cxnSp>
        <p:nvCxnSpPr>
          <p:cNvPr id="144" name="Straight Connector 143">
            <a:extLst>
              <a:ext uri="{FF2B5EF4-FFF2-40B4-BE49-F238E27FC236}">
                <a16:creationId xmlns:a16="http://schemas.microsoft.com/office/drawing/2014/main" id="{980605F1-A9C5-46C0-9008-D111E9A232D7}"/>
              </a:ext>
            </a:extLst>
          </p:cNvPr>
          <p:cNvCxnSpPr/>
          <p:nvPr/>
        </p:nvCxnSpPr>
        <p:spPr bwMode="auto">
          <a:xfrm flipH="1">
            <a:off x="4449631" y="4791407"/>
            <a:ext cx="1035672" cy="0"/>
          </a:xfrm>
          <a:prstGeom prst="line">
            <a:avLst/>
          </a:prstGeom>
          <a:solidFill>
            <a:schemeClr val="accent1"/>
          </a:solidFill>
          <a:ln w="79375" cap="flat" cmpd="sng" algn="ctr">
            <a:solidFill>
              <a:srgbClr val="CEDFFF"/>
            </a:solidFill>
            <a:prstDash val="solid"/>
            <a:round/>
            <a:headEnd type="none" w="med" len="med"/>
            <a:tailEnd type="oval" w="med" len="med"/>
          </a:ln>
          <a:effectLst/>
        </p:spPr>
      </p:cxnSp>
      <p:sp>
        <p:nvSpPr>
          <p:cNvPr id="146" name="Oval 145">
            <a:extLst>
              <a:ext uri="{FF2B5EF4-FFF2-40B4-BE49-F238E27FC236}">
                <a16:creationId xmlns:a16="http://schemas.microsoft.com/office/drawing/2014/main" id="{F97DEC3C-57E6-554E-9971-C576C14ABF45}"/>
              </a:ext>
            </a:extLst>
          </p:cNvPr>
          <p:cNvSpPr/>
          <p:nvPr/>
        </p:nvSpPr>
        <p:spPr bwMode="auto">
          <a:xfrm>
            <a:off x="4188698" y="4589769"/>
            <a:ext cx="379068" cy="379068"/>
          </a:xfrm>
          <a:prstGeom prst="ellipse">
            <a:avLst/>
          </a:prstGeom>
          <a:solidFill>
            <a:srgbClr val="CEDFFF"/>
          </a:solidFill>
          <a:ln w="9525" cap="flat" cmpd="sng" algn="ctr">
            <a:solidFill>
              <a:srgbClr val="EDEDED"/>
            </a:solidFill>
            <a:prstDash val="solid"/>
            <a:round/>
            <a:headEnd type="none" w="med" len="med"/>
            <a:tailEnd type="none" w="med" len="med"/>
          </a:ln>
          <a:effectLst/>
        </p:spPr>
        <p:txBody>
          <a:bodyPr vert="horz" wrap="square" lIns="86023" tIns="43011" rIns="86023" bIns="43011" numCol="1" rtlCol="0" anchor="ctr" anchorCtr="0" compatLnSpc="1">
            <a:prstTxWarp prst="textNoShape">
              <a:avLst/>
            </a:prstTxWarp>
          </a:bodyPr>
          <a:lstStyle/>
          <a:p>
            <a:pPr marL="0" marR="0" lvl="0" indent="0" algn="ctr" defTabSz="860268" rtl="0" eaLnBrk="1" fontAlgn="auto" latinLnBrk="0" hangingPunct="1">
              <a:lnSpc>
                <a:spcPct val="100000"/>
              </a:lnSpc>
              <a:spcBef>
                <a:spcPts val="0"/>
              </a:spcBef>
              <a:spcAft>
                <a:spcPts val="0"/>
              </a:spcAft>
              <a:buClrTx/>
              <a:buSzTx/>
              <a:buFontTx/>
              <a:buNone/>
              <a:tabLst/>
              <a:defRPr/>
            </a:pPr>
            <a:endParaRPr kumimoji="0" lang="en-US" sz="1317" b="1" i="0" u="none" strike="noStrike" kern="1200" cap="none" spc="0" normalizeH="0" baseline="0" noProof="0" dirty="0">
              <a:ln>
                <a:noFill/>
              </a:ln>
              <a:solidFill>
                <a:srgbClr val="FFFFFF"/>
              </a:solidFill>
              <a:effectLst/>
              <a:uLnTx/>
              <a:uFillTx/>
              <a:latin typeface="Calibri" panose="020F0502020204030204"/>
              <a:ea typeface="+mn-ea"/>
              <a:cs typeface="Calibri" pitchFamily="34" charset="0"/>
            </a:endParaRPr>
          </a:p>
        </p:txBody>
      </p:sp>
      <p:grpSp>
        <p:nvGrpSpPr>
          <p:cNvPr id="151" name="Group 150">
            <a:extLst>
              <a:ext uri="{FF2B5EF4-FFF2-40B4-BE49-F238E27FC236}">
                <a16:creationId xmlns:a16="http://schemas.microsoft.com/office/drawing/2014/main" id="{4524AFEF-5B32-6845-049B-03E55BBD760A}"/>
              </a:ext>
            </a:extLst>
          </p:cNvPr>
          <p:cNvGrpSpPr/>
          <p:nvPr/>
        </p:nvGrpSpPr>
        <p:grpSpPr>
          <a:xfrm>
            <a:off x="1448788" y="2357270"/>
            <a:ext cx="3081455" cy="885815"/>
            <a:chOff x="1365069" y="2691092"/>
            <a:chExt cx="3081455" cy="885815"/>
          </a:xfrm>
        </p:grpSpPr>
        <p:sp>
          <p:nvSpPr>
            <p:cNvPr id="152" name="Google Shape;689;p98">
              <a:extLst>
                <a:ext uri="{FF2B5EF4-FFF2-40B4-BE49-F238E27FC236}">
                  <a16:creationId xmlns:a16="http://schemas.microsoft.com/office/drawing/2014/main" id="{128B8F8F-97BF-B4DD-7D08-CEEE6DF34BD2}"/>
                </a:ext>
              </a:extLst>
            </p:cNvPr>
            <p:cNvSpPr txBox="1"/>
            <p:nvPr/>
          </p:nvSpPr>
          <p:spPr>
            <a:xfrm>
              <a:off x="1544733" y="3330686"/>
              <a:ext cx="1472811" cy="246221"/>
            </a:xfrm>
            <a:prstGeom prst="rect">
              <a:avLst/>
            </a:prstGeom>
            <a:noFill/>
            <a:ln>
              <a:noFill/>
            </a:ln>
          </p:spPr>
          <p:txBody>
            <a:bodyPr spcFirstLastPara="1" wrap="square" lIns="0" tIns="0" rIns="0" bIns="0" anchor="ctr" anchorCtr="0">
              <a:spAutoFit/>
            </a:bodyPr>
            <a:lstStyle/>
            <a:p>
              <a:pPr marL="285750" marR="0" lvl="0" indent="-285750" algn="l" defTabSz="518145"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Century Gothic"/>
                </a:rPr>
                <a:t>Data capture</a:t>
              </a:r>
              <a:endPar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cxnSp>
          <p:nvCxnSpPr>
            <p:cNvPr id="153" name="Google Shape;691;p98">
              <a:extLst>
                <a:ext uri="{FF2B5EF4-FFF2-40B4-BE49-F238E27FC236}">
                  <a16:creationId xmlns:a16="http://schemas.microsoft.com/office/drawing/2014/main" id="{9FF443B9-F4FA-C154-3F89-570FDE7240AB}"/>
                </a:ext>
              </a:extLst>
            </p:cNvPr>
            <p:cNvCxnSpPr>
              <a:cxnSpLocks/>
            </p:cNvCxnSpPr>
            <p:nvPr/>
          </p:nvCxnSpPr>
          <p:spPr>
            <a:xfrm>
              <a:off x="3683723" y="2990682"/>
              <a:ext cx="762801" cy="0"/>
            </a:xfrm>
            <a:prstGeom prst="straightConnector1">
              <a:avLst/>
            </a:prstGeom>
            <a:solidFill>
              <a:srgbClr val="5DAAE0"/>
            </a:solidFill>
            <a:ln w="25400" cap="flat" cmpd="sng">
              <a:solidFill>
                <a:srgbClr val="002060"/>
              </a:solidFill>
              <a:prstDash val="dash"/>
              <a:round/>
              <a:headEnd type="none" w="sm" len="sm"/>
              <a:tailEnd type="none" w="sm" len="sm"/>
            </a:ln>
          </p:spPr>
        </p:cxnSp>
        <p:sp>
          <p:nvSpPr>
            <p:cNvPr id="154" name="Google Shape;690;p98">
              <a:extLst>
                <a:ext uri="{FF2B5EF4-FFF2-40B4-BE49-F238E27FC236}">
                  <a16:creationId xmlns:a16="http://schemas.microsoft.com/office/drawing/2014/main" id="{8718EBE4-9148-9A65-D3C2-66859BFCB6F1}"/>
                </a:ext>
              </a:extLst>
            </p:cNvPr>
            <p:cNvSpPr/>
            <p:nvPr/>
          </p:nvSpPr>
          <p:spPr>
            <a:xfrm>
              <a:off x="1365069" y="2691092"/>
              <a:ext cx="2760573" cy="504000"/>
            </a:xfrm>
            <a:prstGeom prst="round1Rect">
              <a:avLst>
                <a:gd name="adj" fmla="val 50000"/>
              </a:avLst>
            </a:prstGeom>
            <a:solidFill>
              <a:srgbClr val="002060"/>
            </a:solidFill>
            <a:ln w="25400" cap="flat" cmpd="sng">
              <a:solidFill>
                <a:srgbClr val="012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518145"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Arial"/>
                  <a:cs typeface="Calibri" panose="020F0502020204030204" pitchFamily="34" charset="0"/>
                  <a:sym typeface="Century Gothic"/>
                </a:rPr>
                <a:t>Natural Language Processing</a:t>
              </a:r>
              <a:endParaRPr kumimoji="0" sz="16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grpSp>
      <p:cxnSp>
        <p:nvCxnSpPr>
          <p:cNvPr id="157" name="Straight Connector 156">
            <a:extLst>
              <a:ext uri="{FF2B5EF4-FFF2-40B4-BE49-F238E27FC236}">
                <a16:creationId xmlns:a16="http://schemas.microsoft.com/office/drawing/2014/main" id="{977B770A-EFBE-7332-D514-A2A4D4EBDC08}"/>
              </a:ext>
            </a:extLst>
          </p:cNvPr>
          <p:cNvCxnSpPr>
            <a:cxnSpLocks/>
          </p:cNvCxnSpPr>
          <p:nvPr/>
        </p:nvCxnSpPr>
        <p:spPr bwMode="auto">
          <a:xfrm flipV="1">
            <a:off x="5489666" y="5338803"/>
            <a:ext cx="539637" cy="539637"/>
          </a:xfrm>
          <a:prstGeom prst="line">
            <a:avLst/>
          </a:prstGeom>
          <a:solidFill>
            <a:schemeClr val="accent1"/>
          </a:solidFill>
          <a:ln w="50800" cap="flat" cmpd="sng" algn="ctr">
            <a:solidFill>
              <a:srgbClr val="CEDFFF"/>
            </a:solidFill>
            <a:prstDash val="solid"/>
            <a:round/>
            <a:headEnd type="none" w="med" len="med"/>
            <a:tailEnd type="none" w="med" len="med"/>
          </a:ln>
          <a:effectLst/>
        </p:spPr>
      </p:cxnSp>
      <p:grpSp>
        <p:nvGrpSpPr>
          <p:cNvPr id="158" name="Group 157">
            <a:extLst>
              <a:ext uri="{FF2B5EF4-FFF2-40B4-BE49-F238E27FC236}">
                <a16:creationId xmlns:a16="http://schemas.microsoft.com/office/drawing/2014/main" id="{EF514A23-458E-9EF2-565A-DAC92EDC88FC}"/>
              </a:ext>
            </a:extLst>
          </p:cNvPr>
          <p:cNvGrpSpPr/>
          <p:nvPr/>
        </p:nvGrpSpPr>
        <p:grpSpPr>
          <a:xfrm>
            <a:off x="2023481" y="5585060"/>
            <a:ext cx="3461822" cy="1135992"/>
            <a:chOff x="1939762" y="5918882"/>
            <a:chExt cx="3461822" cy="1135992"/>
          </a:xfrm>
        </p:grpSpPr>
        <p:sp>
          <p:nvSpPr>
            <p:cNvPr id="159" name="Google Shape;693;p98">
              <a:extLst>
                <a:ext uri="{FF2B5EF4-FFF2-40B4-BE49-F238E27FC236}">
                  <a16:creationId xmlns:a16="http://schemas.microsoft.com/office/drawing/2014/main" id="{CA622EC8-4783-4844-6772-AFD54D900C70}"/>
                </a:ext>
              </a:extLst>
            </p:cNvPr>
            <p:cNvSpPr txBox="1"/>
            <p:nvPr/>
          </p:nvSpPr>
          <p:spPr>
            <a:xfrm>
              <a:off x="2191357" y="6562431"/>
              <a:ext cx="2800752" cy="492443"/>
            </a:xfrm>
            <a:prstGeom prst="rect">
              <a:avLst/>
            </a:prstGeom>
            <a:noFill/>
            <a:ln>
              <a:noFill/>
            </a:ln>
          </p:spPr>
          <p:txBody>
            <a:bodyPr spcFirstLastPara="1" wrap="square" lIns="0" tIns="0" rIns="0" bIns="0" anchor="ctr" anchorCtr="0">
              <a:spAutoFit/>
            </a:bodyPr>
            <a:lstStyle/>
            <a:p>
              <a:pPr marL="285750" marR="0" lvl="0" indent="-285750" algn="l" defTabSz="518145"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Century Gothic"/>
                </a:rPr>
                <a:t>Remittance aggregation from web </a:t>
              </a:r>
              <a:r>
                <a:rPr lang="en-US" sz="1600" dirty="0">
                  <a:solidFill>
                    <a:srgbClr val="000000"/>
                  </a:solidFill>
                  <a:latin typeface="Calibri Light" panose="020F0302020204030204" pitchFamily="34" charset="0"/>
                  <a:cs typeface="Calibri Light" panose="020F0302020204030204" pitchFamily="34" charset="0"/>
                  <a:sym typeface="Century Gothic"/>
                </a:rPr>
                <a:t>p</a:t>
              </a:r>
              <a:r>
                <a:rPr kumimoji="0" lang="en-US" sz="1600" b="0"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sym typeface="Century Gothic"/>
                </a:rPr>
                <a:t>ortals</a:t>
              </a:r>
              <a:endPar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cxnSp>
          <p:nvCxnSpPr>
            <p:cNvPr id="160" name="Google Shape;695;p98">
              <a:extLst>
                <a:ext uri="{FF2B5EF4-FFF2-40B4-BE49-F238E27FC236}">
                  <a16:creationId xmlns:a16="http://schemas.microsoft.com/office/drawing/2014/main" id="{998F37A6-739F-4F7F-7EF6-14277BC91C02}"/>
                </a:ext>
              </a:extLst>
            </p:cNvPr>
            <p:cNvCxnSpPr>
              <a:cxnSpLocks/>
            </p:cNvCxnSpPr>
            <p:nvPr/>
          </p:nvCxnSpPr>
          <p:spPr>
            <a:xfrm>
              <a:off x="3922962" y="6199678"/>
              <a:ext cx="1478622" cy="0"/>
            </a:xfrm>
            <a:prstGeom prst="straightConnector1">
              <a:avLst/>
            </a:prstGeom>
            <a:solidFill>
              <a:srgbClr val="5DAAE0"/>
            </a:solidFill>
            <a:ln w="25400" cap="flat" cmpd="sng">
              <a:solidFill>
                <a:srgbClr val="95B3FF"/>
              </a:solidFill>
              <a:prstDash val="dash"/>
              <a:round/>
              <a:headEnd type="none" w="sm" len="sm"/>
              <a:tailEnd type="none" w="sm" len="sm"/>
            </a:ln>
          </p:spPr>
        </p:cxnSp>
        <p:sp>
          <p:nvSpPr>
            <p:cNvPr id="161" name="Google Shape;694;p98">
              <a:extLst>
                <a:ext uri="{FF2B5EF4-FFF2-40B4-BE49-F238E27FC236}">
                  <a16:creationId xmlns:a16="http://schemas.microsoft.com/office/drawing/2014/main" id="{7391A751-C2F1-A593-C849-2A25976D5A57}"/>
                </a:ext>
              </a:extLst>
            </p:cNvPr>
            <p:cNvSpPr/>
            <p:nvPr/>
          </p:nvSpPr>
          <p:spPr>
            <a:xfrm>
              <a:off x="1939762" y="5918882"/>
              <a:ext cx="2760572" cy="504000"/>
            </a:xfrm>
            <a:prstGeom prst="snip2DiagRect">
              <a:avLst>
                <a:gd name="adj1" fmla="val 0"/>
                <a:gd name="adj2" fmla="val 28186"/>
              </a:avLst>
            </a:prstGeom>
            <a:solidFill>
              <a:srgbClr val="95B3FF"/>
            </a:solidFill>
            <a:ln w="25400" cap="flat" cmpd="sng">
              <a:noFill/>
              <a:prstDash val="solid"/>
              <a:round/>
              <a:headEnd type="none" w="sm" len="sm"/>
              <a:tailEnd type="none" w="sm" len="sm"/>
            </a:ln>
            <a:extLst>
              <a:ext uri="{91240B29-F687-4F45-9708-019B960494DF}">
                <a14:hiddenLine xmlns:a14="http://schemas.microsoft.com/office/drawing/2010/main" w="25400" cap="flat" cmpd="sng" algn="ctr">
                  <a:solidFill>
                    <a:srgbClr val="000000">
                      <a:alpha val="0"/>
                    </a:srgbClr>
                  </a:solidFill>
                  <a:prstDash val="solid"/>
                  <a:round/>
                  <a:headEnd type="none" w="sm" len="sm"/>
                  <a:tailEnd type="none" w="sm" len="sm"/>
                </a14:hiddenLine>
              </a:ext>
            </a:extLst>
          </p:spPr>
          <p:txBody>
            <a:bodyPr spcFirstLastPara="1" wrap="square" lIns="91425" tIns="45700" rIns="91425" bIns="45700" anchor="ctr" anchorCtr="0">
              <a:noAutofit/>
            </a:bodyPr>
            <a:lstStyle/>
            <a:p>
              <a:pPr marL="0" marR="0" lvl="0" indent="0" algn="ctr" defTabSz="518145"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Century Gothic"/>
                  <a:cs typeface="Calibri" panose="020F0502020204030204" pitchFamily="34" charset="0"/>
                  <a:sym typeface="Century Gothic"/>
                </a:rPr>
                <a:t>Robotic Process Automation</a:t>
              </a:r>
              <a:endParaRPr kumimoji="0" sz="16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grpSp>
      <p:grpSp>
        <p:nvGrpSpPr>
          <p:cNvPr id="162" name="Group 161">
            <a:extLst>
              <a:ext uri="{FF2B5EF4-FFF2-40B4-BE49-F238E27FC236}">
                <a16:creationId xmlns:a16="http://schemas.microsoft.com/office/drawing/2014/main" id="{2590E1C1-CA57-5698-472F-9562B9803B9A}"/>
              </a:ext>
            </a:extLst>
          </p:cNvPr>
          <p:cNvGrpSpPr/>
          <p:nvPr/>
        </p:nvGrpSpPr>
        <p:grpSpPr>
          <a:xfrm>
            <a:off x="9281825" y="2996864"/>
            <a:ext cx="3866950" cy="973285"/>
            <a:chOff x="9198106" y="3330686"/>
            <a:chExt cx="3866950" cy="973285"/>
          </a:xfrm>
        </p:grpSpPr>
        <p:sp>
          <p:nvSpPr>
            <p:cNvPr id="163" name="Google Shape;707;p98">
              <a:extLst>
                <a:ext uri="{FF2B5EF4-FFF2-40B4-BE49-F238E27FC236}">
                  <a16:creationId xmlns:a16="http://schemas.microsoft.com/office/drawing/2014/main" id="{429A1F0E-3E37-AF9C-C9B3-FA2B5AEE2987}"/>
                </a:ext>
              </a:extLst>
            </p:cNvPr>
            <p:cNvSpPr txBox="1"/>
            <p:nvPr/>
          </p:nvSpPr>
          <p:spPr>
            <a:xfrm flipH="1">
              <a:off x="10027305" y="3811528"/>
              <a:ext cx="3037751" cy="492443"/>
            </a:xfrm>
            <a:prstGeom prst="rect">
              <a:avLst/>
            </a:prstGeom>
            <a:noFill/>
            <a:ln>
              <a:noFill/>
            </a:ln>
          </p:spPr>
          <p:txBody>
            <a:bodyPr spcFirstLastPara="1" wrap="square" lIns="0" tIns="0" rIns="0" bIns="0" anchor="ctr" anchorCtr="0">
              <a:spAutoFit/>
            </a:bodyPr>
            <a:lstStyle/>
            <a:p>
              <a:pPr marL="285750" marR="0" lvl="0" indent="-285750" algn="l" defTabSz="518145"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Century Gothic"/>
                  <a:cs typeface="Calibri Light" panose="020F0302020204030204" pitchFamily="34" charset="0"/>
                  <a:sym typeface="Century Gothic"/>
                </a:rPr>
                <a:t>Remittance included by system after multiple </a:t>
              </a:r>
              <a:r>
                <a:rPr lang="en-US" sz="1600" dirty="0">
                  <a:solidFill>
                    <a:srgbClr val="000000"/>
                  </a:solidFill>
                  <a:latin typeface="Calibri Light" panose="020F0302020204030204" pitchFamily="34" charset="0"/>
                  <a:ea typeface="Century Gothic"/>
                  <a:cs typeface="Calibri Light" panose="020F0302020204030204" pitchFamily="34" charset="0"/>
                  <a:sym typeface="Century Gothic"/>
                </a:rPr>
                <a:t>p</a:t>
              </a:r>
              <a:r>
                <a:rPr kumimoji="0" lang="en-US" sz="1600" b="0" i="0" u="none" strike="noStrike" kern="1200" cap="none" spc="0" normalizeH="0" baseline="0" noProof="0" dirty="0" err="1">
                  <a:ln>
                    <a:noFill/>
                  </a:ln>
                  <a:solidFill>
                    <a:srgbClr val="000000"/>
                  </a:solidFill>
                  <a:effectLst/>
                  <a:uLnTx/>
                  <a:uFillTx/>
                  <a:latin typeface="Calibri Light" panose="020F0302020204030204" pitchFamily="34" charset="0"/>
                  <a:ea typeface="Century Gothic"/>
                  <a:cs typeface="Calibri Light" panose="020F0302020204030204" pitchFamily="34" charset="0"/>
                  <a:sym typeface="Century Gothic"/>
                </a:rPr>
                <a:t>ermutations</a:t>
              </a:r>
              <a:endParaRPr kumimoji="0" sz="1600" b="0" i="0" u="none" strike="noStrike" kern="1200" cap="none" spc="0" normalizeH="0" baseline="0" noProof="0" dirty="0">
                <a:ln>
                  <a:noFill/>
                </a:ln>
                <a:solidFill>
                  <a:srgbClr val="000000"/>
                </a:solidFill>
                <a:effectLst/>
                <a:uLnTx/>
                <a:uFillTx/>
                <a:latin typeface="Calibri Light" panose="020F0302020204030204" pitchFamily="34" charset="0"/>
                <a:ea typeface="Arial"/>
                <a:cs typeface="Calibri Light" panose="020F0302020204030204" pitchFamily="34" charset="0"/>
                <a:sym typeface="Arial"/>
              </a:endParaRPr>
            </a:p>
          </p:txBody>
        </p:sp>
        <p:cxnSp>
          <p:nvCxnSpPr>
            <p:cNvPr id="164" name="Google Shape;708;p98">
              <a:extLst>
                <a:ext uri="{FF2B5EF4-FFF2-40B4-BE49-F238E27FC236}">
                  <a16:creationId xmlns:a16="http://schemas.microsoft.com/office/drawing/2014/main" id="{18850E17-20D9-D753-6DE0-67731E4C12FF}"/>
                </a:ext>
              </a:extLst>
            </p:cNvPr>
            <p:cNvCxnSpPr>
              <a:cxnSpLocks/>
            </p:cNvCxnSpPr>
            <p:nvPr/>
          </p:nvCxnSpPr>
          <p:spPr>
            <a:xfrm flipH="1">
              <a:off x="9198106" y="3537091"/>
              <a:ext cx="1113630" cy="0"/>
            </a:xfrm>
            <a:prstGeom prst="straightConnector1">
              <a:avLst/>
            </a:prstGeom>
            <a:solidFill>
              <a:srgbClr val="5DAAE0"/>
            </a:solidFill>
            <a:ln w="25400" cap="flat" cmpd="sng">
              <a:solidFill>
                <a:srgbClr val="2F42FF"/>
              </a:solidFill>
              <a:prstDash val="dash"/>
              <a:round/>
              <a:headEnd type="none" w="sm" len="sm"/>
              <a:tailEnd type="none" w="sm" len="sm"/>
            </a:ln>
          </p:spPr>
        </p:cxnSp>
        <p:sp>
          <p:nvSpPr>
            <p:cNvPr id="165" name="Google Shape;699;p98">
              <a:extLst>
                <a:ext uri="{FF2B5EF4-FFF2-40B4-BE49-F238E27FC236}">
                  <a16:creationId xmlns:a16="http://schemas.microsoft.com/office/drawing/2014/main" id="{2C50578E-5FFE-CDAE-2698-817B91A38CBE}"/>
                </a:ext>
              </a:extLst>
            </p:cNvPr>
            <p:cNvSpPr/>
            <p:nvPr/>
          </p:nvSpPr>
          <p:spPr>
            <a:xfrm flipH="1">
              <a:off x="9733006" y="3330686"/>
              <a:ext cx="1435394" cy="400110"/>
            </a:xfrm>
            <a:prstGeom prst="snip2DiagRect">
              <a:avLst>
                <a:gd name="adj1" fmla="val 0"/>
                <a:gd name="adj2" fmla="val 32141"/>
              </a:avLst>
            </a:prstGeom>
            <a:solidFill>
              <a:srgbClr val="2F42FF"/>
            </a:solidFill>
            <a:ln w="25400" cap="flat" cmpd="sng">
              <a:noFill/>
              <a:prstDash val="solid"/>
              <a:round/>
              <a:headEnd type="none" w="sm" len="sm"/>
              <a:tailEnd type="none" w="sm" len="sm"/>
            </a:ln>
            <a:extLst>
              <a:ext uri="{91240B29-F687-4F45-9708-019B960494DF}">
                <a14:hiddenLine xmlns:a14="http://schemas.microsoft.com/office/drawing/2010/main" w="25400" cap="flat" cmpd="sng" algn="ctr">
                  <a:solidFill>
                    <a:srgbClr val="000000">
                      <a:alpha val="0"/>
                    </a:srgbClr>
                  </a:solidFill>
                  <a:prstDash val="solid"/>
                  <a:round/>
                  <a:headEnd type="none" w="sm" len="sm"/>
                  <a:tailEnd type="none" w="sm" len="sm"/>
                </a14:hiddenLine>
              </a:ext>
            </a:extLst>
          </p:spPr>
          <p:txBody>
            <a:bodyPr spcFirstLastPara="1" wrap="square" lIns="91425" tIns="45700" rIns="91425" bIns="45700" anchor="ctr" anchorCtr="0">
              <a:noAutofit/>
            </a:bodyPr>
            <a:lstStyle/>
            <a:p>
              <a:pPr marL="0" marR="0" lvl="0" indent="0" algn="ctr" defTabSz="518145"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Century Gothic"/>
                  <a:cs typeface="Calibri" panose="020F0502020204030204" pitchFamily="34" charset="0"/>
                  <a:sym typeface="Century Gothic"/>
                </a:rPr>
                <a:t>Fuzzy Logic</a:t>
              </a:r>
              <a:endParaRPr kumimoji="0" sz="16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grpSp>
      <p:grpSp>
        <p:nvGrpSpPr>
          <p:cNvPr id="166" name="Group 165">
            <a:extLst>
              <a:ext uri="{FF2B5EF4-FFF2-40B4-BE49-F238E27FC236}">
                <a16:creationId xmlns:a16="http://schemas.microsoft.com/office/drawing/2014/main" id="{DEC950AA-8FC8-8540-5757-9AAAC5ED7566}"/>
              </a:ext>
            </a:extLst>
          </p:cNvPr>
          <p:cNvGrpSpPr/>
          <p:nvPr/>
        </p:nvGrpSpPr>
        <p:grpSpPr>
          <a:xfrm>
            <a:off x="6295262" y="1497970"/>
            <a:ext cx="4239160" cy="980038"/>
            <a:chOff x="6211543" y="1831792"/>
            <a:chExt cx="4239160" cy="980038"/>
          </a:xfrm>
        </p:grpSpPr>
        <p:sp>
          <p:nvSpPr>
            <p:cNvPr id="167" name="Google Shape;703;p98">
              <a:extLst>
                <a:ext uri="{FF2B5EF4-FFF2-40B4-BE49-F238E27FC236}">
                  <a16:creationId xmlns:a16="http://schemas.microsoft.com/office/drawing/2014/main" id="{BEBBF48F-4886-1EF3-1B03-D2CFDC654216}"/>
                </a:ext>
              </a:extLst>
            </p:cNvPr>
            <p:cNvSpPr txBox="1"/>
            <p:nvPr/>
          </p:nvSpPr>
          <p:spPr>
            <a:xfrm flipH="1">
              <a:off x="7507045" y="2319387"/>
              <a:ext cx="2943658" cy="492443"/>
            </a:xfrm>
            <a:prstGeom prst="rect">
              <a:avLst/>
            </a:prstGeom>
            <a:noFill/>
            <a:ln>
              <a:noFill/>
            </a:ln>
          </p:spPr>
          <p:txBody>
            <a:bodyPr spcFirstLastPara="1" wrap="square" lIns="0" tIns="0" rIns="0" bIns="0" anchor="ctr" anchorCtr="0">
              <a:spAutoFit/>
            </a:bodyPr>
            <a:lstStyle/>
            <a:p>
              <a:pPr marL="285750" marR="0" lvl="0" indent="-285750" algn="l" defTabSz="518145"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Century Gothic"/>
                </a:rPr>
                <a:t>Data capture, A/R matching, payment </a:t>
              </a:r>
              <a:r>
                <a:rPr lang="en-US" sz="1600" dirty="0">
                  <a:solidFill>
                    <a:srgbClr val="000000"/>
                  </a:solidFill>
                  <a:latin typeface="Calibri Light" panose="020F0302020204030204" pitchFamily="34" charset="0"/>
                  <a:cs typeface="Calibri Light" panose="020F0302020204030204" pitchFamily="34" charset="0"/>
                  <a:sym typeface="Century Gothic"/>
                </a:rPr>
                <a:t>r</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Century Gothic"/>
                </a:rPr>
                <a:t>emittance </a:t>
              </a:r>
              <a:r>
                <a:rPr lang="en-US" sz="1600" dirty="0">
                  <a:solidFill>
                    <a:srgbClr val="000000"/>
                  </a:solidFill>
                  <a:latin typeface="Calibri Light" panose="020F0302020204030204" pitchFamily="34" charset="0"/>
                  <a:cs typeface="Calibri Light" panose="020F0302020204030204" pitchFamily="34" charset="0"/>
                  <a:sym typeface="Century Gothic"/>
                </a:rPr>
                <a:t>l</a:t>
              </a:r>
              <a:r>
                <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Century Gothic"/>
                </a:rPr>
                <a:t>inking</a:t>
              </a:r>
              <a:endParaRPr kumimoji="0" lang="en-US"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sym typeface="Arial"/>
              </a:endParaRPr>
            </a:p>
          </p:txBody>
        </p:sp>
        <p:sp>
          <p:nvSpPr>
            <p:cNvPr id="168" name="Google Shape;704;p98">
              <a:extLst>
                <a:ext uri="{FF2B5EF4-FFF2-40B4-BE49-F238E27FC236}">
                  <a16:creationId xmlns:a16="http://schemas.microsoft.com/office/drawing/2014/main" id="{4D8E4187-0476-EC2F-4E32-F78A1A070222}"/>
                </a:ext>
              </a:extLst>
            </p:cNvPr>
            <p:cNvSpPr/>
            <p:nvPr/>
          </p:nvSpPr>
          <p:spPr>
            <a:xfrm flipH="1">
              <a:off x="6211543" y="1831792"/>
              <a:ext cx="2057400" cy="400110"/>
            </a:xfrm>
            <a:prstGeom prst="snipRoundRect">
              <a:avLst>
                <a:gd name="adj1" fmla="val 29760"/>
                <a:gd name="adj2" fmla="val 29760"/>
              </a:avLst>
            </a:prstGeom>
            <a:solidFill>
              <a:srgbClr val="780032"/>
            </a:solidFill>
            <a:ln w="25400" cap="flat" cmpd="sng">
              <a:noFill/>
              <a:prstDash val="solid"/>
              <a:round/>
              <a:headEnd type="none" w="sm" len="sm"/>
              <a:tailEnd type="none" w="sm" len="sm"/>
            </a:ln>
            <a:extLst>
              <a:ext uri="{91240B29-F687-4F45-9708-019B960494DF}">
                <a14:hiddenLine xmlns:a14="http://schemas.microsoft.com/office/drawing/2010/main" w="25400" cap="flat" cmpd="sng" algn="ctr">
                  <a:solidFill>
                    <a:srgbClr val="000000">
                      <a:alpha val="0"/>
                    </a:srgbClr>
                  </a:solidFill>
                  <a:prstDash val="solid"/>
                  <a:round/>
                  <a:headEnd type="none" w="sm" len="sm"/>
                  <a:tailEnd type="none" w="sm" len="sm"/>
                </a14:hiddenLine>
              </a:ext>
            </a:extLst>
          </p:spPr>
          <p:txBody>
            <a:bodyPr spcFirstLastPara="1" wrap="square" lIns="91425" tIns="45700" rIns="91425" bIns="45700" anchor="ctr" anchorCtr="0">
              <a:noAutofit/>
            </a:bodyPr>
            <a:lstStyle/>
            <a:p>
              <a:pPr marL="0" marR="0" lvl="0" indent="0" algn="ctr" defTabSz="518145"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Century Gothic"/>
                  <a:cs typeface="Calibri" panose="020F0502020204030204" pitchFamily="34" charset="0"/>
                  <a:sym typeface="Century Gothic"/>
                </a:rPr>
                <a:t>Pattern Recognition</a:t>
              </a:r>
              <a:endParaRPr kumimoji="0" sz="16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cxnSp>
          <p:nvCxnSpPr>
            <p:cNvPr id="169" name="Google Shape;708;p98">
              <a:extLst>
                <a:ext uri="{FF2B5EF4-FFF2-40B4-BE49-F238E27FC236}">
                  <a16:creationId xmlns:a16="http://schemas.microsoft.com/office/drawing/2014/main" id="{1FF569BE-5272-A874-1E08-F217684A6445}"/>
                </a:ext>
              </a:extLst>
            </p:cNvPr>
            <p:cNvCxnSpPr>
              <a:cxnSpLocks/>
            </p:cNvCxnSpPr>
            <p:nvPr/>
          </p:nvCxnSpPr>
          <p:spPr>
            <a:xfrm>
              <a:off x="7241700" y="2246529"/>
              <a:ext cx="0" cy="399969"/>
            </a:xfrm>
            <a:prstGeom prst="straightConnector1">
              <a:avLst/>
            </a:prstGeom>
            <a:solidFill>
              <a:srgbClr val="5DAAE0"/>
            </a:solidFill>
            <a:ln w="25400" cap="flat" cmpd="sng">
              <a:solidFill>
                <a:srgbClr val="780032"/>
              </a:solidFill>
              <a:prstDash val="dash"/>
              <a:round/>
              <a:headEnd type="none" w="sm" len="sm"/>
              <a:tailEnd type="none" w="sm" len="sm"/>
            </a:ln>
          </p:spPr>
        </p:cxnSp>
      </p:grpSp>
      <p:cxnSp>
        <p:nvCxnSpPr>
          <p:cNvPr id="170" name="Straight Connector 169">
            <a:extLst>
              <a:ext uri="{FF2B5EF4-FFF2-40B4-BE49-F238E27FC236}">
                <a16:creationId xmlns:a16="http://schemas.microsoft.com/office/drawing/2014/main" id="{ADBE05B6-F9C2-CBD8-D5B2-79238862EC34}"/>
              </a:ext>
            </a:extLst>
          </p:cNvPr>
          <p:cNvCxnSpPr>
            <a:cxnSpLocks/>
          </p:cNvCxnSpPr>
          <p:nvPr/>
        </p:nvCxnSpPr>
        <p:spPr bwMode="auto">
          <a:xfrm flipH="1" flipV="1">
            <a:off x="4517160" y="2656860"/>
            <a:ext cx="558668" cy="558667"/>
          </a:xfrm>
          <a:prstGeom prst="line">
            <a:avLst/>
          </a:prstGeom>
          <a:solidFill>
            <a:schemeClr val="accent1"/>
          </a:solidFill>
          <a:ln w="50800" cap="flat" cmpd="sng" algn="ctr">
            <a:solidFill>
              <a:srgbClr val="CEDFFF"/>
            </a:solidFill>
            <a:prstDash val="solid"/>
            <a:round/>
            <a:headEnd type="none" w="med" len="med"/>
            <a:tailEnd type="none" w="med" len="med"/>
          </a:ln>
          <a:effectLst/>
        </p:spPr>
      </p:cxnSp>
      <p:pic>
        <p:nvPicPr>
          <p:cNvPr id="171" name="Picture 170" descr="A close up of a circuit board&#10;&#10;Description automatically generated">
            <a:extLst>
              <a:ext uri="{FF2B5EF4-FFF2-40B4-BE49-F238E27FC236}">
                <a16:creationId xmlns:a16="http://schemas.microsoft.com/office/drawing/2014/main" id="{ABD5676F-CFD7-E9E4-A932-74BF34E4F796}"/>
              </a:ext>
            </a:extLst>
          </p:cNvPr>
          <p:cNvPicPr>
            <a:picLocks noChangeAspect="1"/>
          </p:cNvPicPr>
          <p:nvPr/>
        </p:nvPicPr>
        <p:blipFill rotWithShape="1">
          <a:blip r:embed="rId4"/>
          <a:srcRect l="17537" t="4019" r="9716" b="1490"/>
          <a:stretch/>
        </p:blipFill>
        <p:spPr>
          <a:xfrm>
            <a:off x="5518940" y="2996864"/>
            <a:ext cx="2189845" cy="1896244"/>
          </a:xfrm>
          <a:prstGeom prst="round1Rect">
            <a:avLst>
              <a:gd name="adj" fmla="val 26283"/>
            </a:avLst>
          </a:prstGeom>
        </p:spPr>
      </p:pic>
    </p:spTree>
    <p:extLst>
      <p:ext uri="{BB962C8B-B14F-4D97-AF65-F5344CB8AC3E}">
        <p14:creationId xmlns:p14="http://schemas.microsoft.com/office/powerpoint/2010/main" val="96321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L)" hidden="1"/>
          <p:cNvSpPr>
            <a:spLocks noGrp="1"/>
          </p:cNvSpPr>
          <p:nvPr>
            <p:ph type="title"/>
            <p:custDataLst>
              <p:tags r:id="rId2"/>
            </p:custDataLst>
          </p:nvPr>
        </p:nvSpPr>
        <p:spPr>
          <a:xfrm>
            <a:off x="0" y="7773669"/>
            <a:ext cx="10058400" cy="50800"/>
          </a:xfrm>
          <a:prstGeom prst="rect">
            <a:avLst/>
          </a:prstGeom>
        </p:spPr>
        <p:txBody>
          <a:bodyPr>
            <a:normAutofit fontScale="90000"/>
          </a:bodyPr>
          <a:lstStyle>
            <a:lvl1pPr>
              <a:defRPr sz="100">
                <a:solidFill>
                  <a:srgbClr val="738EA5"/>
                </a:solidFill>
                <a:latin typeface="Book Antiqua" pitchFamily="18" charset="0"/>
              </a:defRPr>
            </a:lvl1pPr>
          </a:lstStyle>
          <a:p>
            <a:r>
              <a:rPr lang="en-US">
                <a:latin typeface="Calibri" panose="020F0502020204030204" pitchFamily="34" charset="0"/>
              </a:rPr>
              <a:t>Maximize efficiencies, ensure scalability and sustainability</a:t>
            </a:r>
            <a:endParaRPr lang="en-US" dirty="0">
              <a:latin typeface="Calibri" panose="020F0502020204030204" pitchFamily="34" charset="0"/>
            </a:endParaRPr>
          </a:p>
        </p:txBody>
      </p:sp>
      <p:sp>
        <p:nvSpPr>
          <p:cNvPr id="12" name="Main Heading"/>
          <p:cNvSpPr>
            <a:spLocks noChangeArrowheads="1"/>
          </p:cNvSpPr>
          <p:nvPr>
            <p:custDataLst>
              <p:tags r:id="rId3"/>
            </p:custDataLst>
          </p:nvPr>
        </p:nvSpPr>
        <p:spPr bwMode="gray">
          <a:xfrm>
            <a:off x="356616" y="502920"/>
            <a:ext cx="11548872" cy="274320"/>
          </a:xfrm>
          <a:prstGeom prst="rect">
            <a:avLst/>
          </a:prstGeom>
          <a:noFill/>
          <a:ln w="12700">
            <a:noFill/>
            <a:prstDash val="dash"/>
            <a:miter lim="800000"/>
            <a:headEnd/>
            <a:tailEnd/>
          </a:ln>
          <a:effectLst/>
        </p:spPr>
        <p:txBody>
          <a:bodyPr lIns="0" tIns="0" rIns="0" bIns="0"/>
          <a:lstStyle/>
          <a:p>
            <a:pPr eaLnBrk="1" hangingPunct="1">
              <a:lnSpc>
                <a:spcPts val="2100"/>
              </a:lnSpc>
            </a:pPr>
            <a:r>
              <a:rPr lang="en-GB" sz="2800" dirty="0">
                <a:solidFill>
                  <a:srgbClr val="000000"/>
                </a:solidFill>
                <a:latin typeface="Calibri Light" panose="020F0302020204030204" pitchFamily="34" charset="0"/>
                <a:cs typeface="Calibri" pitchFamily="34" charset="0"/>
              </a:rPr>
              <a:t>Maximize efficiencies, ensure scalability and sustainability</a:t>
            </a:r>
          </a:p>
        </p:txBody>
      </p:sp>
      <p:sp>
        <p:nvSpPr>
          <p:cNvPr id="14" name="Oval 13">
            <a:extLst>
              <a:ext uri="{FF2B5EF4-FFF2-40B4-BE49-F238E27FC236}">
                <a16:creationId xmlns:a16="http://schemas.microsoft.com/office/drawing/2014/main" id="{17DB8453-2E20-93DE-EC8B-D04E34DFD031}"/>
              </a:ext>
            </a:extLst>
          </p:cNvPr>
          <p:cNvSpPr/>
          <p:nvPr>
            <p:custDataLst>
              <p:tags r:id="rId4"/>
            </p:custDataLst>
          </p:nvPr>
        </p:nvSpPr>
        <p:spPr bwMode="auto">
          <a:xfrm>
            <a:off x="1328616" y="940559"/>
            <a:ext cx="936000" cy="936000"/>
          </a:xfrm>
          <a:prstGeom prst="ellipse">
            <a:avLst/>
          </a:prstGeom>
          <a:solidFill>
            <a:srgbClr val="012169"/>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26" name="Topic Heading">
            <a:extLst>
              <a:ext uri="{FF2B5EF4-FFF2-40B4-BE49-F238E27FC236}">
                <a16:creationId xmlns:a16="http://schemas.microsoft.com/office/drawing/2014/main" id="{202665A9-0F6B-E00D-8923-1B3825AF9F3E}"/>
              </a:ext>
            </a:extLst>
          </p:cNvPr>
          <p:cNvSpPr txBox="1">
            <a:spLocks noChangeArrowheads="1"/>
          </p:cNvSpPr>
          <p:nvPr>
            <p:custDataLst>
              <p:tags r:id="rId5"/>
            </p:custDataLst>
          </p:nvPr>
        </p:nvSpPr>
        <p:spPr bwMode="auto">
          <a:xfrm>
            <a:off x="1369923" y="1946295"/>
            <a:ext cx="853387" cy="3046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Data</a:t>
            </a:r>
          </a:p>
        </p:txBody>
      </p:sp>
      <p:sp>
        <p:nvSpPr>
          <p:cNvPr id="29" name="Topic Heading">
            <a:extLst>
              <a:ext uri="{FF2B5EF4-FFF2-40B4-BE49-F238E27FC236}">
                <a16:creationId xmlns:a16="http://schemas.microsoft.com/office/drawing/2014/main" id="{296A8F33-24B1-1D4D-0A12-6298F3A93F89}"/>
              </a:ext>
            </a:extLst>
          </p:cNvPr>
          <p:cNvSpPr txBox="1">
            <a:spLocks noChangeArrowheads="1"/>
          </p:cNvSpPr>
          <p:nvPr>
            <p:custDataLst>
              <p:tags r:id="rId6"/>
            </p:custDataLst>
          </p:nvPr>
        </p:nvSpPr>
        <p:spPr bwMode="auto">
          <a:xfrm>
            <a:off x="3806381" y="1946296"/>
            <a:ext cx="2748840" cy="304698"/>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Process Management</a:t>
            </a:r>
          </a:p>
        </p:txBody>
      </p:sp>
      <p:sp>
        <p:nvSpPr>
          <p:cNvPr id="32" name="Topic Heading">
            <a:extLst>
              <a:ext uri="{FF2B5EF4-FFF2-40B4-BE49-F238E27FC236}">
                <a16:creationId xmlns:a16="http://schemas.microsoft.com/office/drawing/2014/main" id="{8CE33AE6-EA2E-7AFB-D893-1062650FF966}"/>
              </a:ext>
            </a:extLst>
          </p:cNvPr>
          <p:cNvSpPr txBox="1">
            <a:spLocks noChangeArrowheads="1"/>
          </p:cNvSpPr>
          <p:nvPr>
            <p:custDataLst>
              <p:tags r:id="rId7"/>
            </p:custDataLst>
          </p:nvPr>
        </p:nvSpPr>
        <p:spPr bwMode="auto">
          <a:xfrm>
            <a:off x="10737499" y="1946295"/>
            <a:ext cx="2566972" cy="3046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Process Automation</a:t>
            </a:r>
          </a:p>
        </p:txBody>
      </p:sp>
      <p:sp>
        <p:nvSpPr>
          <p:cNvPr id="35" name="Topic Heading">
            <a:extLst>
              <a:ext uri="{FF2B5EF4-FFF2-40B4-BE49-F238E27FC236}">
                <a16:creationId xmlns:a16="http://schemas.microsoft.com/office/drawing/2014/main" id="{B06CC7AB-D1B9-95B3-FFE7-33DD4E68997F}"/>
              </a:ext>
            </a:extLst>
          </p:cNvPr>
          <p:cNvSpPr txBox="1">
            <a:spLocks noChangeArrowheads="1"/>
          </p:cNvSpPr>
          <p:nvPr>
            <p:custDataLst>
              <p:tags r:id="rId8"/>
            </p:custDataLst>
          </p:nvPr>
        </p:nvSpPr>
        <p:spPr bwMode="auto">
          <a:xfrm>
            <a:off x="7531690" y="1946295"/>
            <a:ext cx="2208088" cy="3046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Payment Execution</a:t>
            </a:r>
          </a:p>
        </p:txBody>
      </p:sp>
      <p:sp>
        <p:nvSpPr>
          <p:cNvPr id="45" name="Topic Heading">
            <a:extLst>
              <a:ext uri="{FF2B5EF4-FFF2-40B4-BE49-F238E27FC236}">
                <a16:creationId xmlns:a16="http://schemas.microsoft.com/office/drawing/2014/main" id="{6B8A5848-BFE4-E4FD-14E7-5A6A4A8E985D}"/>
              </a:ext>
            </a:extLst>
          </p:cNvPr>
          <p:cNvSpPr txBox="1">
            <a:spLocks noChangeArrowheads="1"/>
          </p:cNvSpPr>
          <p:nvPr>
            <p:custDataLst>
              <p:tags r:id="rId9"/>
            </p:custDataLst>
          </p:nvPr>
        </p:nvSpPr>
        <p:spPr bwMode="auto">
          <a:xfrm>
            <a:off x="3463256" y="5082979"/>
            <a:ext cx="3432957" cy="2492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1800" kern="0" dirty="0">
                <a:solidFill>
                  <a:srgbClr val="000000"/>
                </a:solidFill>
                <a:latin typeface="Calibri Light" panose="020F0302020204030204" pitchFamily="34" charset="0"/>
                <a:cs typeface="Calibri Light" panose="020F0302020204030204" pitchFamily="34" charset="0"/>
              </a:rPr>
              <a:t>Knowledge &amp; Service Management</a:t>
            </a:r>
          </a:p>
        </p:txBody>
      </p:sp>
      <p:sp>
        <p:nvSpPr>
          <p:cNvPr id="48" name="Topic Heading">
            <a:extLst>
              <a:ext uri="{FF2B5EF4-FFF2-40B4-BE49-F238E27FC236}">
                <a16:creationId xmlns:a16="http://schemas.microsoft.com/office/drawing/2014/main" id="{02ACD6E6-3131-B65A-280B-C7F3C113D8DD}"/>
              </a:ext>
            </a:extLst>
          </p:cNvPr>
          <p:cNvSpPr txBox="1">
            <a:spLocks noChangeArrowheads="1"/>
          </p:cNvSpPr>
          <p:nvPr>
            <p:custDataLst>
              <p:tags r:id="rId10"/>
            </p:custDataLst>
          </p:nvPr>
        </p:nvSpPr>
        <p:spPr bwMode="auto">
          <a:xfrm>
            <a:off x="7234206" y="5055279"/>
            <a:ext cx="2880000" cy="3046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Analytics &amp; Reporting</a:t>
            </a:r>
          </a:p>
        </p:txBody>
      </p:sp>
      <p:sp>
        <p:nvSpPr>
          <p:cNvPr id="51" name="Topic Heading">
            <a:extLst>
              <a:ext uri="{FF2B5EF4-FFF2-40B4-BE49-F238E27FC236}">
                <a16:creationId xmlns:a16="http://schemas.microsoft.com/office/drawing/2014/main" id="{90871634-FA32-26FF-AD44-EEC9EC8F0035}"/>
              </a:ext>
            </a:extLst>
          </p:cNvPr>
          <p:cNvSpPr txBox="1">
            <a:spLocks noChangeArrowheads="1"/>
          </p:cNvSpPr>
          <p:nvPr>
            <p:custDataLst>
              <p:tags r:id="rId11"/>
            </p:custDataLst>
          </p:nvPr>
        </p:nvSpPr>
        <p:spPr bwMode="auto">
          <a:xfrm>
            <a:off x="10937438" y="5055279"/>
            <a:ext cx="2304324" cy="3046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Risk Management</a:t>
            </a:r>
          </a:p>
        </p:txBody>
      </p:sp>
      <p:sp>
        <p:nvSpPr>
          <p:cNvPr id="54" name="Topic Heading">
            <a:extLst>
              <a:ext uri="{FF2B5EF4-FFF2-40B4-BE49-F238E27FC236}">
                <a16:creationId xmlns:a16="http://schemas.microsoft.com/office/drawing/2014/main" id="{F69364AF-2805-E90D-3036-BA05D2B950CD}"/>
              </a:ext>
            </a:extLst>
          </p:cNvPr>
          <p:cNvSpPr txBox="1">
            <a:spLocks noChangeArrowheads="1"/>
          </p:cNvSpPr>
          <p:nvPr>
            <p:custDataLst>
              <p:tags r:id="rId12"/>
            </p:custDataLst>
          </p:nvPr>
        </p:nvSpPr>
        <p:spPr bwMode="auto">
          <a:xfrm>
            <a:off x="511348" y="5055279"/>
            <a:ext cx="2570535" cy="304699"/>
          </a:xfrm>
          <a:prstGeom prst="rect">
            <a:avLst/>
          </a:prstGeom>
          <a:noFill/>
          <a:ln w="3175">
            <a:noFill/>
            <a:prstDash val="solid"/>
            <a:miter lim="800000"/>
            <a:headEnd/>
            <a:tailEnd/>
          </a:ln>
          <a:effectLst/>
        </p:spPr>
        <p:txBody>
          <a:bodyPr wrap="square" lIns="0" tIns="0" rIns="0" bIns="0" anchor="t">
            <a:spAutoFit/>
          </a:bodyPr>
          <a:lstStyle/>
          <a:p>
            <a:pPr algn="ctr" defTabSz="1828800">
              <a:lnSpc>
                <a:spcPct val="90000"/>
              </a:lnSpc>
              <a:spcAft>
                <a:spcPts val="1000"/>
              </a:spcAft>
              <a:buClr>
                <a:srgbClr val="000A23"/>
              </a:buClr>
              <a:defRPr/>
            </a:pPr>
            <a:r>
              <a:rPr lang="en-US" sz="2200" kern="0" dirty="0">
                <a:solidFill>
                  <a:srgbClr val="000000"/>
                </a:solidFill>
                <a:latin typeface="Calibri Light" panose="020F0302020204030204" pitchFamily="34" charset="0"/>
                <a:cs typeface="Calibri Light" panose="020F0302020204030204" pitchFamily="34" charset="0"/>
              </a:rPr>
              <a:t>Process Optimization</a:t>
            </a:r>
          </a:p>
        </p:txBody>
      </p:sp>
      <p:sp>
        <p:nvSpPr>
          <p:cNvPr id="13" name="Oval 12">
            <a:extLst>
              <a:ext uri="{FF2B5EF4-FFF2-40B4-BE49-F238E27FC236}">
                <a16:creationId xmlns:a16="http://schemas.microsoft.com/office/drawing/2014/main" id="{A2E26F99-99A8-7B37-398B-002CC080592F}"/>
              </a:ext>
            </a:extLst>
          </p:cNvPr>
          <p:cNvSpPr/>
          <p:nvPr>
            <p:custDataLst>
              <p:tags r:id="rId13"/>
            </p:custDataLst>
          </p:nvPr>
        </p:nvSpPr>
        <p:spPr bwMode="auto">
          <a:xfrm>
            <a:off x="4712801" y="940559"/>
            <a:ext cx="936000" cy="936000"/>
          </a:xfrm>
          <a:prstGeom prst="ellipse">
            <a:avLst/>
          </a:prstGeom>
          <a:solidFill>
            <a:srgbClr val="CCEBF8"/>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61" name="Oval 60">
            <a:extLst>
              <a:ext uri="{FF2B5EF4-FFF2-40B4-BE49-F238E27FC236}">
                <a16:creationId xmlns:a16="http://schemas.microsoft.com/office/drawing/2014/main" id="{890A38C2-C975-A02C-AA4A-C7BD70E07477}"/>
              </a:ext>
            </a:extLst>
          </p:cNvPr>
          <p:cNvSpPr/>
          <p:nvPr>
            <p:custDataLst>
              <p:tags r:id="rId14"/>
            </p:custDataLst>
          </p:nvPr>
        </p:nvSpPr>
        <p:spPr bwMode="auto">
          <a:xfrm>
            <a:off x="8167734" y="940559"/>
            <a:ext cx="936000" cy="936000"/>
          </a:xfrm>
          <a:prstGeom prst="ellipse">
            <a:avLst/>
          </a:prstGeom>
          <a:solidFill>
            <a:srgbClr val="012169"/>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62" name="Oval 61">
            <a:extLst>
              <a:ext uri="{FF2B5EF4-FFF2-40B4-BE49-F238E27FC236}">
                <a16:creationId xmlns:a16="http://schemas.microsoft.com/office/drawing/2014/main" id="{31905902-C923-18AF-E086-96CE9F0B73DA}"/>
              </a:ext>
            </a:extLst>
          </p:cNvPr>
          <p:cNvSpPr/>
          <p:nvPr>
            <p:custDataLst>
              <p:tags r:id="rId15"/>
            </p:custDataLst>
          </p:nvPr>
        </p:nvSpPr>
        <p:spPr bwMode="auto">
          <a:xfrm>
            <a:off x="11552985" y="940559"/>
            <a:ext cx="936000" cy="936000"/>
          </a:xfrm>
          <a:prstGeom prst="ellipse">
            <a:avLst/>
          </a:prstGeom>
          <a:solidFill>
            <a:srgbClr val="CCEBF8"/>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63" name="Rectangle 62">
            <a:extLst>
              <a:ext uri="{FF2B5EF4-FFF2-40B4-BE49-F238E27FC236}">
                <a16:creationId xmlns:a16="http://schemas.microsoft.com/office/drawing/2014/main" id="{91B17BDD-9BCC-6492-EFF1-1B630744049C}"/>
              </a:ext>
            </a:extLst>
          </p:cNvPr>
          <p:cNvSpPr/>
          <p:nvPr/>
        </p:nvSpPr>
        <p:spPr bwMode="auto">
          <a:xfrm>
            <a:off x="356616" y="2323191"/>
            <a:ext cx="2880000" cy="1512000"/>
          </a:xfrm>
          <a:prstGeom prst="rect">
            <a:avLst/>
          </a:prstGeom>
          <a:solidFill>
            <a:srgbClr val="012169"/>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lnSpc>
                <a:spcPct val="100000"/>
              </a:lnSpc>
              <a:spcAft>
                <a:spcPts val="400"/>
              </a:spcAft>
              <a:buFont typeface="Arial" panose="020B0604020202020204" pitchFamily="34" charset="0"/>
              <a:buChar char="•"/>
            </a:pPr>
            <a:r>
              <a:rPr lang="en-US" sz="1400" spc="-30" dirty="0">
                <a:solidFill>
                  <a:srgbClr val="FFFFFF"/>
                </a:solidFill>
                <a:latin typeface="Calibri" panose="020F0502020204030204" pitchFamily="34" charset="0"/>
              </a:rPr>
              <a:t>Data validation and transformation</a:t>
            </a:r>
          </a:p>
          <a:p>
            <a:pPr marL="144000" indent="-144000" defTabSz="1828800">
              <a:lnSpc>
                <a:spcPct val="100000"/>
              </a:lnSpc>
              <a:spcAft>
                <a:spcPts val="400"/>
              </a:spcAft>
              <a:buFont typeface="Arial" panose="020B0604020202020204" pitchFamily="34" charset="0"/>
              <a:buChar char="•"/>
            </a:pPr>
            <a:r>
              <a:rPr lang="en-US" sz="1400" dirty="0">
                <a:solidFill>
                  <a:srgbClr val="FFFFFF"/>
                </a:solidFill>
                <a:latin typeface="Calibri" panose="020F0502020204030204" pitchFamily="34" charset="0"/>
              </a:rPr>
              <a:t>Multi-source aggregation</a:t>
            </a:r>
          </a:p>
          <a:p>
            <a:pPr marL="144000" indent="-144000" defTabSz="1828800">
              <a:lnSpc>
                <a:spcPct val="100000"/>
              </a:lnSpc>
              <a:spcAft>
                <a:spcPts val="400"/>
              </a:spcAft>
              <a:buFont typeface="Arial" panose="020B0604020202020204" pitchFamily="34" charset="0"/>
              <a:buChar char="•"/>
            </a:pPr>
            <a:r>
              <a:rPr lang="en-US" sz="1400" dirty="0">
                <a:solidFill>
                  <a:srgbClr val="FFFFFF"/>
                </a:solidFill>
                <a:latin typeface="Calibri" panose="020F0502020204030204" pitchFamily="34" charset="0"/>
              </a:rPr>
              <a:t>Storage and processing</a:t>
            </a:r>
          </a:p>
          <a:p>
            <a:pPr marL="144000" indent="-144000" defTabSz="1828800">
              <a:lnSpc>
                <a:spcPct val="100000"/>
              </a:lnSpc>
              <a:spcAft>
                <a:spcPts val="400"/>
              </a:spcAft>
              <a:buFont typeface="Arial" panose="020B0604020202020204" pitchFamily="34" charset="0"/>
              <a:buChar char="•"/>
            </a:pPr>
            <a:r>
              <a:rPr lang="en-US" sz="1400" dirty="0">
                <a:solidFill>
                  <a:srgbClr val="FFFFFF"/>
                </a:solidFill>
                <a:latin typeface="Calibri" panose="020F0502020204030204" pitchFamily="34" charset="0"/>
              </a:rPr>
              <a:t>System connectivity</a:t>
            </a:r>
          </a:p>
        </p:txBody>
      </p:sp>
      <p:sp>
        <p:nvSpPr>
          <p:cNvPr id="64" name="Rectangle 63">
            <a:extLst>
              <a:ext uri="{FF2B5EF4-FFF2-40B4-BE49-F238E27FC236}">
                <a16:creationId xmlns:a16="http://schemas.microsoft.com/office/drawing/2014/main" id="{D36D3A08-9C0E-AE88-303C-B19B34B92B56}"/>
              </a:ext>
            </a:extLst>
          </p:cNvPr>
          <p:cNvSpPr/>
          <p:nvPr/>
        </p:nvSpPr>
        <p:spPr bwMode="auto">
          <a:xfrm>
            <a:off x="3740801" y="2323191"/>
            <a:ext cx="2880000" cy="1512000"/>
          </a:xfrm>
          <a:prstGeom prst="rect">
            <a:avLst/>
          </a:prstGeom>
          <a:solidFill>
            <a:srgbClr val="CCEBF8"/>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lnSpc>
                <a:spcPct val="100000"/>
              </a:lnSpc>
              <a:spcAft>
                <a:spcPts val="400"/>
              </a:spcAft>
              <a:buFont typeface="Arial" panose="020B0604020202020204" pitchFamily="34" charset="0"/>
              <a:buChar char="•"/>
            </a:pPr>
            <a:r>
              <a:rPr lang="en-US" sz="1400">
                <a:solidFill>
                  <a:srgbClr val="000000"/>
                </a:solidFill>
                <a:latin typeface="Calibri" panose="020F0502020204030204" pitchFamily="34" charset="0"/>
              </a:rPr>
              <a:t>Business process management</a:t>
            </a:r>
          </a:p>
          <a:p>
            <a:pPr marL="144000" indent="-144000" defTabSz="1828800">
              <a:lnSpc>
                <a:spcPct val="100000"/>
              </a:lnSpc>
              <a:spcAft>
                <a:spcPts val="400"/>
              </a:spcAft>
              <a:buFont typeface="Arial" panose="020B0604020202020204" pitchFamily="34" charset="0"/>
              <a:buChar char="•"/>
            </a:pPr>
            <a:r>
              <a:rPr lang="en-US" sz="1400">
                <a:solidFill>
                  <a:srgbClr val="000000"/>
                </a:solidFill>
                <a:latin typeface="Calibri" panose="020F0502020204030204" pitchFamily="34" charset="0"/>
              </a:rPr>
              <a:t>On-time monitoring</a:t>
            </a:r>
            <a:endParaRPr lang="en-US" sz="1400" dirty="0">
              <a:solidFill>
                <a:srgbClr val="000000"/>
              </a:solidFill>
              <a:latin typeface="Calibri" panose="020F0502020204030204" pitchFamily="34" charset="0"/>
            </a:endParaRPr>
          </a:p>
        </p:txBody>
      </p:sp>
      <p:sp>
        <p:nvSpPr>
          <p:cNvPr id="65" name="Rectangle 64">
            <a:extLst>
              <a:ext uri="{FF2B5EF4-FFF2-40B4-BE49-F238E27FC236}">
                <a16:creationId xmlns:a16="http://schemas.microsoft.com/office/drawing/2014/main" id="{C759A3A6-7303-2DD6-4508-835CDCBCE516}"/>
              </a:ext>
            </a:extLst>
          </p:cNvPr>
          <p:cNvSpPr/>
          <p:nvPr/>
        </p:nvSpPr>
        <p:spPr bwMode="auto">
          <a:xfrm>
            <a:off x="7195734" y="2323191"/>
            <a:ext cx="2880000" cy="1512000"/>
          </a:xfrm>
          <a:prstGeom prst="rect">
            <a:avLst/>
          </a:prstGeom>
          <a:solidFill>
            <a:srgbClr val="012169"/>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285750" indent="-285750" defTabSz="1828800">
              <a:spcBef>
                <a:spcPts val="0"/>
              </a:spcBef>
              <a:spcAft>
                <a:spcPts val="400"/>
              </a:spcAft>
              <a:buClr>
                <a:schemeClr val="bg1"/>
              </a:buClr>
              <a:buFont typeface="Arial" panose="020B0604020202020204" pitchFamily="34" charset="0"/>
              <a:buChar char="•"/>
              <a:defRPr/>
            </a:pPr>
            <a:r>
              <a:rPr lang="en-US" sz="1400" kern="0" dirty="0">
                <a:solidFill>
                  <a:srgbClr val="FFFFFF"/>
                </a:solidFill>
                <a:cs typeface="Calibri Light" panose="020F0302020204030204" pitchFamily="34" charset="0"/>
              </a:rPr>
              <a:t>Intelligent routing</a:t>
            </a:r>
          </a:p>
          <a:p>
            <a:pPr marL="285750" indent="-285750" defTabSz="1828800">
              <a:spcBef>
                <a:spcPts val="0"/>
              </a:spcBef>
              <a:spcAft>
                <a:spcPts val="400"/>
              </a:spcAft>
              <a:buClr>
                <a:schemeClr val="bg1"/>
              </a:buClr>
              <a:buFont typeface="Arial" panose="020B0604020202020204" pitchFamily="34" charset="0"/>
              <a:buChar char="•"/>
              <a:defRPr/>
            </a:pPr>
            <a:r>
              <a:rPr lang="en-US" sz="1400" kern="0" dirty="0">
                <a:solidFill>
                  <a:srgbClr val="FFFFFF"/>
                </a:solidFill>
                <a:cs typeface="Calibri Light" panose="020F0302020204030204" pitchFamily="34" charset="0"/>
              </a:rPr>
              <a:t>Event driven initiation</a:t>
            </a:r>
          </a:p>
          <a:p>
            <a:pPr marL="285750" indent="-285750" defTabSz="1828800">
              <a:spcBef>
                <a:spcPts val="0"/>
              </a:spcBef>
              <a:spcAft>
                <a:spcPts val="400"/>
              </a:spcAft>
              <a:buClr>
                <a:schemeClr val="bg1"/>
              </a:buClr>
              <a:buFont typeface="Arial" panose="020B0604020202020204" pitchFamily="34" charset="0"/>
              <a:buChar char="•"/>
              <a:defRPr/>
            </a:pPr>
            <a:r>
              <a:rPr lang="en-US" sz="1400" kern="0" dirty="0">
                <a:solidFill>
                  <a:srgbClr val="FFFFFF"/>
                </a:solidFill>
                <a:cs typeface="Calibri Light" panose="020F0302020204030204" pitchFamily="34" charset="0"/>
              </a:rPr>
              <a:t>FX execution</a:t>
            </a:r>
          </a:p>
        </p:txBody>
      </p:sp>
      <p:sp>
        <p:nvSpPr>
          <p:cNvPr id="66" name="Rectangle 65">
            <a:extLst>
              <a:ext uri="{FF2B5EF4-FFF2-40B4-BE49-F238E27FC236}">
                <a16:creationId xmlns:a16="http://schemas.microsoft.com/office/drawing/2014/main" id="{AE99DC2B-A081-DB1B-749D-814938C5019C}"/>
              </a:ext>
            </a:extLst>
          </p:cNvPr>
          <p:cNvSpPr/>
          <p:nvPr/>
        </p:nvSpPr>
        <p:spPr bwMode="auto">
          <a:xfrm>
            <a:off x="10580985" y="2323191"/>
            <a:ext cx="2880000" cy="1512000"/>
          </a:xfrm>
          <a:prstGeom prst="rect">
            <a:avLst/>
          </a:prstGeom>
          <a:solidFill>
            <a:srgbClr val="CCEBF8"/>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spcBef>
                <a:spcPts val="0"/>
              </a:spcBef>
              <a:spcAft>
                <a:spcPts val="400"/>
              </a:spcAft>
              <a:buClr>
                <a:srgbClr val="000A23"/>
              </a:buClr>
              <a:buFont typeface="Arial" panose="020B0604020202020204" pitchFamily="34" charset="0"/>
              <a:buChar char="•"/>
              <a:defRPr/>
            </a:pPr>
            <a:r>
              <a:rPr lang="en-US" sz="1400" kern="0" dirty="0">
                <a:solidFill>
                  <a:srgbClr val="000000"/>
                </a:solidFill>
                <a:cs typeface="Calibri Light" panose="020F0302020204030204" pitchFamily="34" charset="0"/>
              </a:rPr>
              <a:t>Reconciliation and matching</a:t>
            </a:r>
          </a:p>
          <a:p>
            <a:pPr marL="144000" indent="-144000" defTabSz="1828800">
              <a:spcBef>
                <a:spcPts val="0"/>
              </a:spcBef>
              <a:spcAft>
                <a:spcPts val="400"/>
              </a:spcAft>
              <a:buClr>
                <a:srgbClr val="000A23"/>
              </a:buClr>
              <a:buFont typeface="Arial" panose="020B0604020202020204" pitchFamily="34" charset="0"/>
              <a:buChar char="•"/>
              <a:defRPr/>
            </a:pPr>
            <a:r>
              <a:rPr lang="en-US" sz="1400" kern="0" dirty="0">
                <a:solidFill>
                  <a:srgbClr val="000000"/>
                </a:solidFill>
                <a:cs typeface="Calibri Light" panose="020F0302020204030204" pitchFamily="34" charset="0"/>
              </a:rPr>
              <a:t>Account posting</a:t>
            </a:r>
          </a:p>
          <a:p>
            <a:pPr marL="144000" indent="-144000" defTabSz="1828800">
              <a:spcBef>
                <a:spcPts val="0"/>
              </a:spcBef>
              <a:spcAft>
                <a:spcPts val="400"/>
              </a:spcAft>
              <a:buClr>
                <a:srgbClr val="000A23"/>
              </a:buClr>
              <a:buFont typeface="Arial" panose="020B0604020202020204" pitchFamily="34" charset="0"/>
              <a:buChar char="•"/>
              <a:defRPr/>
            </a:pPr>
            <a:r>
              <a:rPr lang="en-US" sz="1400" kern="0" dirty="0">
                <a:solidFill>
                  <a:srgbClr val="000000"/>
                </a:solidFill>
                <a:cs typeface="Calibri Light" panose="020F0302020204030204" pitchFamily="34" charset="0"/>
              </a:rPr>
              <a:t>Pricing/Dealing</a:t>
            </a:r>
          </a:p>
        </p:txBody>
      </p:sp>
      <p:cxnSp>
        <p:nvCxnSpPr>
          <p:cNvPr id="68" name="Straight Connector 67">
            <a:extLst>
              <a:ext uri="{FF2B5EF4-FFF2-40B4-BE49-F238E27FC236}">
                <a16:creationId xmlns:a16="http://schemas.microsoft.com/office/drawing/2014/main" id="{025F98EC-CF7F-9E5F-90AE-ED95B0889960}"/>
              </a:ext>
            </a:extLst>
          </p:cNvPr>
          <p:cNvCxnSpPr>
            <a:cxnSpLocks/>
          </p:cNvCxnSpPr>
          <p:nvPr>
            <p:custDataLst>
              <p:tags r:id="rId16"/>
            </p:custDataLst>
          </p:nvPr>
        </p:nvCxnSpPr>
        <p:spPr bwMode="auto">
          <a:xfrm>
            <a:off x="3488709" y="2323191"/>
            <a:ext cx="0" cy="1512000"/>
          </a:xfrm>
          <a:prstGeom prst="line">
            <a:avLst/>
          </a:prstGeom>
          <a:solidFill>
            <a:schemeClr val="accent1"/>
          </a:solidFill>
          <a:ln w="15875" cap="flat" cmpd="sng" algn="ctr">
            <a:solidFill>
              <a:srgbClr val="E31837"/>
            </a:solidFill>
            <a:prstDash val="solid"/>
            <a:round/>
            <a:headEnd type="none" w="med" len="med"/>
            <a:tailEnd type="none" w="med" len="med"/>
          </a:ln>
          <a:effectLst/>
        </p:spPr>
      </p:cxnSp>
      <p:sp>
        <p:nvSpPr>
          <p:cNvPr id="176" name="Oval 175">
            <a:extLst>
              <a:ext uri="{FF2B5EF4-FFF2-40B4-BE49-F238E27FC236}">
                <a16:creationId xmlns:a16="http://schemas.microsoft.com/office/drawing/2014/main" id="{2457A439-A7BE-3435-5357-2134D3990380}"/>
              </a:ext>
            </a:extLst>
          </p:cNvPr>
          <p:cNvSpPr/>
          <p:nvPr>
            <p:custDataLst>
              <p:tags r:id="rId17"/>
            </p:custDataLst>
          </p:nvPr>
        </p:nvSpPr>
        <p:spPr bwMode="auto">
          <a:xfrm>
            <a:off x="1328615" y="4035330"/>
            <a:ext cx="936000" cy="936000"/>
          </a:xfrm>
          <a:prstGeom prst="ellipse">
            <a:avLst/>
          </a:prstGeom>
          <a:solidFill>
            <a:srgbClr val="CCEBF8"/>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177" name="Oval 176">
            <a:extLst>
              <a:ext uri="{FF2B5EF4-FFF2-40B4-BE49-F238E27FC236}">
                <a16:creationId xmlns:a16="http://schemas.microsoft.com/office/drawing/2014/main" id="{6B2D7F6F-A366-2509-C3D0-439A9BE49666}"/>
              </a:ext>
            </a:extLst>
          </p:cNvPr>
          <p:cNvSpPr/>
          <p:nvPr>
            <p:custDataLst>
              <p:tags r:id="rId18"/>
            </p:custDataLst>
          </p:nvPr>
        </p:nvSpPr>
        <p:spPr bwMode="auto">
          <a:xfrm>
            <a:off x="4713867" y="4035330"/>
            <a:ext cx="936000" cy="936000"/>
          </a:xfrm>
          <a:prstGeom prst="ellipse">
            <a:avLst/>
          </a:prstGeom>
          <a:solidFill>
            <a:srgbClr val="012169"/>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178" name="Oval 177">
            <a:extLst>
              <a:ext uri="{FF2B5EF4-FFF2-40B4-BE49-F238E27FC236}">
                <a16:creationId xmlns:a16="http://schemas.microsoft.com/office/drawing/2014/main" id="{90D48FFA-2D1E-E8A8-97D8-47436E44217A}"/>
              </a:ext>
            </a:extLst>
          </p:cNvPr>
          <p:cNvSpPr/>
          <p:nvPr>
            <p:custDataLst>
              <p:tags r:id="rId19"/>
            </p:custDataLst>
          </p:nvPr>
        </p:nvSpPr>
        <p:spPr bwMode="auto">
          <a:xfrm>
            <a:off x="8167734" y="4035330"/>
            <a:ext cx="936000" cy="936000"/>
          </a:xfrm>
          <a:prstGeom prst="ellipse">
            <a:avLst/>
          </a:prstGeom>
          <a:solidFill>
            <a:srgbClr val="CCEBF8"/>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179" name="Oval 178">
            <a:extLst>
              <a:ext uri="{FF2B5EF4-FFF2-40B4-BE49-F238E27FC236}">
                <a16:creationId xmlns:a16="http://schemas.microsoft.com/office/drawing/2014/main" id="{ADF969E4-74DD-0489-8F42-70BA938BECD9}"/>
              </a:ext>
            </a:extLst>
          </p:cNvPr>
          <p:cNvSpPr/>
          <p:nvPr>
            <p:custDataLst>
              <p:tags r:id="rId20"/>
            </p:custDataLst>
          </p:nvPr>
        </p:nvSpPr>
        <p:spPr bwMode="auto">
          <a:xfrm>
            <a:off x="11621600" y="4035330"/>
            <a:ext cx="936000" cy="936000"/>
          </a:xfrm>
          <a:prstGeom prst="ellipse">
            <a:avLst/>
          </a:prstGeom>
          <a:solidFill>
            <a:srgbClr val="012169"/>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endParaRPr lang="en-US" sz="2800" b="1" dirty="0">
              <a:solidFill>
                <a:srgbClr val="FFFFFF"/>
              </a:solidFill>
              <a:cs typeface="Calibri" pitchFamily="34" charset="0"/>
            </a:endParaRPr>
          </a:p>
        </p:txBody>
      </p:sp>
      <p:sp>
        <p:nvSpPr>
          <p:cNvPr id="180" name="Rectangle 179">
            <a:extLst>
              <a:ext uri="{FF2B5EF4-FFF2-40B4-BE49-F238E27FC236}">
                <a16:creationId xmlns:a16="http://schemas.microsoft.com/office/drawing/2014/main" id="{D4C25055-031E-35D4-BAD0-1C6CF88A8FD2}"/>
              </a:ext>
            </a:extLst>
          </p:cNvPr>
          <p:cNvSpPr/>
          <p:nvPr/>
        </p:nvSpPr>
        <p:spPr bwMode="auto">
          <a:xfrm>
            <a:off x="356615" y="5403926"/>
            <a:ext cx="2880000" cy="1512000"/>
          </a:xfrm>
          <a:prstGeom prst="rect">
            <a:avLst/>
          </a:prstGeom>
          <a:solidFill>
            <a:srgbClr val="CCEBF8"/>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Modelling</a:t>
            </a:r>
          </a:p>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Liquidity</a:t>
            </a:r>
          </a:p>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FX exposure </a:t>
            </a:r>
          </a:p>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Payments</a:t>
            </a:r>
          </a:p>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Working capital</a:t>
            </a:r>
            <a:endParaRPr lang="en-US" sz="1400" kern="0" dirty="0">
              <a:solidFill>
                <a:srgbClr val="000000"/>
              </a:solidFill>
              <a:cs typeface="Calibri Light" panose="020F0302020204030204" pitchFamily="34" charset="0"/>
            </a:endParaRPr>
          </a:p>
        </p:txBody>
      </p:sp>
      <p:sp>
        <p:nvSpPr>
          <p:cNvPr id="181" name="Rectangle 180">
            <a:extLst>
              <a:ext uri="{FF2B5EF4-FFF2-40B4-BE49-F238E27FC236}">
                <a16:creationId xmlns:a16="http://schemas.microsoft.com/office/drawing/2014/main" id="{E5CA605A-660C-81B9-9F42-399C45E686B6}"/>
              </a:ext>
            </a:extLst>
          </p:cNvPr>
          <p:cNvSpPr/>
          <p:nvPr/>
        </p:nvSpPr>
        <p:spPr bwMode="auto">
          <a:xfrm>
            <a:off x="3740801" y="5403926"/>
            <a:ext cx="2880000" cy="1512000"/>
          </a:xfrm>
          <a:prstGeom prst="rect">
            <a:avLst/>
          </a:prstGeom>
          <a:solidFill>
            <a:srgbClr val="012169"/>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lnSpc>
                <a:spcPct val="100000"/>
              </a:lnSpc>
              <a:spcAft>
                <a:spcPts val="400"/>
              </a:spcAft>
              <a:buFont typeface="Arial" panose="020B0604020202020204" pitchFamily="34" charset="0"/>
              <a:buChar char="•"/>
            </a:pPr>
            <a:r>
              <a:rPr lang="en-US" sz="1400">
                <a:solidFill>
                  <a:srgbClr val="FFFFFF"/>
                </a:solidFill>
                <a:latin typeface="Calibri" panose="020F0502020204030204" pitchFamily="34" charset="0"/>
              </a:rPr>
              <a:t>Documentation</a:t>
            </a:r>
          </a:p>
          <a:p>
            <a:pPr marL="144000" indent="-144000" defTabSz="1828800">
              <a:lnSpc>
                <a:spcPct val="100000"/>
              </a:lnSpc>
              <a:spcAft>
                <a:spcPts val="400"/>
              </a:spcAft>
              <a:buFont typeface="Arial" panose="020B0604020202020204" pitchFamily="34" charset="0"/>
              <a:buChar char="•"/>
            </a:pPr>
            <a:r>
              <a:rPr lang="en-US" sz="1400">
                <a:solidFill>
                  <a:srgbClr val="FFFFFF"/>
                </a:solidFill>
                <a:latin typeface="Calibri" panose="020F0502020204030204" pitchFamily="34" charset="0"/>
              </a:rPr>
              <a:t>Customer service</a:t>
            </a:r>
          </a:p>
          <a:p>
            <a:pPr marL="144000" indent="-144000" defTabSz="1828800">
              <a:lnSpc>
                <a:spcPct val="100000"/>
              </a:lnSpc>
              <a:spcAft>
                <a:spcPts val="400"/>
              </a:spcAft>
              <a:buFont typeface="Arial" panose="020B0604020202020204" pitchFamily="34" charset="0"/>
              <a:buChar char="•"/>
            </a:pPr>
            <a:r>
              <a:rPr lang="en-US" sz="1400">
                <a:solidFill>
                  <a:srgbClr val="FFFFFF"/>
                </a:solidFill>
                <a:latin typeface="Calibri" panose="020F0502020204030204" pitchFamily="34" charset="0"/>
              </a:rPr>
              <a:t>Query management </a:t>
            </a:r>
            <a:endParaRPr lang="en-US" sz="1400" dirty="0">
              <a:solidFill>
                <a:srgbClr val="FFFFFF"/>
              </a:solidFill>
              <a:latin typeface="Calibri" panose="020F0502020204030204" pitchFamily="34" charset="0"/>
            </a:endParaRPr>
          </a:p>
        </p:txBody>
      </p:sp>
      <p:sp>
        <p:nvSpPr>
          <p:cNvPr id="182" name="Rectangle 181">
            <a:extLst>
              <a:ext uri="{FF2B5EF4-FFF2-40B4-BE49-F238E27FC236}">
                <a16:creationId xmlns:a16="http://schemas.microsoft.com/office/drawing/2014/main" id="{B1238D30-F414-1305-34BA-80DD4417573B}"/>
              </a:ext>
            </a:extLst>
          </p:cNvPr>
          <p:cNvSpPr/>
          <p:nvPr/>
        </p:nvSpPr>
        <p:spPr bwMode="auto">
          <a:xfrm>
            <a:off x="7195734" y="5403926"/>
            <a:ext cx="2880000" cy="1512000"/>
          </a:xfrm>
          <a:prstGeom prst="rect">
            <a:avLst/>
          </a:prstGeom>
          <a:solidFill>
            <a:srgbClr val="CCEBF8"/>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Decision support</a:t>
            </a:r>
          </a:p>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Cash forecasting</a:t>
            </a:r>
          </a:p>
          <a:p>
            <a:pPr marL="144000" indent="-144000" defTabSz="1828800">
              <a:spcBef>
                <a:spcPts val="0"/>
              </a:spcBef>
              <a:spcAft>
                <a:spcPts val="400"/>
              </a:spcAft>
              <a:buClr>
                <a:srgbClr val="000A23"/>
              </a:buClr>
              <a:buFont typeface="Arial" panose="020B0604020202020204" pitchFamily="34" charset="0"/>
              <a:buChar char="•"/>
              <a:defRPr/>
            </a:pPr>
            <a:r>
              <a:rPr lang="en-US" sz="1400" kern="0">
                <a:solidFill>
                  <a:srgbClr val="000000"/>
                </a:solidFill>
                <a:cs typeface="Calibri Light" panose="020F0302020204030204" pitchFamily="34" charset="0"/>
              </a:rPr>
              <a:t>Managerial &amp; financial reporting</a:t>
            </a:r>
            <a:endParaRPr lang="en-US" sz="1400" kern="0" dirty="0">
              <a:solidFill>
                <a:srgbClr val="000000"/>
              </a:solidFill>
              <a:cs typeface="Calibri Light" panose="020F0302020204030204" pitchFamily="34" charset="0"/>
            </a:endParaRPr>
          </a:p>
        </p:txBody>
      </p:sp>
      <p:sp>
        <p:nvSpPr>
          <p:cNvPr id="183" name="Rectangle 182">
            <a:extLst>
              <a:ext uri="{FF2B5EF4-FFF2-40B4-BE49-F238E27FC236}">
                <a16:creationId xmlns:a16="http://schemas.microsoft.com/office/drawing/2014/main" id="{92AE2E02-7301-1F13-8343-AC6E617A72C6}"/>
              </a:ext>
            </a:extLst>
          </p:cNvPr>
          <p:cNvSpPr/>
          <p:nvPr/>
        </p:nvSpPr>
        <p:spPr bwMode="auto">
          <a:xfrm>
            <a:off x="10580985" y="5403926"/>
            <a:ext cx="2880000" cy="1512000"/>
          </a:xfrm>
          <a:prstGeom prst="rect">
            <a:avLst/>
          </a:prstGeom>
          <a:solidFill>
            <a:srgbClr val="012169"/>
          </a:solidFill>
          <a:ln w="9525" cap="flat" cmpd="sng" algn="ctr">
            <a:noFill/>
            <a:prstDash val="solid"/>
            <a:round/>
            <a:headEnd type="none" w="med" len="med"/>
            <a:tailEnd type="none" w="med" len="med"/>
          </a:ln>
          <a:effectLst/>
        </p:spPr>
        <p:txBody>
          <a:bodyPr vert="horz" wrap="square" lIns="108000" tIns="108000" rIns="108000" bIns="108000" numCol="1" rtlCol="0" anchor="t" anchorCtr="0" compatLnSpc="1">
            <a:prstTxWarp prst="textNoShape">
              <a:avLst/>
            </a:prstTxWarp>
          </a:bodyPr>
          <a:lstStyle/>
          <a:p>
            <a:pPr marL="144000" indent="-144000" defTabSz="1828800">
              <a:spcBef>
                <a:spcPts val="0"/>
              </a:spcBef>
              <a:spcAft>
                <a:spcPts val="400"/>
              </a:spcAft>
              <a:buClr>
                <a:schemeClr val="bg1"/>
              </a:buClr>
              <a:buFont typeface="Arial" panose="020B0604020202020204" pitchFamily="34" charset="0"/>
              <a:buChar char="•"/>
              <a:defRPr/>
            </a:pPr>
            <a:r>
              <a:rPr lang="en-US" sz="1400" kern="0" dirty="0">
                <a:solidFill>
                  <a:srgbClr val="FFFFFF"/>
                </a:solidFill>
                <a:cs typeface="Calibri Light" panose="020F0302020204030204" pitchFamily="34" charset="0"/>
              </a:rPr>
              <a:t>Risk management, controls </a:t>
            </a:r>
            <a:br>
              <a:rPr lang="en-US" sz="1400" kern="0" dirty="0">
                <a:solidFill>
                  <a:srgbClr val="FFFFFF"/>
                </a:solidFill>
                <a:cs typeface="Calibri Light" panose="020F0302020204030204" pitchFamily="34" charset="0"/>
              </a:rPr>
            </a:br>
            <a:r>
              <a:rPr lang="en-US" sz="1400" kern="0" dirty="0">
                <a:solidFill>
                  <a:srgbClr val="FFFFFF"/>
                </a:solidFill>
                <a:cs typeface="Calibri Light" panose="020F0302020204030204" pitchFamily="34" charset="0"/>
              </a:rPr>
              <a:t>and compliance</a:t>
            </a:r>
          </a:p>
          <a:p>
            <a:pPr marL="144000" indent="-144000" defTabSz="1828800">
              <a:spcBef>
                <a:spcPts val="0"/>
              </a:spcBef>
              <a:spcAft>
                <a:spcPts val="400"/>
              </a:spcAft>
              <a:buClr>
                <a:schemeClr val="bg1"/>
              </a:buClr>
              <a:buFont typeface="Arial" panose="020B0604020202020204" pitchFamily="34" charset="0"/>
              <a:buChar char="•"/>
              <a:defRPr/>
            </a:pPr>
            <a:r>
              <a:rPr lang="en-US" sz="1400" kern="0" dirty="0">
                <a:solidFill>
                  <a:srgbClr val="FFFFFF"/>
                </a:solidFill>
                <a:cs typeface="Calibri Light" panose="020F0302020204030204" pitchFamily="34" charset="0"/>
              </a:rPr>
              <a:t>Fraud detection and mitigation </a:t>
            </a:r>
          </a:p>
        </p:txBody>
      </p:sp>
      <p:cxnSp>
        <p:nvCxnSpPr>
          <p:cNvPr id="188" name="Straight Connector 187">
            <a:extLst>
              <a:ext uri="{FF2B5EF4-FFF2-40B4-BE49-F238E27FC236}">
                <a16:creationId xmlns:a16="http://schemas.microsoft.com/office/drawing/2014/main" id="{A465D81D-7AC8-5C90-2C30-CF08801406CD}"/>
              </a:ext>
            </a:extLst>
          </p:cNvPr>
          <p:cNvCxnSpPr>
            <a:cxnSpLocks/>
          </p:cNvCxnSpPr>
          <p:nvPr>
            <p:custDataLst>
              <p:tags r:id="rId21"/>
            </p:custDataLst>
          </p:nvPr>
        </p:nvCxnSpPr>
        <p:spPr bwMode="auto">
          <a:xfrm>
            <a:off x="3488709" y="5403926"/>
            <a:ext cx="0" cy="151200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AD089CEC-6ABD-2E13-81A6-EA292C20CAF0}"/>
              </a:ext>
            </a:extLst>
          </p:cNvPr>
          <p:cNvCxnSpPr>
            <a:cxnSpLocks/>
          </p:cNvCxnSpPr>
          <p:nvPr>
            <p:custDataLst>
              <p:tags r:id="rId22"/>
            </p:custDataLst>
          </p:nvPr>
        </p:nvCxnSpPr>
        <p:spPr bwMode="auto">
          <a:xfrm>
            <a:off x="6908267" y="2323191"/>
            <a:ext cx="0" cy="151200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BE6F6487-B520-8D3B-F35C-08061EDFBA43}"/>
              </a:ext>
            </a:extLst>
          </p:cNvPr>
          <p:cNvCxnSpPr>
            <a:cxnSpLocks/>
          </p:cNvCxnSpPr>
          <p:nvPr>
            <p:custDataLst>
              <p:tags r:id="rId23"/>
            </p:custDataLst>
          </p:nvPr>
        </p:nvCxnSpPr>
        <p:spPr bwMode="auto">
          <a:xfrm>
            <a:off x="10328359" y="2323191"/>
            <a:ext cx="0" cy="151200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B7E27F34-C4A8-0280-2837-E6B3ABC703F3}"/>
              </a:ext>
            </a:extLst>
          </p:cNvPr>
          <p:cNvCxnSpPr>
            <a:cxnSpLocks/>
          </p:cNvCxnSpPr>
          <p:nvPr>
            <p:custDataLst>
              <p:tags r:id="rId24"/>
            </p:custDataLst>
          </p:nvPr>
        </p:nvCxnSpPr>
        <p:spPr bwMode="auto">
          <a:xfrm>
            <a:off x="6908268" y="5403926"/>
            <a:ext cx="0" cy="1512000"/>
          </a:xfrm>
          <a:prstGeom prst="line">
            <a:avLst/>
          </a:prstGeom>
          <a:solidFill>
            <a:schemeClr val="accent1"/>
          </a:solidFill>
          <a:ln w="15875" cap="flat" cmpd="sng" algn="ctr">
            <a:solidFill>
              <a:srgbClr val="E31837"/>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DCFD9051-71B7-BEDB-D1C2-41463075AD75}"/>
              </a:ext>
            </a:extLst>
          </p:cNvPr>
          <p:cNvCxnSpPr>
            <a:cxnSpLocks/>
          </p:cNvCxnSpPr>
          <p:nvPr>
            <p:custDataLst>
              <p:tags r:id="rId25"/>
            </p:custDataLst>
          </p:nvPr>
        </p:nvCxnSpPr>
        <p:spPr bwMode="auto">
          <a:xfrm>
            <a:off x="10328360" y="5403926"/>
            <a:ext cx="0" cy="1512000"/>
          </a:xfrm>
          <a:prstGeom prst="line">
            <a:avLst/>
          </a:prstGeom>
          <a:solidFill>
            <a:schemeClr val="accent1"/>
          </a:solidFill>
          <a:ln w="15875" cap="flat" cmpd="sng" algn="ctr">
            <a:solidFill>
              <a:srgbClr val="E31837"/>
            </a:solidFill>
            <a:prstDash val="solid"/>
            <a:round/>
            <a:headEnd type="none" w="med" len="med"/>
            <a:tailEnd type="none" w="med" len="med"/>
          </a:ln>
          <a:effectLst/>
        </p:spPr>
      </p:cxnSp>
      <p:pic>
        <p:nvPicPr>
          <p:cNvPr id="225" name="Data Transmission">
            <a:extLst>
              <a:ext uri="{FF2B5EF4-FFF2-40B4-BE49-F238E27FC236}">
                <a16:creationId xmlns:a16="http://schemas.microsoft.com/office/drawing/2014/main" id="{66AD6B42-FD7D-6FE9-3A7B-2C9CEA229CD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6616" y="1228559"/>
            <a:ext cx="400000" cy="360000"/>
          </a:xfrm>
          <a:prstGeom prst="rect">
            <a:avLst/>
          </a:prstGeom>
        </p:spPr>
      </p:pic>
      <p:pic>
        <p:nvPicPr>
          <p:cNvPr id="226" name="List View">
            <a:extLst>
              <a:ext uri="{FF2B5EF4-FFF2-40B4-BE49-F238E27FC236}">
                <a16:creationId xmlns:a16="http://schemas.microsoft.com/office/drawing/2014/main" id="{C1D98B68-CB3C-17A9-EE3A-C0E18A0DEE1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964801" y="1192559"/>
            <a:ext cx="432000" cy="432000"/>
          </a:xfrm>
          <a:prstGeom prst="rect">
            <a:avLst/>
          </a:prstGeom>
        </p:spPr>
      </p:pic>
      <p:pic>
        <p:nvPicPr>
          <p:cNvPr id="227" name="Digital Disbursements">
            <a:extLst>
              <a:ext uri="{FF2B5EF4-FFF2-40B4-BE49-F238E27FC236}">
                <a16:creationId xmlns:a16="http://schemas.microsoft.com/office/drawing/2014/main" id="{3B8741EB-C91E-B832-CB44-D7830750412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422809" y="1210559"/>
            <a:ext cx="356400" cy="396000"/>
          </a:xfrm>
          <a:prstGeom prst="rect">
            <a:avLst/>
          </a:prstGeom>
        </p:spPr>
      </p:pic>
      <p:pic>
        <p:nvPicPr>
          <p:cNvPr id="228" name="Cash Flow">
            <a:extLst>
              <a:ext uri="{FF2B5EF4-FFF2-40B4-BE49-F238E27FC236}">
                <a16:creationId xmlns:a16="http://schemas.microsoft.com/office/drawing/2014/main" id="{6534EFE8-CE00-371E-E76B-59DE9E049EA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822985" y="1210559"/>
            <a:ext cx="396000" cy="396000"/>
          </a:xfrm>
          <a:prstGeom prst="rect">
            <a:avLst/>
          </a:prstGeom>
        </p:spPr>
      </p:pic>
      <p:pic>
        <p:nvPicPr>
          <p:cNvPr id="229" name="Arrow Increase Improve">
            <a:extLst>
              <a:ext uri="{FF2B5EF4-FFF2-40B4-BE49-F238E27FC236}">
                <a16:creationId xmlns:a16="http://schemas.microsoft.com/office/drawing/2014/main" id="{F6F0BD7C-E961-74CD-B534-6895FDBA921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592847" y="4355135"/>
            <a:ext cx="407536" cy="296390"/>
          </a:xfrm>
          <a:prstGeom prst="rect">
            <a:avLst/>
          </a:prstGeom>
        </p:spPr>
      </p:pic>
      <p:pic>
        <p:nvPicPr>
          <p:cNvPr id="230" name="Information">
            <a:extLst>
              <a:ext uri="{FF2B5EF4-FFF2-40B4-BE49-F238E27FC236}">
                <a16:creationId xmlns:a16="http://schemas.microsoft.com/office/drawing/2014/main" id="{7EE54F70-A73D-A872-B1B3-F4853239BF89}"/>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999738" y="4326972"/>
            <a:ext cx="352716" cy="352716"/>
          </a:xfrm>
          <a:prstGeom prst="rect">
            <a:avLst/>
          </a:prstGeom>
        </p:spPr>
      </p:pic>
      <p:pic>
        <p:nvPicPr>
          <p:cNvPr id="231" name="CashPro Invest">
            <a:extLst>
              <a:ext uri="{FF2B5EF4-FFF2-40B4-BE49-F238E27FC236}">
                <a16:creationId xmlns:a16="http://schemas.microsoft.com/office/drawing/2014/main" id="{12A76F0D-373B-58F2-A5B7-EBF2E935D4E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454832" y="4358609"/>
            <a:ext cx="361804" cy="289443"/>
          </a:xfrm>
          <a:prstGeom prst="rect">
            <a:avLst/>
          </a:prstGeom>
        </p:spPr>
      </p:pic>
      <p:pic>
        <p:nvPicPr>
          <p:cNvPr id="232" name="Fingerprint">
            <a:extLst>
              <a:ext uri="{FF2B5EF4-FFF2-40B4-BE49-F238E27FC236}">
                <a16:creationId xmlns:a16="http://schemas.microsoft.com/office/drawing/2014/main" id="{41407E41-41B8-C52C-1BA2-5E162C646F50}"/>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1904457" y="4287330"/>
            <a:ext cx="370286" cy="432000"/>
          </a:xfrm>
          <a:prstGeom prst="rect">
            <a:avLst/>
          </a:prstGeom>
        </p:spPr>
      </p:pic>
      <p:sp>
        <p:nvSpPr>
          <p:cNvPr id="315" name="TextBox 314">
            <a:extLst>
              <a:ext uri="{FF2B5EF4-FFF2-40B4-BE49-F238E27FC236}">
                <a16:creationId xmlns:a16="http://schemas.microsoft.com/office/drawing/2014/main" id="{FE71AEF8-7A1C-051B-FF5A-41FCCB8BD5E4}"/>
              </a:ext>
            </a:extLst>
          </p:cNvPr>
          <p:cNvSpPr txBox="1"/>
          <p:nvPr>
            <p:custDataLst>
              <p:tags r:id="rId26"/>
            </p:custDataLst>
          </p:nvPr>
        </p:nvSpPr>
        <p:spPr>
          <a:xfrm>
            <a:off x="13206985" y="7241304"/>
            <a:ext cx="254000" cy="153888"/>
          </a:xfrm>
          <a:prstGeom prst="rect">
            <a:avLst/>
          </a:prstGeom>
          <a:noFill/>
        </p:spPr>
        <p:txBody>
          <a:bodyPr vert="horz" wrap="square" lIns="0" tIns="0" rIns="0" bIns="0" rtlCol="0" anchor="ctr" anchorCtr="0">
            <a:spAutoFit/>
          </a:bodyPr>
          <a:lstStyle/>
          <a:p>
            <a:pPr algn="ctr">
              <a:spcBef>
                <a:spcPts val="1560"/>
              </a:spcBef>
            </a:pPr>
            <a:r>
              <a:rPr lang="en-US" sz="1000">
                <a:solidFill>
                  <a:srgbClr val="000000"/>
                </a:solidFill>
              </a:rPr>
              <a:t>9</a:t>
            </a:r>
            <a:endParaRPr lang="en-US" sz="1000" dirty="0">
              <a:solidFill>
                <a:srgbClr val="000000"/>
              </a:solidFill>
            </a:endParaRPr>
          </a:p>
        </p:txBody>
      </p:sp>
    </p:spTree>
    <p:custDataLst>
      <p:tags r:id="rId1"/>
    </p:custDataLst>
    <p:extLst>
      <p:ext uri="{BB962C8B-B14F-4D97-AF65-F5344CB8AC3E}">
        <p14:creationId xmlns:p14="http://schemas.microsoft.com/office/powerpoint/2010/main" val="115244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aising their hands&#10;&#10;Description automatically generated">
            <a:extLst>
              <a:ext uri="{FF2B5EF4-FFF2-40B4-BE49-F238E27FC236}">
                <a16:creationId xmlns:a16="http://schemas.microsoft.com/office/drawing/2014/main" id="{0E2930A4-7DC0-7EFA-FCE9-E5C5A71BF7DC}"/>
              </a:ext>
            </a:extLst>
          </p:cNvPr>
          <p:cNvPicPr>
            <a:picLocks noChangeAspect="1"/>
          </p:cNvPicPr>
          <p:nvPr/>
        </p:nvPicPr>
        <p:blipFill rotWithShape="1">
          <a:blip r:embed="rId3"/>
          <a:srcRect l="94" t="14209" r="1" b="1553"/>
          <a:stretch/>
        </p:blipFill>
        <p:spPr>
          <a:xfrm>
            <a:off x="0" y="0"/>
            <a:ext cx="13817599" cy="7772400"/>
          </a:xfrm>
          <a:prstGeom prst="rect">
            <a:avLst/>
          </a:prstGeom>
        </p:spPr>
      </p:pic>
      <p:pic>
        <p:nvPicPr>
          <p:cNvPr id="5" name="BofA logo - flagscape white" descr="A black and white logo&#10;&#10;Description automatically generated">
            <a:extLst>
              <a:ext uri="{FF2B5EF4-FFF2-40B4-BE49-F238E27FC236}">
                <a16:creationId xmlns:a16="http://schemas.microsoft.com/office/drawing/2014/main" id="{F081ED00-B65F-0064-5C36-FD6BE1156FA4}"/>
              </a:ext>
            </a:extLst>
          </p:cNvPr>
          <p:cNvPicPr/>
          <p:nvPr/>
        </p:nvPicPr>
        <p:blipFill rotWithShape="1">
          <a:blip r:embed="rId4"/>
          <a:srcRect l="9440" r="9873" b="25132"/>
          <a:stretch/>
        </p:blipFill>
        <p:spPr>
          <a:xfrm>
            <a:off x="299388" y="7123932"/>
            <a:ext cx="821973" cy="415244"/>
          </a:xfrm>
          <a:prstGeom prst="rect">
            <a:avLst/>
          </a:prstGeom>
        </p:spPr>
      </p:pic>
      <p:sp>
        <p:nvSpPr>
          <p:cNvPr id="6" name="Main Heading">
            <a:extLst>
              <a:ext uri="{FF2B5EF4-FFF2-40B4-BE49-F238E27FC236}">
                <a16:creationId xmlns:a16="http://schemas.microsoft.com/office/drawing/2014/main" id="{45CD762C-7FDD-9704-9CAC-3DCED09ACE21}"/>
              </a:ext>
            </a:extLst>
          </p:cNvPr>
          <p:cNvSpPr>
            <a:spLocks noChangeArrowheads="1"/>
          </p:cNvSpPr>
          <p:nvPr>
            <p:custDataLst>
              <p:tags r:id="rId1"/>
            </p:custDataLst>
          </p:nvPr>
        </p:nvSpPr>
        <p:spPr bwMode="gray">
          <a:xfrm>
            <a:off x="4748800" y="3221478"/>
            <a:ext cx="4320000" cy="1008000"/>
          </a:xfrm>
          <a:prstGeom prst="rect">
            <a:avLst/>
          </a:prstGeom>
          <a:solidFill>
            <a:srgbClr val="012169">
              <a:alpha val="65000"/>
            </a:srgbClr>
          </a:solidFill>
          <a:ln w="12700">
            <a:noFill/>
            <a:prstDash val="dash"/>
            <a:miter lim="800000"/>
            <a:headEnd/>
            <a:tailEnd/>
          </a:ln>
          <a:effectLst/>
        </p:spPr>
        <p:txBody>
          <a:bodyPr lIns="144000" tIns="144000" rIns="144000" bIns="14400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pitchFamily="34" charset="0"/>
              </a:rPr>
              <a:t>Q&amp;A</a:t>
            </a:r>
          </a:p>
        </p:txBody>
      </p:sp>
      <p:sp>
        <p:nvSpPr>
          <p:cNvPr id="7" name="Text Placeholder 3">
            <a:extLst>
              <a:ext uri="{FF2B5EF4-FFF2-40B4-BE49-F238E27FC236}">
                <a16:creationId xmlns:a16="http://schemas.microsoft.com/office/drawing/2014/main" id="{CA62EB73-B291-1439-5331-0B1179F03968}"/>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solidFill>
                  <a:schemeClr val="bg1"/>
                </a:solidFill>
              </a:rPr>
              <a:t>Bank of America</a:t>
            </a:r>
          </a:p>
        </p:txBody>
      </p:sp>
    </p:spTree>
    <p:extLst>
      <p:ext uri="{BB962C8B-B14F-4D97-AF65-F5344CB8AC3E}">
        <p14:creationId xmlns:p14="http://schemas.microsoft.com/office/powerpoint/2010/main" val="358233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Indonesian Disclaimer" hidden="1">
            <a:extLst>
              <a:ext uri="{FF2B5EF4-FFF2-40B4-BE49-F238E27FC236}">
                <a16:creationId xmlns:a16="http://schemas.microsoft.com/office/drawing/2014/main" id="{05553051-DC21-55F6-31E5-C60CCBA855CB}"/>
              </a:ext>
            </a:extLst>
          </p:cNvPr>
          <p:cNvGrpSpPr>
            <a:grpSpLocks noGrp="1" noUngrp="1" noRot="1" noMove="1" noResize="1"/>
          </p:cNvGrpSpPr>
          <p:nvPr/>
        </p:nvGrpSpPr>
        <p:grpSpPr>
          <a:xfrm>
            <a:off x="503233" y="463933"/>
            <a:ext cx="12888917" cy="6363546"/>
            <a:chOff x="350833" y="311533"/>
            <a:chExt cx="12888917" cy="6363546"/>
          </a:xfrm>
        </p:grpSpPr>
        <p:sp>
          <p:nvSpPr>
            <p:cNvPr id="50" name="TextBox 49">
              <a:extLst>
                <a:ext uri="{FF2B5EF4-FFF2-40B4-BE49-F238E27FC236}">
                  <a16:creationId xmlns:a16="http://schemas.microsoft.com/office/drawing/2014/main" id="{5F7917AE-41C0-6DCB-2A6A-912E40B69C6C}"/>
                </a:ext>
              </a:extLst>
            </p:cNvPr>
            <p:cNvSpPr txBox="1">
              <a:spLocks noGrp="1" noRot="1" noMove="1" noResize="1" noEditPoints="1" noAdjustHandles="1" noChangeArrowheads="1" noChangeShapeType="1"/>
            </p:cNvSpPr>
            <p:nvPr/>
          </p:nvSpPr>
          <p:spPr>
            <a:xfrm>
              <a:off x="350833" y="311533"/>
              <a:ext cx="5637217" cy="430887"/>
            </a:xfrm>
            <a:prstGeom prst="rect">
              <a:avLst/>
            </a:prstGeom>
            <a:noFill/>
          </p:spPr>
          <p:txBody>
            <a:bodyPr wrap="square" lIns="0" tIns="0" rIns="0" bIns="0">
              <a:spAutoFit/>
            </a:bodyPr>
            <a:lstStyle/>
            <a:p>
              <a:r>
                <a:rPr lang="en-GB" altLang="ko-KR" sz="2800" dirty="0" err="1">
                  <a:latin typeface="Calibri Light" panose="020F0302020204030204" pitchFamily="34" charset="0"/>
                  <a:ea typeface="Gulim" panose="020B0600000101010101" pitchFamily="34" charset="-127"/>
                  <a:cs typeface="Calibri Light" panose="020F0302020204030204" pitchFamily="34" charset="0"/>
                </a:rPr>
                <a:t>Pemberitahuan</a:t>
              </a:r>
              <a:r>
                <a:rPr lang="en-GB" altLang="ko-KR" sz="2800" dirty="0">
                  <a:latin typeface="Calibri Light" panose="020F0302020204030204" pitchFamily="34" charset="0"/>
                  <a:ea typeface="Gulim" panose="020B0600000101010101" pitchFamily="34" charset="-127"/>
                  <a:cs typeface="Calibri Light" panose="020F0302020204030204" pitchFamily="34" charset="0"/>
                </a:rPr>
                <a:t> </a:t>
              </a:r>
              <a:r>
                <a:rPr lang="en-GB" altLang="ko-KR" sz="2800" dirty="0" err="1">
                  <a:latin typeface="Calibri Light" panose="020F0302020204030204" pitchFamily="34" charset="0"/>
                  <a:ea typeface="Gulim" panose="020B0600000101010101" pitchFamily="34" charset="-127"/>
                  <a:cs typeface="Calibri Light" panose="020F0302020204030204" pitchFamily="34" charset="0"/>
                </a:rPr>
                <a:t>kepada</a:t>
              </a:r>
              <a:r>
                <a:rPr lang="en-GB" altLang="ko-KR" sz="2800" dirty="0">
                  <a:latin typeface="Calibri Light" panose="020F0302020204030204" pitchFamily="34" charset="0"/>
                  <a:ea typeface="Gulim" panose="020B0600000101010101" pitchFamily="34" charset="-127"/>
                  <a:cs typeface="Calibri Light" panose="020F0302020204030204" pitchFamily="34" charset="0"/>
                </a:rPr>
                <a:t> </a:t>
              </a:r>
              <a:r>
                <a:rPr lang="en-GB" altLang="ko-KR" sz="2800" dirty="0" err="1">
                  <a:latin typeface="Calibri Light" panose="020F0302020204030204" pitchFamily="34" charset="0"/>
                  <a:ea typeface="Gulim" panose="020B0600000101010101" pitchFamily="34" charset="-127"/>
                  <a:cs typeface="Calibri Light" panose="020F0302020204030204" pitchFamily="34" charset="0"/>
                </a:rPr>
                <a:t>Penerima</a:t>
              </a:r>
              <a:endParaRPr lang="en-GB" altLang="ko-KR" sz="2800" dirty="0">
                <a:latin typeface="Calibri Light" panose="020F0302020204030204" pitchFamily="34" charset="0"/>
                <a:ea typeface="Gulim" panose="020B0600000101010101" pitchFamily="34" charset="-127"/>
                <a:cs typeface="Calibri Light" panose="020F0302020204030204" pitchFamily="34" charset="0"/>
              </a:endParaRPr>
            </a:p>
          </p:txBody>
        </p:sp>
        <p:sp>
          <p:nvSpPr>
            <p:cNvPr id="51" name="DisclaimerText (L)">
              <a:extLst>
                <a:ext uri="{FF2B5EF4-FFF2-40B4-BE49-F238E27FC236}">
                  <a16:creationId xmlns:a16="http://schemas.microsoft.com/office/drawing/2014/main" id="{2EB3A3DD-5960-8119-BAB6-C782775C6AB9}"/>
                </a:ext>
              </a:extLst>
            </p:cNvPr>
            <p:cNvSpPr txBox="1">
              <a:spLocks noGrp="1" noRot="1" noMove="1" noResize="1" noEditPoints="1" noAdjustHandles="1" noChangeArrowheads="1" noChangeShapeType="1"/>
            </p:cNvSpPr>
            <p:nvPr>
              <p:custDataLst>
                <p:tags r:id="rId7"/>
              </p:custDataLst>
            </p:nvPr>
          </p:nvSpPr>
          <p:spPr bwMode="gray">
            <a:xfrm>
              <a:off x="350833" y="955565"/>
              <a:ext cx="12888917" cy="5719514"/>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019175"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6072" indent="-179388" algn="l" defTabSz="1019175"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600200" indent="0" algn="l" defTabSz="1019175"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a:lstStyle>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Materi ini telah disiapkan oleh satu afiliasi atau lebih Bank of America Corporation (disebut sebagai “BAC” dan bersama afiliasinya disebut sebagai “Grup BAC”) untuk klien atau calon klien yang menerima dan menyerahkan materi ini secara langsung (“Perusahaan”) hanya untuk keperluan diskusi sehubungan dengan mandat atau keterlibatan aktual atau potensial dan tetap tunduk pada verifikasi serta peninjauan dan penilaian lebih lanjut dari, antara lain, perspektif hukum, pajak, kepatuhan, kebijakan akuntansi dan risiko, sebagaimana mestinya. Materi ini dirancang untuk didiskusikan dan dipertimbangkan oleh orang-orang tertentu yang mengenal bisnis dan urusan Perusahaan serta diberikan dan harus dipertimbangkan hanya ketika diambil bersama dengan informasi lainnya, baik lisan maupun tertulis, yang kami berikan sehubungan dengan materi ini. Materi ini tidak dimaksudkan untuk memberikan satu-satunya dasar evaluasi, dan tidak boleh dianggap sebagai, dan tidak dimaksudkan untuk memberikan saran, rekomendasi, atau pendapat formal sehubungan dengan, transaksi atau masalah keuangan, strategis, bisnis, atau lainnya dan bukan merupakan penawaran atau permintaan untuk menjual atau membeli sekuritas, dan bukan merupakan komitmen oleh BAC atau afiliasinya untuk menyediakan, mengatur, memesan, menjamin, atau menyindikasikan pembiayaan untuk transaksi, untuk memasarkan, menawarkan, menempatkan, menjual, menjamin, atau membeli sekuritas atau menandatangani jenis hubungan bisnis sehubungan dengan Perjanjian ini. BAC atau afiliasinya tidak pernah memberikan atau akan memberikan nasihat hukum, pajak, kepatuhan, akuntansi, atau risiko kepada Perusahaan atau penerima materi ini. Materi ini tidak dimaksudkan untuk memberikan saran tersebut atau saran mengenai lingkungan, sosial, dan tata kelola (environmental, social and governance, “ESG”) serta saran lembaga pemeringkat ESG, maupun materi yang disediakan oleh kami tidak dimaksudkan untuk mengidentifikasi, mengevaluasi, atau memberi saran kepada Anda mengenai potensi risiko hukum, reputasi, hukum kepatuhan atau lainnya, termasuk kebenaran, keakuratan ataupun kelengkapan dari informasi yang diungkapkan oleh anda dan pihak lain. Informasi dan contoh yang diberikan bersifat gambaran semata, belum tentu sudah termasuk dalam produk ataupun jasa yang anda terima dari BAC, serta belum dievaluasi atau diverifikasi untuk keefektifan, kualitas, keakuratan, kelengkapan atau risiko dan tidak ada BAC atau afiliasinya yang mendukung pendekatan tertentu terhadap ESG, strategi investasi ESG tertentu, atau standar, peringkat, atau metrik ESG tertentu. Materi ini tunduk pada peninjauan dan penilaian Perusahaan sendiri dari perspektif hukum, pajak, kepatuhan, kebijakan akuntansi, keuangan, strategis, ESG, dan risiko, sebagaimana mestinya, serta Perusahaan harus berkonsultasi dengan penasihat hukum, pajak, kepatuhan, akuntansi, keuangan, dan ESG sendiri sebelum memasuki transaksi. Grup BAC mungkin melakukan aktivitas bisnis tertentu yang dapat menambah perhatian yang diterima dari investor, klien, karyawan, pihak regulator, atau pihak lainnya dari perspektif ESG. Penilaian ESG atau penilaian factor ESG apapun oleh BAC dalam jasa atau informasi yang anda terima, pada umumnya akan berlandaskan data yang diterima dari anda sendiri atau pihak ketiga (termasuk penyedia data ESG), yang mungkin dapat bersifat estimasi dan hanya mempertimbangkan aspek ESG tertentu dan pada titik tertentu (belum mempertimbangkan profil keberlanjutan secara menyeluruh dan aktivitas dari Perusahaan/Grup BAC ataupun keseluruhan rantai nilai Materi ini tidak dimaksudkan untuk mengikat secara hukum atau menimbulkan hubungan hukum antara penerima atau orang lain mana pun dan orang atau entitas dalam Grup BAC. Tidak ada orang atau entitas di dalam Grup BAC yang akan bertanggung jawab atau berkewajiban (baik dalam pelanggaran, kontrak maupun lainnya) untuk kerugian atau kerusakan, konsekuensial atau lainnya, yang dapat timbul atau diduga oleh orang atau entitas sebagai akibat dari materi ini, ketidakakuratan, pernyataan tidak lengkap atau menyesatkan, kesalahan atau kelalaian dalam materi ini, atau transaksi (baik yang dilakukan maupun tidak) yang berkaitan dengan atau diakibatkan oleh materi ini, dan materi ini tidak dapat digunakan atau diandalkan untuk tujuan, selain yang dapat secara khusus disepakati dengan kami secara tertulis. Kami tidak berkewajiban untuk memverifikasi, memperbarui, memperbaiki, atau merevisi materi ini. Materi ini belum disiapkan dengan pandangan terhadap pengungkapan publik (baik berdasarkan undang-undang sekuritas atau lainnya), semata-mata dimaksudkan untuk ditinjau dan dipertimbangkan oleh Perusahaan, dan tidak boleh, secara keseluruhan maupun sebagian, diperbanyak, disebarluaskan, dikutip, atau dirujuk, maupun ditampilkan, dikirimkan, atau diberikan kepada orang lain selain perwakilan resmi Perusahaan, tanpa persetujuan tertulis sebelumnya dari kami.</a:t>
              </a:r>
            </a:p>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Materi ini didasarkan pada informasi yang diberikan oleh atau atas nama Perusahaan dan/atau calon peserta transaksi lainnya, dari sumber publik atau ditinjau oleh kami. Kami tidak bertanggung jawab atas penyelidikan independen atau verifikasi informasi yang disertakan dalam materi ini (termasuk namun tidak terbatas pada data dari pemasok pihak ketiga) dan telah mengandalkan pada informasi tersebut sebagai informasi yang lengkap dan akurat dalam seluruh materi. Sejauh informasi tersebut mencakup perkiraan dan peramalan kinerja keuangan masa depan yang disiapkan oleh atau ditinjau bersama manajemen Perusahaan dan/atau calon peserta transaksi lainnya atau diperoleh dari sumber publik, kami berasumsi bahwa perkiraan dan peramalan tersebut telah disiapkan secara wajar atas dasar perkiraan dan penilaian terbaik yang tersedia saat ini dari manajemen tersebut atau pihak lain (atau, sehubungan dengan perkiraan dan peramalan yang diperoleh dari sumber publik, menyatakan perkiraan yang wajar). Perkiraan dan peramalan tersebut dapat mencerminkan asumsi dan penilaian yang terbukti tidak benar; tidak ada jaminan bahwa perkiraan atau peramalan akan diwujudkan. Tidak ada pernyataan atau jaminan, tersurat maupun tersirat, yang dibuat terkait keakuratan atau kelengkapan informasi tersebut, atau informasi lain dalam materi ini, dan tidak ada yang tercantum dalam Ketentuan ini yang, atau akan diandalkan sebagai, pernyataan, jaminan, atau kesanggupan, baik untuk masa lalu, saat ini, maupun masa depan. Materi ini mungkin tidak mencerminkan informasi yang diketahui oleh profesional lain di bidang bisnis lain dari Grup BAC. Tabel liga yang direferensikan dalam materi ini telah disiapkan menggunakan data yang bersumber dari penyedia pihak ketiga eksternal sebagaimana diuraikan dalam catatan kaki terkait apabila berlaku.</a:t>
              </a:r>
            </a:p>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Grup BAC terdiri atas perusahaan sekuritas layanan penuh dan bank komersial yang bergerak dalam sekuritas, perdagangan komoditas dan derivatif, valuta asing dan aktivitas perantara lainnya, dan investasi utama serta menyediakan investasi, perbankan korporat dan swasta, manajemen aset dan investasi, layanan pembiayaan dan konsultasi strategis, serta layanan dan produk komersial lainnya bagi berbagai perusahaan, pemerintah, dan individu, di Amerika Serikat dan internasional, yang menimbulkan konflik kepentingan atau tugas, atau persepsi atas hal tersebut, dapat timbul. Dalam kegiatan biasa ini, bagian dari Grup BAC setiap saat dapat berinvestasi pada basis utama atau mengelola dana yang diinvestasikan, membuat atau menahan posisi </a:t>
              </a:r>
              <a:r>
                <a:rPr lang="id-ID" sz="500" i="1" kern="0" dirty="0">
                  <a:solidFill>
                    <a:srgbClr val="000000"/>
                  </a:solidFill>
                  <a:ea typeface="STKaiti" panose="02010600040101010101" pitchFamily="2" charset="-122"/>
                  <a:cs typeface="Calibri"/>
                </a:rPr>
                <a:t>long</a:t>
              </a:r>
              <a:r>
                <a:rPr lang="id-ID" sz="500" kern="0" dirty="0">
                  <a:solidFill>
                    <a:srgbClr val="000000"/>
                  </a:solidFill>
                  <a:ea typeface="STKaiti" panose="02010600040101010101" pitchFamily="2" charset="-122"/>
                  <a:cs typeface="Calibri"/>
                </a:rPr>
                <a:t> atau </a:t>
              </a:r>
              <a:r>
                <a:rPr lang="id-ID" sz="500" i="1" kern="0" dirty="0">
                  <a:solidFill>
                    <a:srgbClr val="000000"/>
                  </a:solidFill>
                  <a:ea typeface="STKaiti" panose="02010600040101010101" pitchFamily="2" charset="-122"/>
                  <a:cs typeface="Calibri"/>
                </a:rPr>
                <a:t>short</a:t>
              </a:r>
              <a:r>
                <a:rPr lang="id-ID" sz="500" kern="0" dirty="0">
                  <a:solidFill>
                    <a:srgbClr val="000000"/>
                  </a:solidFill>
                  <a:ea typeface="STKaiti" panose="02010600040101010101" pitchFamily="2" charset="-122"/>
                  <a:cs typeface="Calibri"/>
                </a:rPr>
                <a:t>, posisi keuangan atau perdagangan atau sebaliknya memengaruhi transaksi, untuk rekening mereka sendiri atau rekening nasabah, dalam instrumen utang, ekuitas atau sekuritas atau keuangan lainnya (termasuk derivatif, pinjaman bank, atau kewajiban lainnya) Perusahaan, calon rekanan atau orang lain yang dapat terlibat dalam transaksi.</a:t>
              </a:r>
            </a:p>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“Bank of America” dan “BofA Securities” adalah nama-nama pemasaran yang digunakan oleh divisi Perbankan Global dan Pasar Global BAC. Pinjaman, sewa guna usaha, pembiayaan peralatan, </a:t>
              </a:r>
              <a:r>
                <a:rPr lang="en-US" sz="500" kern="0" dirty="0" err="1">
                  <a:solidFill>
                    <a:srgbClr val="000000"/>
                  </a:solidFill>
                  <a:ea typeface="STKaiti" panose="02010600040101010101" pitchFamily="2" charset="-122"/>
                  <a:cs typeface="Calibri"/>
                </a:rPr>
                <a:t>layanan</a:t>
              </a:r>
              <a:r>
                <a:rPr lang="en-US" sz="500" kern="0" dirty="0">
                  <a:solidFill>
                    <a:srgbClr val="000000"/>
                  </a:solidFill>
                  <a:ea typeface="STKaiti" panose="02010600040101010101" pitchFamily="2" charset="-122"/>
                  <a:cs typeface="Calibri"/>
                </a:rPr>
                <a:t> </a:t>
              </a:r>
              <a:r>
                <a:rPr lang="en-US" sz="500" kern="0" dirty="0" err="1">
                  <a:solidFill>
                    <a:srgbClr val="000000"/>
                  </a:solidFill>
                  <a:ea typeface="STKaiti" panose="02010600040101010101" pitchFamily="2" charset="-122"/>
                  <a:cs typeface="Calibri"/>
                </a:rPr>
                <a:t>pedagang</a:t>
              </a:r>
              <a:r>
                <a:rPr lang="en-US" sz="500" kern="0" dirty="0">
                  <a:solidFill>
                    <a:srgbClr val="000000"/>
                  </a:solidFill>
                  <a:ea typeface="STKaiti" panose="02010600040101010101" pitchFamily="2" charset="-122"/>
                  <a:cs typeface="Calibri"/>
                </a:rPr>
                <a:t>, </a:t>
              </a:r>
              <a:r>
                <a:rPr lang="id-ID" sz="500" kern="0" dirty="0">
                  <a:solidFill>
                    <a:srgbClr val="000000"/>
                  </a:solidFill>
                  <a:ea typeface="STKaiti" panose="02010600040101010101" pitchFamily="2" charset="-122"/>
                  <a:cs typeface="Calibri"/>
                </a:rPr>
                <a:t>derivatif dan aktivitas perbankan komersial lainnya, serta perdagangan dalam instrumen keuangan tertentu, dilakukan secara global oleh afiliasi perbankan atau anak perusahaan BAC, termasuk Bank of America, N.A., Anggota FDIC, atau skema perlindungan deposito, jika tersedia, di yurisdiksi terkait, Pemberi Pinjaman Perumahan yang Setara. Perdagangan sekuritas dan instrumen keuangan, penasihat strategis, dan aktivitas perbankan investasi lainnya, dilakukan secara global oleh afiliasi perbankan investasi atau anak perusahaan BAC (“Afiliasi Perbankan Investasi”), termasuk, di Amerika Serikat, BofA Securities, Inc yang merupakan pialang-pedagang terdaftar dan Anggota </a:t>
              </a:r>
              <a:r>
                <a:rPr lang="id-ID" sz="500" u="sng" kern="0" dirty="0">
                  <a:solidFill>
                    <a:srgbClr val="4472C4"/>
                  </a:solidFill>
                  <a:uFill>
                    <a:solidFill>
                      <a:srgbClr val="4472C4"/>
                    </a:solidFill>
                  </a:uFill>
                  <a:ea typeface="STKaiti" panose="02010600040101010101" pitchFamily="2" charset="-122"/>
                  <a:cs typeface="Calibri"/>
                  <a:hlinkClick r:id="rId10" history="0"/>
                </a:rPr>
                <a:t>SIPC</a:t>
              </a:r>
              <a:r>
                <a:rPr lang="id-ID" sz="500" kern="0" dirty="0">
                  <a:solidFill>
                    <a:srgbClr val="000000"/>
                  </a:solidFill>
                  <a:ea typeface="STKaiti" panose="02010600040101010101" pitchFamily="2" charset="-122"/>
                  <a:cs typeface="Calibri"/>
                </a:rPr>
                <a:t>, dan, di yurisdiksi lain, oleh entitas terdaftar secara lokal (termasuk Bank of America Europe Designated Activity Company, BofA Securities Europe SA, dan Merrill Lynch International). BofA Securities, Inc. terdaftar sebagai pedagang komisi berjangka dengan CFTC dan anggota NFA. Bank of America Europe Designated Activity Company adalah anak perusahaan yang sepenuhnya dimiliki BAC dan diatur oleh Bank Sentral Irlandia. Produk dan layanan yang dapat direferensikan dalam materi ini dapat disediakan melalui satu afiliasi BAC atau lebih. Entitas dan cabang Bank of America dan BofA Securities menyediakan layanan keuangan kepada klien Bank of America dan BofA Securities serta dapat mengalihdayakan/mendelegasikan pemasaran dan/atau penyediaan layanan atau aspek layanan tertentu kepada cabang atau anggota Grup BAC lainnya. Penyedia layanan Anda akan tetap menjadi entitas/cabang yang ditentukan dalam dokumentasi orientasi Anda dan/atau dokumentasi kontrak atau pemasaran lainnya, bahkan apabila Anda berkomunikasi dengan staf yang beroperasi dari entitas atau cabang lain yang bertindak untuk dan atas nama penyedia layanan kontrak Anda dalam komunikasi mereka dengan Anda. Beberapa atau seluruh produk dan layanan yang ditawarkan oleh Grup BAC mungkin tidak tersedia di yurisdiksi tertentu, atau mungkin hanya tersedia di luar negeri dan/atau dengan dasar permintaan balik, dan ketersediaan dapat berubah tanpa pemberitahuan. Grup BAC tidak melakukan aktivitas perbankan di yurisdiksi yang diwajibkan oleh hukum setempat kepada bank berlisensi atau disetujui, kecuali di yurisdiksi tempat afiliasi atau anak perusahaannya telah mendapatkan lisensi atau persetujuan yang diperlukan. </a:t>
              </a:r>
            </a:p>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Untuk yurisdiksi tempat mereka tidak berlisensi untuk melakukan aktivitas perbankan, seluruh layanan/produk dilakukan di luar negeri untuk Amerika Latin dan Karibia. Beberapa atau seluruh produk mungkin tidak tersedia di yurisdiksi tertentu dan dapat berubah tanpa pemberitahuan. Dokumen ini dan kontennya untuk tujuan informasi dan tidak akan ditafsirkan sebagai perantara perbankan atau keuangan, permintaan bisnis, dan/atau penawaran publik dalam bentuk apa pun.</a:t>
              </a:r>
              <a:endParaRPr lang="en-US" sz="500" b="1" kern="1200" dirty="0">
                <a:solidFill>
                  <a:srgbClr val="000000"/>
                </a:solidFill>
                <a:ea typeface="STKaiti" panose="02010600040101010101" pitchFamily="2" charset="-122"/>
              </a:endParaRPr>
            </a:p>
            <a:p>
              <a:pPr algn="just" defTabSz="914034" eaLnBrk="0" hangingPunct="0">
                <a:spcBef>
                  <a:spcPts val="0"/>
                </a:spcBef>
                <a:spcAft>
                  <a:spcPts val="130"/>
                </a:spcAft>
                <a:buFontTx/>
                <a:buNone/>
                <a:defRPr/>
              </a:pPr>
              <a:endParaRPr lang="en-US" sz="500" b="1" kern="1200" dirty="0">
                <a:solidFill>
                  <a:srgbClr val="000000"/>
                </a:solidFill>
                <a:ea typeface="STKaiti" panose="02010600040101010101" pitchFamily="2" charset="-122"/>
              </a:endParaRPr>
            </a:p>
            <a:p>
              <a:pPr algn="just" defTabSz="914034" eaLnBrk="0" hangingPunct="0">
                <a:spcBef>
                  <a:spcPts val="0"/>
                </a:spcBef>
                <a:spcAft>
                  <a:spcPts val="130"/>
                </a:spcAft>
                <a:buFontTx/>
                <a:buNone/>
                <a:defRPr/>
              </a:pPr>
              <a:r>
                <a:rPr lang="en-US" sz="500" b="1" kern="1200" dirty="0" err="1">
                  <a:solidFill>
                    <a:srgbClr val="000000"/>
                  </a:solidFill>
                  <a:ea typeface="STKaiti" panose="02010600040101010101" pitchFamily="2" charset="-122"/>
                </a:rPr>
                <a:t>Produk-produk</a:t>
              </a:r>
              <a:r>
                <a:rPr lang="en-US" sz="500" b="1" kern="1200" dirty="0">
                  <a:solidFill>
                    <a:srgbClr val="000000"/>
                  </a:solidFill>
                  <a:ea typeface="STKaiti" panose="02010600040101010101" pitchFamily="2" charset="-122"/>
                </a:rPr>
                <a:t> </a:t>
              </a:r>
              <a:r>
                <a:rPr lang="en-US" sz="500" b="1" kern="1200" dirty="0" err="1">
                  <a:solidFill>
                    <a:srgbClr val="000000"/>
                  </a:solidFill>
                  <a:ea typeface="STKaiti" panose="02010600040101010101" pitchFamily="2" charset="-122"/>
                </a:rPr>
                <a:t>investasi</a:t>
              </a:r>
              <a:r>
                <a:rPr lang="en-US" sz="500" b="1" kern="1200" dirty="0">
                  <a:solidFill>
                    <a:srgbClr val="000000"/>
                  </a:solidFill>
                  <a:ea typeface="STKaiti" panose="02010600040101010101" pitchFamily="2" charset="-122"/>
                </a:rPr>
                <a:t> yang </a:t>
              </a:r>
              <a:r>
                <a:rPr lang="en-US" sz="500" b="1" kern="1200" dirty="0" err="1">
                  <a:solidFill>
                    <a:srgbClr val="000000"/>
                  </a:solidFill>
                  <a:ea typeface="STKaiti" panose="02010600040101010101" pitchFamily="2" charset="-122"/>
                </a:rPr>
                <a:t>ditawarkan</a:t>
              </a:r>
              <a:r>
                <a:rPr lang="en-US" sz="500" b="1" kern="1200" dirty="0">
                  <a:solidFill>
                    <a:srgbClr val="000000"/>
                  </a:solidFill>
                  <a:ea typeface="STKaiti" panose="02010600040101010101" pitchFamily="2" charset="-122"/>
                </a:rPr>
                <a:t> oleh </a:t>
              </a:r>
              <a:r>
                <a:rPr lang="en-US" sz="500" b="1" kern="1200" dirty="0" err="1">
                  <a:solidFill>
                    <a:srgbClr val="000000"/>
                  </a:solidFill>
                  <a:ea typeface="STKaiti" panose="02010600040101010101" pitchFamily="2" charset="-122"/>
                </a:rPr>
                <a:t>Afiliasi</a:t>
              </a:r>
              <a:r>
                <a:rPr lang="en-US" sz="500" b="1" kern="1200" dirty="0">
                  <a:solidFill>
                    <a:srgbClr val="000000"/>
                  </a:solidFill>
                  <a:ea typeface="STKaiti" panose="02010600040101010101" pitchFamily="2" charset="-122"/>
                </a:rPr>
                <a:t> </a:t>
              </a:r>
              <a:r>
                <a:rPr lang="en-US" sz="500" b="1" kern="1200" dirty="0" err="1">
                  <a:solidFill>
                    <a:srgbClr val="000000"/>
                  </a:solidFill>
                  <a:ea typeface="STKaiti" panose="02010600040101010101" pitchFamily="2" charset="-122"/>
                </a:rPr>
                <a:t>Perbankan</a:t>
              </a:r>
              <a:r>
                <a:rPr lang="en-US" sz="500" b="1" kern="1200" dirty="0">
                  <a:solidFill>
                    <a:srgbClr val="000000"/>
                  </a:solidFill>
                  <a:ea typeface="STKaiti" panose="02010600040101010101" pitchFamily="2" charset="-122"/>
                </a:rPr>
                <a:t> </a:t>
              </a:r>
              <a:r>
                <a:rPr lang="en-US" sz="500" b="1" kern="1200" dirty="0" err="1">
                  <a:solidFill>
                    <a:srgbClr val="000000"/>
                  </a:solidFill>
                  <a:ea typeface="STKaiti" panose="02010600040101010101" pitchFamily="2" charset="-122"/>
                </a:rPr>
                <a:t>Investasi</a:t>
              </a:r>
              <a:r>
                <a:rPr lang="en-US" sz="500" b="1" kern="1200" dirty="0">
                  <a:solidFill>
                    <a:srgbClr val="000000"/>
                  </a:solidFill>
                  <a:ea typeface="STKaiti" panose="02010600040101010101" pitchFamily="2" charset="-122"/>
                </a:rPr>
                <a:t>:</a:t>
              </a:r>
              <a:endParaRPr lang="en-US" sz="500" kern="1200" dirty="0">
                <a:solidFill>
                  <a:srgbClr val="000000"/>
                </a:solidFill>
                <a:ea typeface="STKaiti" panose="02010600040101010101" pitchFamily="2" charset="-122"/>
              </a:endParaRPr>
            </a:p>
            <a:p>
              <a:pPr algn="just" defTabSz="914034" eaLnBrk="0" hangingPunct="0">
                <a:spcBef>
                  <a:spcPts val="0"/>
                </a:spcBef>
                <a:spcAft>
                  <a:spcPts val="130"/>
                </a:spcAft>
                <a:buFontTx/>
                <a:buNone/>
                <a:defRPr/>
              </a:pPr>
              <a:endParaRPr lang="en-US" sz="500" kern="1200" dirty="0">
                <a:solidFill>
                  <a:srgbClr val="000000"/>
                </a:solidFill>
                <a:ea typeface="STKaiti" panose="02010600040101010101" pitchFamily="2" charset="-122"/>
              </a:endParaRPr>
            </a:p>
            <a:p>
              <a:pPr algn="just" defTabSz="914034" eaLnBrk="0" hangingPunct="0">
                <a:spcBef>
                  <a:spcPct val="0"/>
                </a:spcBef>
                <a:spcAft>
                  <a:spcPts val="130"/>
                </a:spcAft>
                <a:buFontTx/>
                <a:buNone/>
                <a:defRPr/>
              </a:pPr>
              <a:r>
                <a:rPr lang="id-ID" sz="500" kern="0" dirty="0">
                  <a:solidFill>
                    <a:srgbClr val="000000"/>
                  </a:solidFill>
                  <a:latin typeface="Calibri"/>
                  <a:ea typeface="Calibri"/>
                  <a:cs typeface="Calibri"/>
                </a:rPr>
                <a:t>Dokumen ini BUKAN merupakan laporan penelitian dan BUKAN produk dari departemen penelitian dan materi dalam komunikasi ini bukan penelitian investasi atau rekomendasi penelitian. Dokumen ini tidak disiapkan sebagai atau dimaksudkan sebagai saran investasi, serta kontennya tidak dan tidak boleh dianggap sebagai saran investasi dalam keadaan apa pun. Grup BAC telah menggunakan kebijakan dan pedoman yang dirancang untuk menjaga independensi analis penelitian kami. Kebijakan ini melarang karyawan, secara langsung atau tidak langsung, menawarkan pertanggungan penelitian, peringkat penelitian yang menguntungkan, atau target harga tertentu, atau menawarkan untuk mengubah peringkat penelitian atau target harga sebagai pertimbangan atau bujukan untuk mendapatkan kompensasi bisnis atau lainnya, serta melarang analis penelitian untuk mendapatkan kompensasi langsung atas keterlibatan dalam transaksi perbankan investasi. Pandangan yang diungkapkan dalam Ketentuan ini merupakan satu-satunya pandangan dari lini bisnis Grup BAC tertentu yang menyediakan materi ini kepada Anda dan tidak ada kesimpulan yang dibuat bahwa pandangan yang diungkapkan menyatakan pandangan departemen penelitian perusahaan.</a:t>
              </a:r>
            </a:p>
            <a:p>
              <a:pPr algn="just" defTabSz="914034" eaLnBrk="0" hangingPunct="0">
                <a:spcBef>
                  <a:spcPct val="0"/>
                </a:spcBef>
                <a:spcAft>
                  <a:spcPts val="130"/>
                </a:spcAft>
                <a:buFontTx/>
                <a:buNone/>
                <a:defRPr/>
              </a:pPr>
              <a:r>
                <a:rPr lang="id-ID" sz="500" kern="0" dirty="0">
                  <a:solidFill>
                    <a:srgbClr val="000000"/>
                  </a:solidFill>
                  <a:latin typeface="Calibri"/>
                  <a:ea typeface="Calibri"/>
                  <a:cs typeface="Calibri"/>
                </a:rPr>
                <a:t>Pernyataan yang tercantum dalam Ketentuan ini mengenai persoalan pajak tidak ditulis atau dimaksudkan oleh kami untuk digunakan dan tidak dapat digunakan oleh wajib pajak untuk tujuan menghindari penalti pajak yang dapat dikenakan pada wajib pajak tersebut. Jika seseorang menggunakan atau mengacu pada laporan pajak tersebut dalam mempromosikan, memasarkan, atau merekomendasikan kemitraan atau entitas lain, rencana investasi atau pengaturan kepada wajib pajak, maka pernyataan yang dinyatakan dalam Ketentuan ini disampaikan untuk mendukung promosi atau pemasaran transaksi atau persoalan yang ditangani dan penerima harus meminta saran didasarkan pada keadaan khusus dari penasihat pajak independen. Terlepas dari segala sesuatu yang dapat muncul dalam Ketentuan ini atau dalam materi lain yang bertentangan, Perusahaan akan diizinkan untuk mengungkapkan perlakuan pajak dan struktur pajak transaksi—termasuk materi, opini, atau analisis terkait perlakuan pajak atau struktur pajak tersebut, tetapi tanpa pengungkapan informasi identifikasi atau informasi komersial atau keuangan non-publik (kecuali sejauh informasi tersebut berkaitan dengan struktur pajak atau perlakuan pajak)—pada dan setelah paling awal terjadi sejak tanggal (i) pengumuman publik tentang diskusi terkait transaksi tersebut, (ii) pengumuman publik tentang transaksi tersebut atau (iii) penandatanganan perjanjian definitif (dengan atau tanpa ketentuan) untuk menandatangani transaksi tersebut; namun, dengan ketentuan bahwa jika transaksi tersebut tidak dilakukan dengan alasan apa pun, ketentuan kalimat ini akan berhenti berlaku.</a:t>
              </a:r>
            </a:p>
            <a:p>
              <a:pPr algn="just" defTabSz="914034" eaLnBrk="0" hangingPunct="0">
                <a:spcBef>
                  <a:spcPct val="0"/>
                </a:spcBef>
                <a:spcAft>
                  <a:spcPts val="130"/>
                </a:spcAft>
                <a:buFontTx/>
                <a:buNone/>
                <a:defRPr/>
              </a:pPr>
              <a:r>
                <a:rPr lang="id-ID" sz="500" kern="0" dirty="0">
                  <a:solidFill>
                    <a:srgbClr val="000000"/>
                  </a:solidFill>
                  <a:latin typeface="Calibri"/>
                  <a:ea typeface="Calibri"/>
                  <a:cs typeface="Calibri"/>
                </a:rPr>
                <a:t>Kita diwajibkan untuk memperoleh, memverifikasi, dan mencatat informasi tertentu yang mengidentifikasi Perusahaan, yang informasinya mencakup nama dan alamat Perusahaan serta informasi lain yang akan memungkinkan kita untuk mengidentifikasi Perusahaan sesuai, sebagaimana berlaku, dengan Undang-Undang Patriotik AS (Judul III Pub. L. 107-56, sebagaimana diubah, yang ditandatangani menjadi undang-undang tanggal 26 Oktober 2001) dan undang-undang, peraturan perundangan lainnya sebagaimana berlaku di dalam dan di luar Amerika Serikat.</a:t>
              </a:r>
            </a:p>
            <a:p>
              <a:pPr algn="just" defTabSz="914034" eaLnBrk="0" hangingPunct="0">
                <a:spcBef>
                  <a:spcPct val="0"/>
                </a:spcBef>
                <a:spcAft>
                  <a:spcPts val="130"/>
                </a:spcAft>
                <a:buFontTx/>
                <a:buNone/>
                <a:defRPr/>
              </a:pPr>
              <a:r>
                <a:rPr lang="id-ID" sz="500" kern="0" dirty="0">
                  <a:solidFill>
                    <a:srgbClr val="000000"/>
                  </a:solidFill>
                  <a:latin typeface="Calibri"/>
                  <a:ea typeface="Calibri"/>
                  <a:cs typeface="Calibri"/>
                </a:rPr>
                <a:t>Untuk mendapatkan informasi selengkapnya, termasuk penyedia layanan kontrak Anda atau akan menjadi penyedia layanan, syarat dan ketentuan yang berlaku untuk layanan(-layanan), dan informasi mengenai penyedia data pihak ketiga eksternal dan kriteria serta metodologi yang digunakan untuk menyiapkan tabel liga, harap hubungi Bank of America atau perwakilan BofA Securities atau </a:t>
              </a:r>
              <a:r>
                <a:rPr lang="id-ID" sz="500" i="1" kern="0" dirty="0">
                  <a:solidFill>
                    <a:srgbClr val="000000"/>
                  </a:solidFill>
                  <a:ea typeface="STKaiti" panose="02010600040101010101" pitchFamily="2" charset="-122"/>
                  <a:cs typeface="Calibri"/>
                </a:rPr>
                <a:t>relationship manager</a:t>
              </a:r>
              <a:r>
                <a:rPr lang="id-ID" sz="500" kern="0" dirty="0">
                  <a:solidFill>
                    <a:srgbClr val="000000"/>
                  </a:solidFill>
                  <a:ea typeface="STKaiti" panose="02010600040101010101" pitchFamily="2" charset="-122"/>
                  <a:cs typeface="Calibri"/>
                </a:rPr>
                <a:t> Anda.</a:t>
              </a: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mengenai Bank of America atau entitas BofA Securities di luar Amerika Serikat:</a:t>
              </a:r>
              <a:r>
                <a:rPr lang="id-ID" sz="500" kern="0" dirty="0">
                  <a:solidFill>
                    <a:srgbClr val="000000"/>
                  </a:solidFill>
                  <a:ea typeface="STKaiti" panose="02010600040101010101" pitchFamily="2" charset="-122"/>
                  <a:cs typeface="Calibri"/>
                </a:rPr>
                <a:t> Untuk Bank of America atau entitas BofA Securities di luar Amerika Serikat, harap baca informasi tambahan melalui tautan berikut: </a:t>
              </a:r>
              <a:r>
                <a:rPr lang="id-ID" sz="500" u="sng" kern="0" dirty="0">
                  <a:solidFill>
                    <a:srgbClr val="4472C4"/>
                  </a:solidFill>
                  <a:uFill>
                    <a:solidFill>
                      <a:srgbClr val="4472C4"/>
                    </a:solidFill>
                  </a:uFill>
                  <a:ea typeface="STKaiti" panose="02010600040101010101" pitchFamily="2" charset="-122"/>
                  <a:cs typeface="Calibri"/>
                  <a:hlinkClick r:id="rId11" history="0"/>
                </a:rPr>
                <a:t>https://www.bofaml.com/en-us/content/baml-disclaimer.html</a:t>
              </a:r>
              <a:r>
                <a:rPr lang="id-ID" sz="500" kern="0" dirty="0">
                  <a:solidFill>
                    <a:srgbClr val="000000"/>
                  </a:solidFill>
                  <a:ea typeface="STKaiti" panose="02010600040101010101" pitchFamily="2" charset="-122"/>
                  <a:cs typeface="Calibri"/>
                </a:rPr>
                <a:t>.</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mengenai Bank of America atau entitas BofA Securities di EEA dan Inggris Raya:</a:t>
              </a:r>
              <a:r>
                <a:rPr lang="id-ID" sz="500" kern="0" dirty="0">
                  <a:solidFill>
                    <a:srgbClr val="000000"/>
                  </a:solidFill>
                  <a:ea typeface="STKaiti" panose="02010600040101010101" pitchFamily="2" charset="-122"/>
                  <a:cs typeface="Calibri"/>
                </a:rPr>
                <a:t> Untuk Bank of America atau entitas BofA Securities di Wilayah Ekonomi Eropa dan Inggris Raya, harap baca informasi tambahan melalui tautan berikut: </a:t>
              </a:r>
              <a:r>
                <a:rPr lang="id-ID" sz="500" u="sng" kern="0" dirty="0">
                  <a:solidFill>
                    <a:srgbClr val="4472C4"/>
                  </a:solidFill>
                  <a:uFill>
                    <a:solidFill>
                      <a:srgbClr val="4472C4"/>
                    </a:solidFill>
                  </a:uFill>
                  <a:ea typeface="STKaiti" panose="02010600040101010101" pitchFamily="2" charset="-122"/>
                  <a:cs typeface="Calibri"/>
                  <a:hlinkClick r:id="rId12" history="0"/>
                </a:rPr>
                <a:t>www.bofaml.com/mifid2</a:t>
              </a:r>
              <a:r>
                <a:rPr lang="id-ID" sz="500" kern="0" dirty="0">
                  <a:solidFill>
                    <a:srgbClr val="000000"/>
                  </a:solidFill>
                  <a:ea typeface="STKaiti" panose="02010600040101010101" pitchFamily="2" charset="-122"/>
                  <a:cs typeface="Calibri"/>
                </a:rPr>
                <a:t>.</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Pengungkapan terkait BofA Securities Europe SA:</a:t>
              </a:r>
              <a:r>
                <a:rPr lang="id-ID" sz="500" kern="0" dirty="0">
                  <a:solidFill>
                    <a:srgbClr val="000000"/>
                  </a:solidFill>
                  <a:ea typeface="STKaiti" panose="02010600040101010101" pitchFamily="2" charset="-122"/>
                  <a:cs typeface="Calibri"/>
                </a:rPr>
                <a:t> BofA Securities Europe SA (“BofASE SA”), dengan alamat terdaftar di 51, rue La Boétie, 75008 Paris terdaftar berdasarkan n° 842 602 690 RCS Paris. Sesuai dengan ketentuan French Code Monétaire et Financier (Pedoman Moneter dan Keuangan), BofASE SA adalah établissement de crédit et d’investissement (lembaga kredit dan investasi) yang disahkan dan disupervisi oleh Bank Sentral Eropa dan Autorité de Contrôle Prudentiel et de Résolution (ACPR) dan diatur oleh ACPR dan Autorité des Marchés Financiers. Modal saham BofASE SA dapat ditemukan di </a:t>
              </a:r>
              <a:r>
                <a:rPr lang="id-ID" sz="500" u="sng" kern="0" dirty="0">
                  <a:solidFill>
                    <a:srgbClr val="4472C4"/>
                  </a:solidFill>
                  <a:uFill>
                    <a:solidFill>
                      <a:srgbClr val="4472C4"/>
                    </a:solidFill>
                  </a:uFill>
                  <a:ea typeface="STKaiti" panose="02010600040101010101" pitchFamily="2" charset="-122"/>
                  <a:cs typeface="Calibri"/>
                  <a:hlinkClick r:id="rId13" history="0"/>
                </a:rPr>
                <a:t>www.bofaml.com/BofASEdisclaimer</a:t>
              </a:r>
              <a:r>
                <a:rPr lang="id-ID" sz="500" kern="0" dirty="0">
                  <a:solidFill>
                    <a:srgbClr val="000000"/>
                  </a:solidFill>
                  <a:ea typeface="STKaiti" panose="02010600040101010101" pitchFamily="2" charset="-122"/>
                  <a:cs typeface="Calibri"/>
                </a:rPr>
                <a:t>.</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Argentina:</a:t>
              </a:r>
              <a:r>
                <a:rPr lang="id-ID" sz="500" kern="0" dirty="0">
                  <a:solidFill>
                    <a:srgbClr val="000000"/>
                  </a:solidFill>
                  <a:ea typeface="STKaiti" panose="02010600040101010101" pitchFamily="2" charset="-122"/>
                  <a:cs typeface="Calibri"/>
                </a:rPr>
                <a:t> “Merrill Lynch” adalah merek dagang yang digunakan Bank of America Corporation di Republik Argentina untuk pasar modal, penasihat keuangan, dan bisnis investasi, yang dilaksanakan oleh dan melalui Merrill Lynch Argentina S.A. Entitas ini tidak melakukan aktivitas yang tunduk pada lisensi perbankan, seperti menyimpan deposito dari publik.</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Brasil:</a:t>
              </a:r>
              <a:r>
                <a:rPr lang="id-ID" sz="500" kern="0" dirty="0">
                  <a:solidFill>
                    <a:srgbClr val="000000"/>
                  </a:solidFill>
                  <a:ea typeface="STKaiti" panose="02010600040101010101" pitchFamily="2" charset="-122"/>
                  <a:cs typeface="Calibri"/>
                </a:rPr>
                <a:t> Bank of America dan Ombudsman BofA Securities*| Bebas Pulsa: 0800 886 2000 </a:t>
              </a:r>
            </a:p>
            <a:p>
              <a:pPr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“BofA Securities”</a:t>
              </a:r>
              <a:r>
                <a:rPr lang="id-ID" sz="500" kern="0" dirty="0">
                  <a:solidFill>
                    <a:srgbClr val="000000"/>
                  </a:solidFill>
                  <a:ea typeface="STKaiti" panose="02010600040101010101" pitchFamily="2" charset="-122"/>
                  <a:cs typeface="Calibri"/>
                </a:rPr>
                <a:t> adalah nama pemasaran Merrill Lynch S.A. Corretora de Títulos e Valores Mobiliários*, yang merupakan pialang-pedagang yang terdaftar di Brasil dari Bank of America Corporation.</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 Bank of America Merrill Lynch Banco Múltiplo S.A. (afiliasi perbankan di Brasil dari Bank of America Corporation) dan Merrill Lynch S.A. Corretora de Títulos e Valores Mobiliários (pedagang pialang terdaftar di Brasil).</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Chile: </a:t>
              </a:r>
              <a:r>
                <a:rPr lang="id-ID" sz="500" kern="0" dirty="0">
                  <a:solidFill>
                    <a:srgbClr val="000000"/>
                  </a:solidFill>
                  <a:ea typeface="STKaiti" panose="02010600040101010101" pitchFamily="2" charset="-122"/>
                  <a:cs typeface="Calibri"/>
                </a:rPr>
                <a:t>Bank of America N.A., Oficina de Representacion (Chile), merupakan kantor perwakilan di Cile Bank of America N.A., yang disupervisi oleh Comisión para el Mercado Financiero dan diberi wewenang untuk mempromosikan produk dan layanan tertentu di Chile yang disediakan oleh Bank of America N.A. di luar Chile. Baik Bank of America, N.A., maupun kantor perwakilannya di Chile, tidak berwenang untuk melakukan aktivitas di Chile yang dilindungi undang-undang Chile bagi bank-bank berlisensi lokal.</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Kolombia:</a:t>
              </a:r>
              <a:r>
                <a:rPr lang="id-ID" sz="500" kern="0" dirty="0">
                  <a:solidFill>
                    <a:srgbClr val="000000"/>
                  </a:solidFill>
                  <a:ea typeface="STKaiti" panose="02010600040101010101" pitchFamily="2" charset="-122"/>
                  <a:cs typeface="Calibri"/>
                </a:rPr>
                <a:t> Bank of America N.A., Oficina de Representacion (Kolombia), merupakan kantor perwakilan di Kolombia dari Bank of America N.A., yang disupervisi oleh Superintendencia Financiera de Colombia dan diberikan wewenang untuk mempromosikan produk dan layanan tertentu di Kolombia yang disediakan oleh Bank of America N.A. dan BofA Securities, Inc. di luar Kolombia. Baik Bank of America, N.A., maupun kantor perwakilannya di Kolombia, tidak berwenang untuk melakukan aktivitas di Kolombia yang dilindungi undang-undang Kolombia kepada bank-bank berlisensi lokal.</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Dubai International Financial Centre:</a:t>
              </a:r>
              <a:r>
                <a:rPr lang="id-ID" sz="500" kern="0" dirty="0">
                  <a:solidFill>
                    <a:srgbClr val="000000"/>
                  </a:solidFill>
                  <a:ea typeface="STKaiti" panose="02010600040101010101" pitchFamily="2" charset="-122"/>
                  <a:cs typeface="Calibri"/>
                </a:rPr>
                <a:t> Merrill Lynch International diberi wewenang dan diatur oleh Otoritas Jasa Keuangan Dubai. Alamat utamanya adalah ICD Brookfield Place, Lantai 46, Dubai International Financial Centre, Dubai, Uni Emirat Arab. Nomor lisensi CL0322, P.O. Box 506576, Dubai, Uni Emirat Arab. Komunikasi ini bukan untuk didistribusikan kepada publik atau sejumlah besar orang, tetapi bersifat pribadi bagi penerima yang ditunjuk; ditujukan kepada pelanggan profesional dan pasar serta bukan pelanggan ritel. Produk keuangan/layanan keuangan yang terkait dengan materi pemasaran ini hanya tersedia bagi pelanggan yang menurut pandangan Merrill Lynch International memenuhi kriteria regulasi untuk menjadi Klien berdasarkan aturan Perilaku Bisnis DFSA (COB 2.3). Harap diperhatikan bahwa Merrill Lynch International tidak berurusan dengan klien ritel.</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Hong Kong:</a:t>
              </a:r>
              <a:r>
                <a:rPr lang="id-ID" sz="500" kern="0" dirty="0">
                  <a:solidFill>
                    <a:srgbClr val="000000"/>
                  </a:solidFill>
                  <a:ea typeface="STKaiti" panose="02010600040101010101" pitchFamily="2" charset="-122"/>
                  <a:cs typeface="Calibri"/>
                </a:rPr>
                <a:t> Bank of America, National Association, Cabang Hong Kong, merupakan cabang dari asosiasi perbankan nasional yang dikelola dan ada dengan kewajiban terbatas berdasarkan undang-undang Amerika Serikat.</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Kerajaan Arab Saudi:</a:t>
              </a:r>
              <a:r>
                <a:rPr lang="id-ID" sz="500" kern="0" dirty="0">
                  <a:solidFill>
                    <a:srgbClr val="000000"/>
                  </a:solidFill>
                  <a:ea typeface="STKaiti" panose="02010600040101010101" pitchFamily="2" charset="-122"/>
                  <a:cs typeface="Calibri"/>
                </a:rPr>
                <a:t> Komunikasi pemasaran ini diterbitkan dan disetujui oleh Merrill Lynch Kingdom of Saudi Arabia Company yang diotorisasi dan diatur oleh Otoritas Pasar Modal (</a:t>
              </a:r>
              <a:r>
                <a:rPr lang="id-ID" sz="500" i="1" kern="0" dirty="0">
                  <a:solidFill>
                    <a:srgbClr val="000000"/>
                  </a:solidFill>
                  <a:ea typeface="STKaiti" panose="02010600040101010101" pitchFamily="2" charset="-122"/>
                  <a:cs typeface="Calibri"/>
                </a:rPr>
                <a:t>Capital Market Authority</a:t>
              </a:r>
              <a:r>
                <a:rPr lang="id-ID" sz="500" kern="0" dirty="0">
                  <a:solidFill>
                    <a:srgbClr val="000000"/>
                  </a:solidFill>
                  <a:ea typeface="STKaiti" panose="02010600040101010101" pitchFamily="2" charset="-122"/>
                  <a:cs typeface="Calibri"/>
                </a:rPr>
                <a:t>, “CMA”) Kerajaan Arab Saudi. Alamat utamanya adalah Kingdom Tower, Lantai 22, 2239 Al-Orouba Road, Olaya, Unit No: 50, Ar Riyadh 12214-9597, Arab Saudi. Komunikasi ini mencakup informasi yang diberikan sesuai dengan Peraturan CMA. Komunikasi ini tidak boleh didistribusikan di Kerajaan Arab Saudi kecuali kepada orang-orang yang diizinkan berdasarkan peraturan yang dikeluarkan oleh CMA. CMA tidak membuat pernyataan mengenai keakuratan atau kelengkapan komunikasi ini, dan secara tegas menafikan tanggung jawab apa pun atas kerugian yang timbul dari, atau terjadi atas dasar, bagian dari komunikasi ini. Materi ini tidak untuk didistribusikan kepada, atau dibaca oleh, klien ritel.</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Meksiko:</a:t>
              </a:r>
              <a:r>
                <a:rPr lang="id-ID" sz="500" kern="0" dirty="0">
                  <a:solidFill>
                    <a:srgbClr val="000000"/>
                  </a:solidFill>
                  <a:ea typeface="STKaiti" panose="02010600040101010101" pitchFamily="2" charset="-122"/>
                  <a:cs typeface="Calibri"/>
                </a:rPr>
                <a:t> Bank of America México, S.A., Institución de Banca Múltiple merupakan afiliasi perbankan di Meksiko dari Bank of America Corporation dan Merrill Lynch México, S.A. de C.V., Casa de Bolsa adalah afiliasi pialang pedagang terdaftar di Meksiko dari Bank of America Corporation.</a:t>
              </a:r>
            </a:p>
            <a:p>
              <a:pPr algn="just" defTabSz="914034" eaLnBrk="0" hangingPunct="0">
                <a:spcBef>
                  <a:spcPct val="0"/>
                </a:spcBef>
                <a:spcAft>
                  <a:spcPts val="130"/>
                </a:spcAft>
                <a:buFontTx/>
                <a:buNone/>
                <a:defRPr/>
              </a:pPr>
              <a:r>
                <a:rPr lang="id-ID" sz="500" kern="0" dirty="0">
                  <a:solidFill>
                    <a:srgbClr val="000000"/>
                  </a:solidFill>
                  <a:ea typeface="STKaiti" panose="02010600040101010101" pitchFamily="2" charset="-122"/>
                  <a:cs typeface="Calibri"/>
                </a:rPr>
                <a:t>Bank of America, National Association, Charlotte, Carolina del Norte, Estados Unidos de Norteamérica, Representación en México merupakan kantor perwakilan di Meksiko dari Bank of America, N.A., yang disupervisi oleh Komisi Nasional Meksiko untuk Perbankan dan Sekuritas.</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Peru:</a:t>
              </a:r>
              <a:r>
                <a:rPr lang="id-ID" sz="500" kern="0" dirty="0">
                  <a:solidFill>
                    <a:srgbClr val="000000"/>
                  </a:solidFill>
                  <a:ea typeface="STKaiti" panose="02010600040101010101" pitchFamily="2" charset="-122"/>
                  <a:cs typeface="Calibri"/>
                </a:rPr>
                <a:t> Bank of America N.A., Oficina de Representacion (Peru), merupakan kantor perwakilan di Peru dari Bank of America N.A., yang disupervisi oleh Superintendencia de Banca, Seguros y Administradoras Privadas de Fondos de Pensiones dan diberi wewenang untuk mempromosikan produk dan layanan tertentu di Peru yang disediakan oleh Bank of America N.A. dan afiliasi perbankan investasinya di luar Peru. Baik Bank of America, N.A., maupun kantor perwakilannya di Peru, tidak berwenang untuk melakukan aktivitas di Peru yang dilindungi undang-undang Peru bagi bank-bank berlisensi lokal.</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Pusat Keuangan Qatar:</a:t>
              </a:r>
              <a:r>
                <a:rPr lang="id-ID" sz="500" kern="0" dirty="0">
                  <a:solidFill>
                    <a:srgbClr val="000000"/>
                  </a:solidFill>
                  <a:ea typeface="STKaiti" panose="02010600040101010101" pitchFamily="2" charset="-122"/>
                  <a:cs typeface="Calibri"/>
                </a:rPr>
                <a:t> Cabang Merrill Lynch International (QFC) dilisensikan oleh Otoritas Pengatur Pusat Keuangan Qatar. Alamat utamanya adalah Tornado Tower, Lantai 22, West Bay, Doha, Qatar. Nomor Lisensi QFC 00258, P.O. Box 27774, Doha, Qatar. Komunikasi ini bukan untuk didistribusikan kepada publik atau sejumlah besar orang, tetapi bersifat pribadi bagi penerima yang ditunjuk; ditujukan kepada rekanan atau pelanggan bisnis yang memenuhi syarat dan bukan kepada pelanggan ritel. Produk keuangan/layanan keuangan yang terkait dengan materi pemasaran ini hanya tersedia bagi pelanggan yang menurut pandangan Cabang Merrill Lynch International (QFC) memenuhi kriteria regulasi untuk menjadi Klien berdasarkan Peraturan Perlindungan Pelanggan dan Investor QFCRA Tahun 2019. Harap diperhatikan bahwa Cabang Merrill Lynch International (QFC) tidak bertransaksi dengan pelanggan ritel.</a:t>
              </a: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Bank of America Europe DAC (“BofA Europe”)</a:t>
              </a:r>
              <a:r>
                <a:rPr lang="id-ID" sz="500" kern="0" dirty="0">
                  <a:solidFill>
                    <a:srgbClr val="000000"/>
                  </a:solidFill>
                  <a:ea typeface="STKaiti" panose="02010600040101010101" pitchFamily="2" charset="-122"/>
                  <a:cs typeface="Calibri"/>
                </a:rPr>
                <a:t> adalah perusahaan aktivitas khusus yang dibatasi oleh saham. Perusahaan ini terdaftar di Irlandia dengan nomor terdaftar 220165 dan alamat terdaftar di Two Park Place, Hatch Street, Dublin 2.  BofA Europe adalah lembaga kredit dan berwenang serta disupervisi oleh Bank Sentral Eropa dan Bank Sentral Irlandia.  BofA Eropa diatur oleh Bank Sentral Irlandia.[Daftar cabang ada di </a:t>
              </a:r>
              <a:r>
                <a:rPr lang="id-ID" sz="500" u="sng" kern="0" dirty="0">
                  <a:solidFill>
                    <a:srgbClr val="0563C1"/>
                  </a:solidFill>
                  <a:uFill>
                    <a:solidFill>
                      <a:srgbClr val="0563C1"/>
                    </a:solidFill>
                  </a:uFill>
                  <a:ea typeface="STKaiti" panose="02010600040101010101" pitchFamily="2" charset="-122"/>
                  <a:cs typeface="Calibri"/>
                  <a:hlinkClick r:id="rId14" history="0"/>
                </a:rPr>
                <a:t>https://business.bofa.com/content/dam/boamlimages/documents/articles/ID17_1174/bofaml_entities_list.pdf</a:t>
              </a:r>
              <a:r>
                <a:rPr lang="id-ID" sz="500" u="sng" kern="0" dirty="0">
                  <a:solidFill>
                    <a:srgbClr val="0563C1"/>
                  </a:solidFill>
                  <a:uFill>
                    <a:solidFill>
                      <a:srgbClr val="0563C1"/>
                    </a:solidFill>
                  </a:uFill>
                  <a:ea typeface="STKaiti" panose="02010600040101010101" pitchFamily="2" charset="-122"/>
                  <a:cs typeface="Calibri"/>
                </a:rPr>
                <a:t>.</a:t>
              </a: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Bank of America, N.A. (“BANA”) </a:t>
              </a:r>
              <a:r>
                <a:rPr lang="id-ID" sz="500" kern="0" dirty="0">
                  <a:solidFill>
                    <a:srgbClr val="000000"/>
                  </a:solidFill>
                  <a:ea typeface="STKaiti" panose="02010600040101010101" pitchFamily="2" charset="-122"/>
                  <a:cs typeface="Calibri"/>
                </a:rPr>
                <a:t>merupakan asosiasi perbankan nasional yang terorganisir dan ada berdasarkan undang-undang AS dengan nomor carter 13044 dan memiliki alamat resmi di 100 North Tryon Street, Charlotte, North Carolina 28202, AS. BANA (anggota Federal Deposit Insurance Corporation (FDIC)) diberi wewenang dan diatur oleh Kantor Pengawas Mata Uang, dan tunduk pada pengawasan dan peraturan Dewan Gubernur Sistem Cadangan Pemerintah Federal dan FDIC, masing-masing di AS. BANA memiliki cabang London (“Cabang London BANA”) dengan kantor pusat bisnis di Inggris Raya di 2 King Edward Street, London EC1A 1HQ, yang diberi wewenang oleh Prudential Regulation Authority dan tunduk pada peraturan oleh Financial Conduct Authority dan peraturan terbatas oleh Prudential Regulation Authority. Perincian tentang tingkat peraturan Cabang BANA London oleh Prudential Regulation Authority tersedia dari Cabang BANA London atas permintaan.</a:t>
              </a:r>
              <a:endParaRPr lang="en-GB" sz="500" kern="1200" dirty="0">
                <a:solidFill>
                  <a:srgbClr val="000000"/>
                </a:solidFill>
                <a:ea typeface="STKaiti" panose="02010600040101010101" pitchFamily="2" charset="-122"/>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Indonesia:</a:t>
              </a:r>
              <a:r>
                <a:rPr lang="id-ID" sz="500" kern="0" dirty="0">
                  <a:solidFill>
                    <a:srgbClr val="000000"/>
                  </a:solidFill>
                  <a:ea typeface="STKaiti" panose="02010600040101010101" pitchFamily="2" charset="-122"/>
                  <a:cs typeface="Calibri"/>
                </a:rPr>
                <a:t> Bank of America, National Association, Cabang Jakarta (“BANA Jakarta”), merupakan cabang dari asosiasi perbankan nasional yang dikelola dan ada dengan kewajiban terbatas berdasarkan undang-undang Amerika Serikat. Di Indonesia, BANA Jakarta berlisensi dan di bawah pengawasan Otoritas Jasa Keuangan Indonesia (“Otoritas Jasa Keuangan” atau “OJK”) dan Bank Indonesia, dan peserta Perusahaan Asuransi Deposito (“Lembaga Penjamin Simpanan” atau “LPS”). PT Merrill Lynch Sekuritas Indonesia dilisensikan dan diawasi oleh OJK.</a:t>
              </a:r>
              <a:endParaRPr lang="en-US" sz="500" kern="1200" dirty="0">
                <a:solidFill>
                  <a:srgbClr val="000000"/>
                </a:solidFill>
                <a:ea typeface="STKaiti" panose="02010600040101010101" pitchFamily="2" charset="-122"/>
                <a:cs typeface="Times New Roman" panose="02020603050405020304" pitchFamily="18" charset="0"/>
              </a:endParaRPr>
            </a:p>
            <a:p>
              <a:pPr algn="just" defTabSz="914034" eaLnBrk="0" hangingPunct="0">
                <a:spcBef>
                  <a:spcPct val="0"/>
                </a:spcBef>
                <a:spcAft>
                  <a:spcPts val="130"/>
                </a:spcAft>
                <a:buFontTx/>
                <a:buNone/>
                <a:defRPr/>
              </a:pPr>
              <a:r>
                <a:rPr lang="id-ID" sz="500" b="1" kern="0" dirty="0">
                  <a:solidFill>
                    <a:srgbClr val="000000"/>
                  </a:solidFill>
                  <a:ea typeface="STKaiti" panose="02010600040101010101" pitchFamily="2" charset="-122"/>
                  <a:cs typeface="Calibri"/>
                </a:rPr>
                <a:t>Pemberitahuan untuk Filipina:</a:t>
              </a:r>
              <a:r>
                <a:rPr lang="id-ID" sz="500" kern="0" dirty="0">
                  <a:solidFill>
                    <a:srgbClr val="000000"/>
                  </a:solidFill>
                  <a:ea typeface="STKaiti" panose="02010600040101010101" pitchFamily="2" charset="-122"/>
                  <a:cs typeface="Calibri"/>
                </a:rPr>
                <a:t> Bank of America, National Association, Cabang Manila diatur oleh Bangko Sentral ng Pilipinas. </a:t>
              </a:r>
              <a:r>
                <a:rPr lang="id-ID" sz="500" u="sng" kern="0" dirty="0">
                  <a:solidFill>
                    <a:srgbClr val="0563C1"/>
                  </a:solidFill>
                  <a:uFill>
                    <a:solidFill>
                      <a:srgbClr val="0563C1"/>
                    </a:solidFill>
                  </a:uFill>
                  <a:ea typeface="STKaiti" panose="02010600040101010101" pitchFamily="2" charset="-122"/>
                  <a:cs typeface="Calibri"/>
                  <a:hlinkClick r:id="rId15" history="0"/>
                </a:rPr>
                <a:t>https://www.bsp.gov.ph</a:t>
              </a:r>
              <a:r>
                <a:rPr lang="id-ID" sz="500" u="sng" kern="0" dirty="0">
                  <a:solidFill>
                    <a:srgbClr val="000000"/>
                  </a:solidFill>
                  <a:uFill>
                    <a:solidFill>
                      <a:srgbClr val="000000"/>
                    </a:solidFill>
                  </a:uFill>
                  <a:ea typeface="STKaiti" panose="02010600040101010101" pitchFamily="2" charset="-122"/>
                  <a:cs typeface="Calibri"/>
                </a:rPr>
                <a:t>. </a:t>
              </a:r>
              <a:r>
                <a:rPr lang="id-ID" sz="500" kern="0" dirty="0">
                  <a:solidFill>
                    <a:srgbClr val="000000"/>
                  </a:solidFill>
                  <a:ea typeface="STKaiti" panose="02010600040101010101" pitchFamily="2" charset="-122"/>
                  <a:cs typeface="Calibri"/>
                </a:rPr>
                <a:t>Deposito ditanggung oleh Perusahaan Asuransi Deposito Filipina hingga P500.000 per deposan. Untuk mengajukan pertanyaan atau masalah, harap hubungi Tim Layanan Klien di (+632) 88155100 atau </a:t>
              </a:r>
              <a:r>
                <a:rPr lang="id-ID" sz="500" u="sng" kern="0" dirty="0">
                  <a:solidFill>
                    <a:srgbClr val="0563C1"/>
                  </a:solidFill>
                  <a:uFill>
                    <a:solidFill>
                      <a:srgbClr val="0563C1"/>
                    </a:solidFill>
                  </a:uFill>
                  <a:ea typeface="STKaiti" panose="02010600040101010101" pitchFamily="2" charset="-122"/>
                  <a:cs typeface="Calibri"/>
                  <a:hlinkClick r:id="rId16" history="0"/>
                </a:rPr>
                <a:t>asia.sse-ph@bofa.com</a:t>
              </a:r>
              <a:r>
                <a:rPr lang="id-ID" sz="500" u="sng" kern="0" dirty="0">
                  <a:solidFill>
                    <a:srgbClr val="0563C1"/>
                  </a:solidFill>
                  <a:uFill>
                    <a:solidFill>
                      <a:srgbClr val="0563C1"/>
                    </a:solidFill>
                  </a:uFill>
                  <a:ea typeface="STKaiti" panose="02010600040101010101" pitchFamily="2" charset="-122"/>
                  <a:cs typeface="Calibri"/>
                </a:rPr>
                <a:t>.</a:t>
              </a:r>
              <a:r>
                <a:rPr lang="id-ID" sz="500" kern="0" dirty="0">
                  <a:solidFill>
                    <a:srgbClr val="000000"/>
                  </a:solidFill>
                  <a:ea typeface="STKaiti" panose="02010600040101010101" pitchFamily="2" charset="-122"/>
                  <a:cs typeface="Calibri"/>
                </a:rPr>
                <a:t>  </a:t>
              </a:r>
            </a:p>
            <a:p>
              <a:pPr defTabSz="1018767">
                <a:spcBef>
                  <a:spcPct val="0"/>
                </a:spcBef>
                <a:spcAft>
                  <a:spcPts val="130"/>
                </a:spcAft>
                <a:buNone/>
                <a:defRPr/>
              </a:pPr>
              <a:r>
                <a:rPr lang="id-ID" sz="500" kern="0" dirty="0">
                  <a:solidFill>
                    <a:srgbClr val="000000"/>
                  </a:solidFill>
                  <a:ea typeface="STKaiti" panose="02010600040101010101" pitchFamily="2" charset="-122"/>
                  <a:cs typeface="Calibri"/>
                </a:rPr>
                <a:t>©202</a:t>
              </a:r>
              <a:r>
                <a:rPr lang="en-US" sz="500" kern="0" dirty="0">
                  <a:solidFill>
                    <a:srgbClr val="000000"/>
                  </a:solidFill>
                  <a:ea typeface="STKaiti" panose="02010600040101010101" pitchFamily="2" charset="-122"/>
                  <a:cs typeface="Calibri"/>
                </a:rPr>
                <a:t>5</a:t>
              </a:r>
              <a:r>
                <a:rPr lang="id-ID" sz="500" kern="0" dirty="0">
                  <a:solidFill>
                    <a:srgbClr val="000000"/>
                  </a:solidFill>
                  <a:ea typeface="STKaiti" panose="02010600040101010101" pitchFamily="2" charset="-122"/>
                  <a:cs typeface="Calibri"/>
                </a:rPr>
                <a:t> Bank of America Corporation. Hak cipta dilindungi undang-undang. </a:t>
              </a:r>
              <a:r>
                <a:rPr lang="en-US" sz="500" kern="0" dirty="0">
                  <a:solidFill>
                    <a:srgbClr val="000000"/>
                  </a:solidFill>
                  <a:ea typeface="STKaiti" panose="02010600040101010101" pitchFamily="2" charset="-122"/>
                  <a:cs typeface="Calibri"/>
                </a:rPr>
                <a:t>1/2025</a:t>
              </a:r>
              <a:r>
                <a:rPr lang="en-US" sz="500" dirty="0">
                  <a:solidFill>
                    <a:srgbClr val="000000"/>
                  </a:solidFill>
                  <a:latin typeface="+mj-lt"/>
                  <a:ea typeface="Times New Roman" panose="02020603050405020304" pitchFamily="18" charset="0"/>
                  <a:cs typeface="+mn-cs"/>
                </a:rPr>
                <a:t> </a:t>
              </a:r>
              <a:r>
                <a:rPr lang="en-US" sz="500" kern="1200" dirty="0">
                  <a:solidFill>
                    <a:srgbClr val="E31837"/>
                  </a:solidFill>
                  <a:ea typeface="Times New Roman" panose="02020603050405020304" pitchFamily="18" charset="0"/>
                </a:rPr>
                <a:t>|</a:t>
              </a:r>
              <a:r>
                <a:rPr lang="en-US" sz="500" kern="1200" dirty="0">
                  <a:solidFill>
                    <a:srgbClr val="000000"/>
                  </a:solidFill>
                  <a:ea typeface="Times New Roman" panose="02020603050405020304" pitchFamily="18" charset="0"/>
                </a:rPr>
                <a:t> </a:t>
              </a:r>
              <a:r>
                <a:rPr lang="en-US" sz="500" kern="1200" dirty="0">
                  <a:solidFill>
                    <a:schemeClr val="accent2">
                      <a:lumMod val="40000"/>
                      <a:lumOff val="60000"/>
                    </a:schemeClr>
                  </a:solidFill>
                  <a:ea typeface="Times New Roman" panose="02020603050405020304" pitchFamily="18" charset="0"/>
                </a:rPr>
                <a:t>[Insert MAP #]</a:t>
              </a:r>
              <a:r>
                <a:rPr lang="en-US" sz="500" kern="1200" dirty="0">
                  <a:solidFill>
                    <a:srgbClr val="000000"/>
                  </a:solidFill>
                  <a:ea typeface="Times New Roman" panose="02020603050405020304" pitchFamily="18" charset="0"/>
                </a:rPr>
                <a:t> </a:t>
              </a:r>
              <a:r>
                <a:rPr lang="en-US" sz="500" kern="1200" dirty="0">
                  <a:solidFill>
                    <a:srgbClr val="E31837"/>
                  </a:solidFill>
                  <a:ea typeface="Times New Roman" panose="02020603050405020304" pitchFamily="18" charset="0"/>
                </a:rPr>
                <a:t>|</a:t>
              </a:r>
              <a:r>
                <a:rPr lang="en-US" sz="500" kern="1200" dirty="0">
                  <a:solidFill>
                    <a:srgbClr val="000000"/>
                  </a:solidFill>
                  <a:ea typeface="Times New Roman" panose="02020603050405020304" pitchFamily="18" charset="0"/>
                </a:rPr>
                <a:t> </a:t>
              </a:r>
              <a:r>
                <a:rPr lang="en-US" sz="500" kern="1200" dirty="0">
                  <a:solidFill>
                    <a:schemeClr val="accent2">
                      <a:lumMod val="40000"/>
                      <a:lumOff val="60000"/>
                    </a:schemeClr>
                  </a:solidFill>
                  <a:ea typeface="Times New Roman" panose="02020603050405020304" pitchFamily="18" charset="0"/>
                </a:rPr>
                <a:t>[Insert CD #]</a:t>
              </a:r>
              <a:endParaRPr lang="en-US" sz="500" kern="1200" dirty="0">
                <a:solidFill>
                  <a:srgbClr val="000000"/>
                </a:solidFill>
                <a:ea typeface="STKaiti" panose="02010600040101010101" pitchFamily="2" charset="-122"/>
              </a:endParaRPr>
            </a:p>
          </p:txBody>
        </p:sp>
        <p:sp>
          <p:nvSpPr>
            <p:cNvPr id="52" name="TextBox 51">
              <a:extLst>
                <a:ext uri="{FF2B5EF4-FFF2-40B4-BE49-F238E27FC236}">
                  <a16:creationId xmlns:a16="http://schemas.microsoft.com/office/drawing/2014/main" id="{90F65313-F352-63DD-BA84-E5C1D13E2BEB}"/>
                </a:ext>
              </a:extLst>
            </p:cNvPr>
            <p:cNvSpPr txBox="1">
              <a:spLocks noGrp="1" noRot="1" noMove="1" noResize="1" noEditPoints="1" noAdjustHandles="1" noChangeArrowheads="1" noChangeShapeType="1"/>
            </p:cNvSpPr>
            <p:nvPr/>
          </p:nvSpPr>
          <p:spPr>
            <a:xfrm>
              <a:off x="2456343" y="2971292"/>
              <a:ext cx="1440000" cy="149647"/>
            </a:xfrm>
            <a:prstGeom prst="rect">
              <a:avLst/>
            </a:prstGeom>
            <a:noFill/>
            <a:ln w="15875">
              <a:solidFill>
                <a:schemeClr val="tx1"/>
              </a:solidFill>
            </a:ln>
          </p:spPr>
          <p:txBody>
            <a:bodyPr wrap="square" lIns="0" tIns="36000" rIns="0" bIns="36000">
              <a:spAutoFit/>
            </a:bodyPr>
            <a:lstStyle/>
            <a:p>
              <a:pPr algn="ctr"/>
              <a:r>
                <a:rPr lang="en-US" altLang="ko-KR" sz="500" b="1" dirty="0" err="1">
                  <a:solidFill>
                    <a:srgbClr val="000000"/>
                  </a:solidFill>
                  <a:latin typeface="+mj-lt"/>
                  <a:ea typeface="MS PGothic" panose="020B0600070205080204" pitchFamily="34" charset="-128"/>
                  <a:cs typeface="Calibri" pitchFamily="34" charset="0"/>
                </a:rPr>
                <a:t>Tidak</a:t>
              </a:r>
              <a:r>
                <a:rPr lang="en-US" altLang="ko-KR" sz="500" b="1" dirty="0">
                  <a:solidFill>
                    <a:srgbClr val="000000"/>
                  </a:solidFill>
                  <a:latin typeface="+mj-lt"/>
                  <a:ea typeface="MS PGothic" panose="020B0600070205080204" pitchFamily="34" charset="-128"/>
                  <a:cs typeface="Calibri" pitchFamily="34" charset="0"/>
                </a:rPr>
                <a:t> </a:t>
              </a:r>
              <a:r>
                <a:rPr lang="en-US" altLang="ko-KR" sz="500" b="1" dirty="0" err="1">
                  <a:solidFill>
                    <a:srgbClr val="000000"/>
                  </a:solidFill>
                  <a:latin typeface="+mj-lt"/>
                  <a:ea typeface="MS PGothic" panose="020B0600070205080204" pitchFamily="34" charset="-128"/>
                  <a:cs typeface="Calibri" pitchFamily="34" charset="0"/>
                </a:rPr>
                <a:t>Ditanggung</a:t>
              </a:r>
              <a:r>
                <a:rPr lang="en-US" altLang="ko-KR" sz="500" b="1" dirty="0">
                  <a:solidFill>
                    <a:srgbClr val="000000"/>
                  </a:solidFill>
                  <a:latin typeface="+mj-lt"/>
                  <a:ea typeface="MS PGothic" panose="020B0600070205080204" pitchFamily="34" charset="-128"/>
                  <a:cs typeface="Calibri" pitchFamily="34" charset="0"/>
                </a:rPr>
                <a:t> FDIC</a:t>
              </a:r>
            </a:p>
          </p:txBody>
        </p:sp>
        <p:sp>
          <p:nvSpPr>
            <p:cNvPr id="53" name="TextBox 52">
              <a:extLst>
                <a:ext uri="{FF2B5EF4-FFF2-40B4-BE49-F238E27FC236}">
                  <a16:creationId xmlns:a16="http://schemas.microsoft.com/office/drawing/2014/main" id="{1323E172-4EBA-4E57-DE52-62E30C839F98}"/>
                </a:ext>
              </a:extLst>
            </p:cNvPr>
            <p:cNvSpPr txBox="1">
              <a:spLocks noGrp="1" noRot="1" noMove="1" noResize="1" noEditPoints="1" noAdjustHandles="1" noChangeArrowheads="1" noChangeShapeType="1"/>
            </p:cNvSpPr>
            <p:nvPr/>
          </p:nvSpPr>
          <p:spPr>
            <a:xfrm>
              <a:off x="3896343" y="2971292"/>
              <a:ext cx="1440000" cy="149647"/>
            </a:xfrm>
            <a:prstGeom prst="rect">
              <a:avLst/>
            </a:prstGeom>
            <a:noFill/>
            <a:ln w="15875">
              <a:solidFill>
                <a:schemeClr val="tx1"/>
              </a:solidFill>
            </a:ln>
          </p:spPr>
          <p:txBody>
            <a:bodyPr wrap="square" lIns="0" tIns="36000" rIns="0" bIns="36000">
              <a:spAutoFit/>
            </a:bodyPr>
            <a:lstStyle/>
            <a:p>
              <a:pPr algn="ctr"/>
              <a:r>
                <a:rPr lang="en-GB" altLang="ko-KR" sz="500" b="1" dirty="0" err="1">
                  <a:solidFill>
                    <a:srgbClr val="000000"/>
                  </a:solidFill>
                  <a:latin typeface="+mj-lt"/>
                  <a:ea typeface="MS PGothic" panose="020B0600070205080204" pitchFamily="34" charset="-128"/>
                  <a:cs typeface="Calibri" pitchFamily="34" charset="0"/>
                </a:rPr>
                <a:t>Tidak</a:t>
              </a:r>
              <a:r>
                <a:rPr lang="en-GB" altLang="ko-KR" sz="500" b="1" dirty="0">
                  <a:solidFill>
                    <a:srgbClr val="000000"/>
                  </a:solidFill>
                  <a:latin typeface="+mj-lt"/>
                  <a:ea typeface="MS PGothic" panose="020B0600070205080204" pitchFamily="34" charset="-128"/>
                  <a:cs typeface="Calibri" pitchFamily="34" charset="0"/>
                </a:rPr>
                <a:t> </a:t>
              </a:r>
              <a:r>
                <a:rPr lang="en-GB" altLang="ko-KR" sz="500" b="1" dirty="0" err="1">
                  <a:solidFill>
                    <a:srgbClr val="000000"/>
                  </a:solidFill>
                  <a:latin typeface="+mj-lt"/>
                  <a:ea typeface="MS PGothic" panose="020B0600070205080204" pitchFamily="34" charset="-128"/>
                  <a:cs typeface="Calibri" pitchFamily="34" charset="0"/>
                </a:rPr>
                <a:t>Dijamin</a:t>
              </a:r>
              <a:r>
                <a:rPr lang="en-GB" altLang="ko-KR" sz="500" b="1" dirty="0">
                  <a:solidFill>
                    <a:srgbClr val="000000"/>
                  </a:solidFill>
                  <a:latin typeface="+mj-lt"/>
                  <a:ea typeface="MS PGothic" panose="020B0600070205080204" pitchFamily="34" charset="-128"/>
                  <a:cs typeface="Calibri" pitchFamily="34" charset="0"/>
                </a:rPr>
                <a:t> Bank</a:t>
              </a:r>
            </a:p>
          </p:txBody>
        </p:sp>
        <p:sp>
          <p:nvSpPr>
            <p:cNvPr id="54" name="TextBox 53">
              <a:extLst>
                <a:ext uri="{FF2B5EF4-FFF2-40B4-BE49-F238E27FC236}">
                  <a16:creationId xmlns:a16="http://schemas.microsoft.com/office/drawing/2014/main" id="{E099D58B-E427-8B03-B208-F07CA132D57E}"/>
                </a:ext>
              </a:extLst>
            </p:cNvPr>
            <p:cNvSpPr txBox="1">
              <a:spLocks noGrp="1" noRot="1" noMove="1" noResize="1" noEditPoints="1" noAdjustHandles="1" noChangeArrowheads="1" noChangeShapeType="1"/>
            </p:cNvSpPr>
            <p:nvPr/>
          </p:nvSpPr>
          <p:spPr>
            <a:xfrm>
              <a:off x="5336343" y="2971292"/>
              <a:ext cx="1440000" cy="149647"/>
            </a:xfrm>
            <a:prstGeom prst="rect">
              <a:avLst/>
            </a:prstGeom>
            <a:noFill/>
            <a:ln w="15875">
              <a:solidFill>
                <a:schemeClr val="tx1"/>
              </a:solidFill>
            </a:ln>
          </p:spPr>
          <p:txBody>
            <a:bodyPr wrap="square" lIns="0" tIns="36000" rIns="0" bIns="36000">
              <a:spAutoFit/>
            </a:bodyPr>
            <a:lstStyle/>
            <a:p>
              <a:pPr algn="ctr"/>
              <a:r>
                <a:rPr lang="en-GB" altLang="ko-KR" sz="500" b="1" baseline="0" dirty="0" err="1">
                  <a:solidFill>
                    <a:srgbClr val="000000"/>
                  </a:solidFill>
                  <a:latin typeface="+mj-lt"/>
                  <a:ea typeface="MS PGothic" panose="020B0600070205080204" pitchFamily="34" charset="-128"/>
                  <a:cs typeface="Calibri" pitchFamily="34" charset="0"/>
                </a:rPr>
                <a:t>Mungkin</a:t>
              </a:r>
              <a:r>
                <a:rPr lang="en-GB" altLang="ko-KR" sz="500" b="1" baseline="0" dirty="0">
                  <a:solidFill>
                    <a:srgbClr val="000000"/>
                  </a:solidFill>
                  <a:latin typeface="+mj-lt"/>
                  <a:ea typeface="MS PGothic" panose="020B0600070205080204" pitchFamily="34" charset="-128"/>
                  <a:cs typeface="Calibri" pitchFamily="34" charset="0"/>
                </a:rPr>
                <a:t> </a:t>
              </a:r>
              <a:r>
                <a:rPr lang="en-GB" altLang="ko-KR" sz="500" b="1" baseline="0" dirty="0" err="1">
                  <a:solidFill>
                    <a:srgbClr val="000000"/>
                  </a:solidFill>
                  <a:latin typeface="+mj-lt"/>
                  <a:ea typeface="MS PGothic" panose="020B0600070205080204" pitchFamily="34" charset="-128"/>
                  <a:cs typeface="Calibri" pitchFamily="34" charset="0"/>
                </a:rPr>
                <a:t>Kehilangan</a:t>
              </a:r>
              <a:r>
                <a:rPr lang="en-GB" altLang="ko-KR" sz="500" b="1" baseline="0" dirty="0">
                  <a:solidFill>
                    <a:srgbClr val="000000"/>
                  </a:solidFill>
                  <a:latin typeface="+mj-lt"/>
                  <a:ea typeface="MS PGothic" panose="020B0600070205080204" pitchFamily="34" charset="-128"/>
                  <a:cs typeface="Calibri" pitchFamily="34" charset="0"/>
                </a:rPr>
                <a:t> Nilai</a:t>
              </a:r>
            </a:p>
          </p:txBody>
        </p:sp>
      </p:grpSp>
      <p:grpSp>
        <p:nvGrpSpPr>
          <p:cNvPr id="43" name="Korean Disclaimer" hidden="1">
            <a:extLst>
              <a:ext uri="{FF2B5EF4-FFF2-40B4-BE49-F238E27FC236}">
                <a16:creationId xmlns:a16="http://schemas.microsoft.com/office/drawing/2014/main" id="{582A05F6-7C82-5D0C-A402-6FB8845C5D88}"/>
              </a:ext>
            </a:extLst>
          </p:cNvPr>
          <p:cNvGrpSpPr>
            <a:grpSpLocks noGrp="1" noUngrp="1" noRot="1" noMove="1" noResize="1"/>
          </p:cNvGrpSpPr>
          <p:nvPr/>
        </p:nvGrpSpPr>
        <p:grpSpPr>
          <a:xfrm>
            <a:off x="503233" y="463933"/>
            <a:ext cx="12888917" cy="6530259"/>
            <a:chOff x="350833" y="311533"/>
            <a:chExt cx="12888917" cy="6530259"/>
          </a:xfrm>
        </p:grpSpPr>
        <p:sp>
          <p:nvSpPr>
            <p:cNvPr id="44" name="TextBox 43">
              <a:extLst>
                <a:ext uri="{FF2B5EF4-FFF2-40B4-BE49-F238E27FC236}">
                  <a16:creationId xmlns:a16="http://schemas.microsoft.com/office/drawing/2014/main" id="{38E44620-B7FE-1DB8-F6DF-0CADDEF05D73}"/>
                </a:ext>
              </a:extLst>
            </p:cNvPr>
            <p:cNvSpPr txBox="1">
              <a:spLocks noGrp="1" noRot="1" noMove="1" noResize="1" noEditPoints="1" noAdjustHandles="1" noChangeArrowheads="1" noChangeShapeType="1"/>
            </p:cNvSpPr>
            <p:nvPr/>
          </p:nvSpPr>
          <p:spPr>
            <a:xfrm>
              <a:off x="350833" y="311533"/>
              <a:ext cx="4514021" cy="430887"/>
            </a:xfrm>
            <a:prstGeom prst="rect">
              <a:avLst/>
            </a:prstGeom>
            <a:noFill/>
          </p:spPr>
          <p:txBody>
            <a:bodyPr wrap="square" lIns="0" tIns="0" rIns="0" bIns="0">
              <a:spAutoFit/>
            </a:bodyPr>
            <a:lstStyle/>
            <a:p>
              <a:r>
                <a:rPr lang="ko-KR" altLang="en-US" sz="2800" dirty="0">
                  <a:latin typeface="Gulim" panose="020B0600000101010101" pitchFamily="34" charset="-127"/>
                  <a:ea typeface="Gulim" panose="020B0600000101010101" pitchFamily="34" charset="-127"/>
                </a:rPr>
                <a:t>수령인 공지 사항</a:t>
              </a:r>
            </a:p>
          </p:txBody>
        </p:sp>
        <p:sp>
          <p:nvSpPr>
            <p:cNvPr id="45" name="DisclaimerText (L)">
              <a:extLst>
                <a:ext uri="{FF2B5EF4-FFF2-40B4-BE49-F238E27FC236}">
                  <a16:creationId xmlns:a16="http://schemas.microsoft.com/office/drawing/2014/main" id="{8802EA4A-5E95-DCDE-410F-6B10A4C26D3A}"/>
                </a:ext>
              </a:extLst>
            </p:cNvPr>
            <p:cNvSpPr txBox="1">
              <a:spLocks noGrp="1" noRot="1" noMove="1" noResize="1" noEditPoints="1" noAdjustHandles="1" noChangeArrowheads="1" noChangeShapeType="1"/>
            </p:cNvSpPr>
            <p:nvPr>
              <p:custDataLst>
                <p:tags r:id="rId6"/>
              </p:custDataLst>
            </p:nvPr>
          </p:nvSpPr>
          <p:spPr bwMode="gray">
            <a:xfrm>
              <a:off x="350833" y="955565"/>
              <a:ext cx="12888917" cy="5886227"/>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019175"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6072" indent="-179388" algn="l" defTabSz="1019175"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600200" indent="0" algn="l" defTabSz="1019175"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a:lstStyle>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실제 또는 잠재적인 의뢰 또는 수임 사항과 관련하여 자료를 직접 수신 및 수령한 고객 또는 잠재적 고객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이하 “회사“</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을 위해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Corporation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하나 또는 그 이상의 계열사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이하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및 계열사와 통칭하여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가 논의 목적에 한해 작성하였으며 향후 검증이 필요하며 특히 법률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세무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준법감시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회계 정책 및 리스크 관점에서 당사가 추가적인 검토 및 평가를 상황에 따라 적절하게 수행할 필요가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회사의 사업 및 활동에 정통한 특정 인물들과의 논의 및 고려 목적으로 작성되었으며 본 자료와 관련하여 당사가 구두 또는 서면으로 제공하는 기타 정보와 통합적으로 제공되며 또한 그러한 기타 정보와 통합적으로 고려되어야 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어떠한 거래 또는 어떠한 재무적</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전략적</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사안을 평가하기 위한 유일한 기초를 제공할 의도로 작성되지 않았으며 또한 그와 관련한 어떠한 자문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권고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공식적 견해를 제공하는 것으로 간주되어서는 안되고 그러한 의도로 작성되지 않았으며 유가증권의 매도 또는 매수를 위한 제안이나 권유를 구성하지 않으며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그 계열사에 의한 거래에 대한 자금조달의 제공</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주선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주관</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인수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신디케이트 구성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유가증권의 마케팅</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청약</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매각</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매도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인수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매수 또는 달리 이와 관련된 어떠한 종류의 사업적 관계를 수립한다는 내용의 약속을 구성하지 않습니다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계열사 중 어떠한 주체도 회사 또는 본 자료의 수령인을 대상으로 법률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세무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준법감시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리스크 자문을 제공하였거나 제공할 예정이 아닙니다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그와 같은 자문 또는 컨설팅</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신용등급</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환경</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사회</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지배구조</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지속가능성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이하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자문 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평가 기관에 대한 자문을 제공하기 위한 의도로 작성되지 않았으며 당사가 제공하는 어떤 자료도 잠재적인 법률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평판</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규제 준수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리스크</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회사 또는 기타 당사자에 의한 공시 내용의 공정성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정확성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완전성을 파악 또는 평가하거나 그에 대해 자문을 제공할 의도로 작성되지 않았습니다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제공된 정보 및 예시들은 예시적 내용이며 회사가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로부터 제공받는 상품 또는 서비스에 반영되지 않을 수 있고 효과성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품질</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정확성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완전성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리스크가 평가 또는 검증되지 않았으며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및 계열사는 특정한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접근법</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특정한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투자 전략 또는 특정한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기준</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등급</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지표 등을 인증하지 않습니다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자료에 대해서 회사가 자체적으로 법률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세무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준법감시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회계 정책</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재무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전략</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리스크 관점에서 적절한 검토 및 평가를 수행해야 하며 회사는 어떤 거래를 체결하기 전에 회사측 법률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세무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준법감시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재무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자문사의 자문을 구해야 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 참여하고 있는 일부 사업 활동은 일반적으로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관점에서 투자자</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고객</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임직원</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규제당국에 의한 검증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당사자로부터의 더 높은 수준의 검증이 적용된 활동일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회사에 제공되는 서비스 또는 정보에서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에 의한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평가 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요소에 대한 검토는 일반적으로 회사 또는 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3</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데이터 제공업체 포함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로부터 수령한 데이터에 기초하며 해당 정보는 추정이거나 특정 시점에서의 특정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측면만을 고려한 내용일 수 있습니다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회사</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소속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Value Chain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전체적 지속가능성이나 행위에 대한 검토가 아님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법적인 구속력을 갖도록 의도되지 않았으며 수령인 또는 누구와도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소속의 개인 또는 법인 간의 법률적 관계를 수립할 것을 의도하지 않습니다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BAC Group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소속의 어떠한 개인 또는 법인도 본 자료의 결과로 또는 본 자료에 포함된 부정확</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불완전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호도하는 진술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오류 또는 누락의 결과</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본 자료와 관련되었거나 그로 인해 초래되는 거래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체결 여부를 불문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결과로 발생하거나 발생하였다고 주장되는 결과적이거나 기타 손해 또는 손실에 대해 불법행위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계약</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혹은 기타에 의한 책임을 지거나 의무를 부담하지 않고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또한 본 자료는 당사와 서면으로 구체적인 합의된 목적 이외의 목적으로 사용되거나 신뢰될 수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당사는 본 자료를 검증</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갱신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정정</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수정할 어떠한 의무도 지지 않습니다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증권법 또는 기타 법규에 따른 공시를 위해 작성된 것이 아니고 오로지 회사의 검토 및 고려를 위해 작성되었으며 당사의 사전 서면 동의 없이는 그 전체든 일부든 재생산하거나 배포하거나 인용하거나 언급하거나 회사의 권한을 가진 대표인 외의 자에게 열람되거나 전달되거나 달리 제공될 수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회사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잠재적 거래 참여자가 직접 혹은 대리인을 통해 제공하였거나 공개 정보 원천으로부터 제공받았거나 기타 당사가 검토한 정보에 기초하고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당사는 본 자료에 포함된 이러한 정보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3</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자로부터 제공된 자료를 포함하나 그에 제한되지 아니함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에 대해 독립적으로 조사하거나 검증할 책임을 지지 않으며 당사는 해당 정보가 모든 중요한 측면에서 완전하며 정확하다는 것을 전제로 해당 정보에 의존하였습니다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이러한 정보에 회사의 경영진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잠재적 거래 참가자가 작성 또는 검토하였거나 공개 정보 원천으로부터 입수한 장래의 재무 실적 추정치 및 전망치가 포함된 경우</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당사는 해당 경영진이 현재 입수할 수 있는 최선의 추정치 및 전망치를 반영하여 합리적으로 작성한 것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공개 정보 원천으로부터 입수한 추정치나 전망치의 경우 합리적 추정을 반영하는 것</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이라고 가정하였습니다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이러한 추정치 또는 전망치는 사실이 아닌 것으로 판명되는 가정 및 판단을 반영할 수 있으며 어떠한 추정치 또는 전망치의 실현이 보장되지 않습니다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이러한 정보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본 자료에 포함된 정보의 정확성이나 완전성에 대하여 명시적이든 묵시적이든 어떠한 진술이나 보증도 제공되지 않고 본 자료에 포함된 어떠한 내용도 과거</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현재</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장래에 대한 진술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보증</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약속이 아니며 그렇게 신뢰되어서도 안됩니다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 내 다른 사업 영업에 종사하는 다른 전문인력들에게 알려진 정보를 반영하지 않을 수도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자료에서 인용된 리그테이블은 외부 데이터 제공기관에서 입수한 정보를 기반으로 작성되었으며 해당하는 경우 주석에 해당 기관들이 명시되어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은 증권</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원자재 및 파생상품 매매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외환 및 기타 중개 업무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직접 투자 업무를 영위하는 전 범위의 서비스를 제공하는 증권사이자 상업은행으로서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투자은행</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기업금융</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개인금융</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자산 및 투자운용</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자금조달 및 전략적 자문 서비스 및 기타 상업 서비스 및 상품을 다양한 기업</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정부</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및 개인 고객에게 미국 및 전 세계적으로 제공하고 있는 바</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이에 따른 이해 또는 의무의 상충이 실제 발생하거나 발생하는 것으로 보일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이러한 활동의 통상적인 과정에서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부서들은 언제라도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자신 또는 고객의 계정으로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회사나 잠재적 거래 상대방 또는 거래에 포함될 수 있는 기타 회사의 채권</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주식</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기타 증권 또는 금융 상품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파생 상품</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은행 여신 또는 기타 채무 포함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에 대해 자체 자금이나 운용하는 펀드를 투자하거나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Long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Short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포지션을 취득 또는 보유하거나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기타 포지션 및 거래를 위해 자금을 조달하거나 기타의 거래를 체결할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및</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글로벌 뱅킹 및 글로벌 마켓츠 부문이 사용하는 마케팅 명칭입니다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여신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리스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장비금융</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가맹점 서비스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파생상품</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기타 상업은행 업무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특정 금융상품의 매매 등은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FDIC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회원사 또는 해당 지역의 예금보호제도가 있는 경우 그에 가입하였으며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Equal Housing Lender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인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N.A.,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등을 포함한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은행 계열사 또는 자회사들이 전 세계적으로 영위하고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유가증권 및 금융상품의 매매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전략적 자문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기타 투자은행 업무는 미국 내에서는 등록된 브로커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딜러이자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SIPC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회원사인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Inc,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 그리고 미국 외 지역에서는 해당 지역 등록 법인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Europe Designated Activity Company,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Europe SA, Merrill Lynch International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등</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포함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을 비롯한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투자은행 계열사 또는 자회사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이하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투자은행 계열사</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들이 전 세계적으로 영위하고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Inc.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CFTC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에 등록된 선물중개기관이며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NFA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회원사입니다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Bank of America Europe Designated Activity Company</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100%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지분을 보유한 자회사로 아일랜드중앙은행의 규제를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자료에서 언급되는 상품 및 서비스는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1</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개 또는 그 이상의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 계열사를 통해 제공될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와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법인 및 지점들은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및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 고객들에게 금융서비스를 제공하고 마케팅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특정 서비스 또는 일부 서비스의 제공을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내 기타 지점 또는 일원에게 위탁</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위임할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귀사에 서비스를 제공하는 주체는 귀사의 온보딩 문서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기타 계약 또는 마케팅 목적의 문서에 기재된 법인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지점이며 이는 다른 법인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지점 소속의 직원이 귀사의 계약상 서비스 제공자를 대리하여 귀사와 의사소통을 진행하는 경우에도 그러합니다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 제공하는 상품 또는 서비스의 일부 또는 전부가 특정 지역에서는 제공이 불가능하거나 역외 서비스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Reverse Solicitation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방식으로만 제공가능할 수 있으며 제공가능성은 통지 없이 변경될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은 어떠한 지역에서도 현지법에 의해 인가 또는 허가받은 은행에만 제한된 금융 업무를 수행하지 않으며 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은행 계열사 또는 자회사들이 필요한 인가 또는 허가를 득한 지역에서는 해당 업무를 수행합니다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p>
            <a:p>
              <a:pPr marL="0" marR="0" lvl="0" indent="0" algn="just" defTabSz="938966" rtl="0" eaLnBrk="0" fontAlgn="base" latinLnBrk="0" hangingPunct="0">
                <a:lnSpc>
                  <a:spcPct val="100000"/>
                </a:lnSpc>
                <a:spcBef>
                  <a:spcPts val="0"/>
                </a:spcBef>
                <a:spcAft>
                  <a:spcPts val="1200"/>
                </a:spcAft>
                <a:buClrTx/>
                <a:buSzTx/>
                <a:buFontTx/>
                <a:buNone/>
                <a:tabLst/>
                <a:defRPr/>
              </a:pP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은행 계열사 또는 자회사들이 금융 업무를 수 인가를 득하지 않은 지역의 경우</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중남미 및 캐리비언 지역에서 모든 서비스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상품이 역외 서비스 방식으로 제공됩니다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특정 지역에서는 일부 또는 전부의 상품이 제공 불가할 수 있으며 이는 고지 없이 변경될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본 자료와 그 내용의 목적은 정보 제공에 국한되며 여하한 은행 또는 금융 중개</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사업 권유 및</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또는 공모로 해석되어서는 안됩니다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38966" rtl="0" eaLnBrk="0" fontAlgn="base" latinLnBrk="0" hangingPunct="0">
                <a:lnSpc>
                  <a:spcPct val="100000"/>
                </a:lnSpc>
                <a:spcBef>
                  <a:spcPts val="0"/>
                </a:spcBef>
                <a:spcAft>
                  <a:spcPts val="12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mn-ea"/>
                  <a:cs typeface="+mn-cs"/>
                </a:rPr>
                <a:t>투자은행 계열사들이 제공하는 투자 상품들은</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문서는 리서치 보고서가 아니며 리서치 부문의 산출물이 아니고 해당 자료의 내용은 투자 리서치 또는 리서치 투자의견이 아닙니다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문서는 투자 자문 목적으로 작성되지 않았으며 그러한 의도도 없으며 어떠한 상황 하에서도 해당 내용이 투자 자문을 구성하지 않고 그렇게 간주되어서는 아니됩니다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AC Group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은 당사 리서치 애널리스트들의 독립성 보장을 위해 수립된 정책과 지침을 도입하였습니다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정책은 직원들이 사업 획득이나 기타 보상에 대한 대가로 또는 이를 유도하기 위해 특정 회사에 대하여 직간접적으로 리서치 커버리지</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유리한 리서치 등급 또는 특정 목표 가격을 제공하거나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투자 등급 또는 목표 가격 변경을 제공하는 행위를 금지하고 있으며 리서치 애널리스트가 투자은행 분야 거래에 관여하여 직접 보상을 받는것을 금지하고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문서에 포함된 견해는 본 자료를 귀사에 제공하는 특정한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BAC Group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소속 부서의 의견이며 당사의 리서치 부서 견해를 반영하는 것으로 추정되어서는 안 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문서에 포함된 어떤 내용도 납세자가 자신에게 부과될 수 있는 가산세를 회피하기 위한 목적으로 사용되도록 또는 그러한 의도로 작성되지 않았고 해당 납세자가 그러한 목적으로 사용할 수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누구라도 이러한 세무 관련 내용을 어느 납세자를 대상으로 파트너십이나 기타 법인 또는 투자 계획이나 기타 약정의 홍보</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판매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추천에 사용하거나 언급하는 경우</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자료에 명시된 해당 내용은 그러한 거래나 적시된 사항의 홍보 또는 판매 지원을 위해 사용하는 것이 되며 관련 내용의 수령인은 별도의 독립적 세무 자문인으로부터 자신의 특정 상황에 대한 자문을 구하여야 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문서나 기타 자료상 그 반대로 보여질 수 있는 어떠한 문구에도 불구하고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회사는 다음 중 가장 먼저 도래하는 날짜 및 그 이후</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거래에 대한 모든 세무 처리 및 세무 구조를 공개하도록 허용됩니다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세무 처리나 세무 구조와 관련한 모든 자료</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의견 또는 분석을 포함하되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식별정보 또는 일반에 공개되지 않은 상업적 또는 재무적 정보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세무 구조나 세무 처리와 관련된 사항은 예외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는 공개해선 안됩니다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i</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거래와 관련된 협의가 공개적으로 발표되는 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(ii)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거래가 공개적으로 발표되는 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(iii)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거래 체결에 대한 확정 계약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조건 유무를 불문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이 체결되는 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해당 거래가 어떠한 이유로든 완결되지 않는 경우</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본 조항의 적용은 정지됩니다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당사는 미국 애국자법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(USA Patriot Act, Title III of Pub. L.107-56 (2001</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년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10</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26</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일 서명으로 입법화</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및 기타 미국 내외의 관련 법률</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규정</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법령 등에 따라 회사의 명칭 및 주소</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회사 신원을 파악할 수 있는 기타 정보를 포함</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회사 신원에 대한 특정 정보를 입수</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검증 및 기록하도록 의무화되어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귀사의 현재 또는 미래의 계약상 서비스 제공자</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서비스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에 적용되는 조건</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외부 데이터 제공기관에 대한 정보 및 리그테이블 작성에 사용된 기준 및 방법론 등 보다 자세한 정보는 귀사의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또는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증권 담당자 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Relationship Manager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n-ea"/>
                  <a:cs typeface="+mn-cs"/>
                </a:rPr>
                <a:t>에게 문의하시기 바랍니다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미국 외 지역의 </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a:t>
              </a: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또는</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1"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 </a:t>
              </a:r>
              <a:r>
                <a:rPr kumimoji="0" lang="en-US" altLang="ko-KR"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Securities</a:t>
              </a: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 법인 관련 공지 사항</a:t>
              </a:r>
              <a:r>
                <a:rPr kumimoji="0" lang="en-US" altLang="ko-KR"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미국 외 지역의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또는</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Securities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 법인의 경우 다음의 링크에서 자세한 정보를 확인하시기 바랍니다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Calibri" panose="020F0502020204030204" pitchFamily="34" charset="0"/>
                  <a:hlinkClick r:id="rId11"/>
                </a:rPr>
                <a:t>https://www.bofaml.com/en-us/content/baml-disclaimer.html</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유럽 경제 지역 및 영국 소재 </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a:t>
              </a: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또는</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1"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Securities </a:t>
              </a: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법인 관련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유럽 경제 지역 또는 영국 소재</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또는</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Securities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법인의 경우 다음의 링크에서 자세한 정보를 확인하시기 바랍니다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Calibri" panose="020F0502020204030204" pitchFamily="34" charset="0"/>
                  <a:hlinkClick r:id="rId12"/>
                </a:rPr>
                <a:t>www.bofaml.com/mifid2</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1"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Securities Europe SA </a:t>
              </a:r>
              <a:r>
                <a:rPr kumimoji="0" lang="ko-KR" altLang="en-US" sz="500" b="1"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관련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Securities Europe SA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BofASE</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의 등록 주소는</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51, rue La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Boétie</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75008 Paris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이며</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n° 842 602 690 RCS Paris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로 등록되어 있습니다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프랑스 통화금융법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Code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Monétaire</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et Financier)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에 따라</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BofASE</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는 유럽중앙은행 및 </a:t>
              </a:r>
              <a:r>
                <a:rPr kumimoji="0" lang="fr-F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Autorité de Contrôle Prudentiel et de Résolution (ACPR)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에 의해 인가되고 감독을 받는 신용 및 투자 기관으로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ACRP</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와</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Autorité</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des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Marchés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Financiers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의 규제를 받습니다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BofASE</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의 자본금 정보는</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Calibri" panose="020F0502020204030204" pitchFamily="34" charset="0"/>
                  <a:hlinkClick r:id="rId13"/>
                </a:rPr>
                <a:t>www.bofaml.com/BofASEdisclaimer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에서 확인하실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아르헨티나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“Merrill Lynch”</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Corporation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이 아르헨티나 내 자본시장</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금융자문</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투자 사업 영위에 사용하는 상표이며 해당 사업은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Merrill Lynch Argentina S.A.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에 의해서 수행됩니다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해당 법인은 일반 고객으로부터의 수신 업무 등 은행업 인가를 요하는 업무를 수행하지 않습니다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브라질 공지 사항</a:t>
              </a:r>
              <a:r>
                <a:rPr kumimoji="0" lang="en-GB"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및</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Securities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옴부즈만</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무료 전화</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0800 886 2000 </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r>
                <a:rPr kumimoji="0" lang="en-US" sz="500" b="1"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BofA</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Securities”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는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Bank of America Corporation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의 브라질 소재 등록 브로커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딜러인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Merrill Lynch S.A.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Corretora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Títulos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Valores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Mobiliários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의 마케팅 명칭입니다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Merrill Lynch Banco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Múltiplo</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S.A. (Bank of America Corporation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의 브라질 소재 은행 계열사</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및</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Merrill Lynch S.A.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Corretora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Títulos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Valores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Mobiliários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브라질 등록 브로커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딜러</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칠레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Oficina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Representacion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칠레</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은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의 칠레 소재 연락사무소로</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감독기관은</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Comisión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para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el</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Mercado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Financiero</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이며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가 칠레 국외에서 제공하는 특정 상품과 서비스를 칠레 내에서 홍보할 수 있는 허가를 보유하고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와 그 칠레 연락사무소 모두 칠레법에 의거하여 현지 인가를 득한 은행에만 제한된 업무를 칠레 내에서 수행할 권한이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콜롬비아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N.A.,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Oficina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Representacion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콜롬비아</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은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의 콜롬비아 소재 연락사무소로</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감독기관은</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Superintendencia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Financiera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Colombia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이며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 및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Securities, Inc.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가 콜롬비아 국외에서 제공하는 특정 상품과 서비스를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콜롬비아 내에서 홍보할 수 있는 허가를 보유하고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와 그 콜롬비아 연락사무소 모두 콜롬비아법에 의거하여 현지 인가를 득한 은행에만 제한된 업무를 칠레 내에서 수행할 권한이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두바이 국제금융센터 공지 사항</a:t>
              </a:r>
              <a:r>
                <a:rPr kumimoji="0" lang="en-GB"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Merrill Lynch International</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은</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두바이금융서비스청에 의해 인가되고 규제됩니다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주 사업장 주소는</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ICD Brookfield Place, Level 46, Dubai International Financial Centre, Dubai, United Arab Emirates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이며 인허가 번호는</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CL0322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우편사서함은 </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506576, Dubai, United Arab Emirates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입니다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문서는 대중이나 다수의 사람을 대상으로 한 배포 목적이 아니고 특정 수신인들만 대상으로 제공됩니다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소매 고객이 아니라 전문투자자와 시장 고객들이 대상입니다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마케팅 자료와 관련된 금융상품</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금융서비스는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Merrill Lynch International</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이 판단하기에</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DFSA Conduct of Business rules (COB 2.3)</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에 따른 고객으로서의 규제요건을 충족하는 고객들을 대상으로만 제공됩니다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Merrill Lynch International</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은 소매 고객과 거래하지 않습니다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홍콩 공지 사항</a:t>
              </a:r>
              <a:r>
                <a:rPr kumimoji="0" lang="en-AU"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National Association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홍콩지점은 미국법에 따라 설립되고 존속하는 유한책임을 가진 연방인가은행의 지점입니다</a:t>
              </a:r>
              <a:r>
                <a:rPr kumimoji="0" lang="en-AU"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사우디 아라비아 왕국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본 마케팅 문서는 사우디 아라비아 왕국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Capital Market Authority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이하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“CMA”)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가 인가하고 규제하는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Merrill Lynch Kingdom of Saudi Arabia Company</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에 의해 발간 및 승인되었습니다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주 사업장 주소는</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Kingdom Tower, 22 Floor, 2239 Al-</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Orouba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Road,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Olaya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Unit No: 50,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Ar</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Riyadh 12214-9597, Saudi Arabia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입니다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문서는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CMA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규정을 준수하여 제공된 정보를 포함하고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문서는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CMA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가 정한 규정에 의해 허용된 대상 이외의 자를 대상으로 사우디 아라비아 왕국 내 배포될 수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CMA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는 본 문서의 정확성 또는 완전성에 대해 보장하지 않으며 본 문서의 내용으로 인해 발생하거나 그를 신뢰해서 초래되는 손해에 대한 일체의 책임을 명시적으로 부인합니다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자료는 소매 고객에 배포되거나 열람될 목적으로 작성되지 않았습니다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멕시코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México, S.A.,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Institución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Banca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Múltiple</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Corporation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의 멕시코 소재 은행 계열사이며</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Merrill Lynch México, S.A. de C.V., Casa de Bolsa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Corporation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의 멕시코 소재 등록 브로커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딜러입니다</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Bank of America, National Association, Charlotte, Carolina del Norte,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Estados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Unidos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Norteamérica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Representación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en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México</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는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의 멕시코 소재 연락사무소로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Mexico National Commission on Banking and Securities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의 감독을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페루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N.A.,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Oficina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Representacion</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페루</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의 페루 소재 연락사무소로 감독기관은</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Superintendencia</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Banca,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Seguros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y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Administradoras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Privadas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Fondos</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de </a:t>
              </a:r>
              <a:r>
                <a:rPr kumimoji="0" lang="en-US"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Pensiones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이며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와 그 투자은행 계열사들이 페루 국외에서 제공하는 특정 상품과 서비스를 페루 내에서 홍보할 수 있는 허가를 보유하고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와 그 페루 연락사무소 모두 페루법에 의거하여 현지 인가를 득한 은행에만 제한된 업무를 페루 내에서 수행할 권한이 없습니다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카타르 금융센터 공지 사항</a:t>
              </a:r>
              <a:r>
                <a:rPr kumimoji="0" 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Merrill Lynch International (QFC) Branch</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는 </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Qatar Financial Centre Regulatory Authority</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로부터 인허가를 획득하였습니다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주 사업장 주소는</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Tornado Tower, Level 22, West Bay, Doha, Qatar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이며</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QFC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인허가 번호는</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00258</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이고 우편사서함은</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P.O. Box 27774, Doha, Qatar</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입니다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문서는 대중이나 다수의 사람을 대상으로 한 배포 목적이 아니고 특정 수신인들만 대상으로 제공됩니다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소매 고객이 아니라 거래적격기관과 기업 고객들이 대상입니다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본 마케팅 자료와 관련된 금융상품</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금융서비스는 </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Merrill Lynch International (QFC) Branch</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가 판단하기에 </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Customer and Investor Protection Rules 2019</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에 따른 고객으로서의 규제요건을 충족하는 고객들을 대상으로만 제공됩니다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Merrill Lynch International (QFC) Branch</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MS PGothic" panose="020B0600070205080204" pitchFamily="34" charset="-128"/>
                  <a:cs typeface="Calibri" panose="020F0502020204030204" pitchFamily="34" charset="0"/>
                </a:rPr>
                <a:t>는 소매 고객과 거래하지 않습니다</a:t>
              </a:r>
              <a:r>
                <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altLang="ko-KR"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Europe DAC (“</a:t>
              </a:r>
              <a:r>
                <a:rPr kumimoji="0" lang="en-US" altLang="ko-KR" sz="500" b="1"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altLang="ko-KR"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Europe”)</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Designated Activity Company Limited by Shares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아일랜드 등록 법인이며 등록번호는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no. 220165</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이고 등록 주소는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Two Park Place, Hatch Street, Dublin 2</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Europe</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은 신용기관으로 유럽중앙은행과 아일랜드중앙은행에 의해 인가되고 감독을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BofA</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Europe</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은 아일랜드중앙은행의 규제를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지점 목록은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https://business.bofa.com/content/dam/boamlimages/documents/articles/ID17_1174/bofaml_entities_list.pdf</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에서 열람하실 수 있습니다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altLang="ko-KR"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Bank of America, N.A. (“BANA”)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는 미국법에 의해 설립되고 존속하는연방인가은행으로 인가번호는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13044</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이며 등록 주소는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100 North Tryon Street, Charlotte, North Carolina 28202, USA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미국 연방예금보험공사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(FDIC)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회원사</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는 미국 통화감독청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(OCC)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에 의해 인가되고 규제를 받으며 미국 연방준비제도 이사회와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FDIC</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의 감독 및 규제 대상입니다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의 런던 지점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런던 지점”</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의 영국 소재 주 사업장 주소는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2 King Edward Street, London EC1A 1HQ</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이며 건전성 감독청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(Prudential Regulation Authority)</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에 의해 인가되고 금융감독청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(Financial Conduct Authority)</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의 규제를 받으며 건전성 감독청에 의한 제한적인 규제를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런던 지점에 대한 건전성 감독청의 규제 범위에 대한 자세한 내용은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BANA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런던 지점에 요청해 주십시오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a:t>
              </a:r>
              <a:endParaRPr kumimoji="0" lang="en-GB"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인도네시아 공지 사항</a:t>
              </a:r>
              <a:r>
                <a:rPr kumimoji="0" lang="en-US" altLang="ko-KR"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Bank of America, National Association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자카르타 지점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(“BANA Jakarta”)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은 미국법에 따라 유한책임회사로 설립되고 존속하는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National Banking Association</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의 지점입니다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인도네시아 내에서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BANA Jakarta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는 인도네시아 금융감독청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Otoritas</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Jasa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Keuangan</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OJK”)</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과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Bank Indonesia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에 의해 인가되고 감독을 받으며 인도네시아 예금보호기구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(“Lembaga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Penjamin</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Simpanan</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또는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"LPS”)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의 가입기관입니다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PT Merrill Lynch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Sekuritas</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Indonesia</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는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Otoritas</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Jasa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Keuangan</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(OJK/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인도네시아 금융감독청</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Calibri" panose="020F0502020204030204" pitchFamily="34" charset="0"/>
                  <a:cs typeface="Times New Roman" panose="02020603050405020304" pitchFamily="18" charset="0"/>
                </a:rPr>
                <a:t>에 의해 인가되고 감독을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a:t>
              </a: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ko-KR" altLang="en-US" sz="50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필리핀 공지사항</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Bank of America, National Association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마닐라 지점의 감독기관은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Bangko</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Sentral ng </a:t>
              </a:r>
              <a:r>
                <a:rPr kumimoji="0" lang="en-US" altLang="ko-KR" sz="50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Pilipinas</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입니다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https://www.bsp.gov.ph.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예금은 예금자 당 최대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P500,000</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까지 필리핀예금보험공사의 예금보호를 받습니다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질문이나 우려사항이 있으시면 고객서비스팀 </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(+632) 88155100 or asia.sse-ph@bofa.com</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으로 연락주시기 바랍니다</a:t>
              </a:r>
              <a:r>
                <a:rPr kumimoji="0" lang="en-US" altLang="ko-KR"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938966" rtl="0" eaLnBrk="0" fontAlgn="base" latinLnBrk="0" hangingPunct="0">
                <a:lnSpc>
                  <a:spcPct val="100000"/>
                </a:lnSpc>
                <a:spcBef>
                  <a:spcPts val="0"/>
                </a:spcBef>
                <a:spcAft>
                  <a:spcPts val="3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©2025</a:t>
              </a:r>
              <a:r>
                <a:rPr kumimoji="0" lang="ko-KR" altLang="en-US" sz="500" b="0" i="0" u="none" strike="noStrike" kern="1200" cap="none" spc="0" normalizeH="0" baseline="0" noProof="0" dirty="0">
                  <a:ln>
                    <a:noFill/>
                  </a:ln>
                  <a:solidFill>
                    <a:srgbClr val="000000"/>
                  </a:solidFill>
                  <a:effectLst/>
                  <a:uLnTx/>
                  <a:uFillTx/>
                  <a:latin typeface="Calibri" pitchFamily="34" charset="0"/>
                  <a:ea typeface="Times New Roman" panose="02020603050405020304" pitchFamily="18" charset="0"/>
                  <a:cs typeface="Calibri" panose="020F0502020204030204" pitchFamily="34" charset="0"/>
                </a:rPr>
                <a:t>년</a:t>
              </a:r>
              <a:r>
                <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Calibri" panose="020F0502020204030204" pitchFamily="34" charset="0"/>
                </a:rPr>
                <a:t> Bank of America Corporation. All rights reserved. 1/2025 </a:t>
              </a:r>
              <a:r>
                <a:rPr lang="en-US" sz="500" kern="1200" dirty="0">
                  <a:solidFill>
                    <a:srgbClr val="E31837"/>
                  </a:solidFill>
                  <a:ea typeface="Times New Roman" panose="02020603050405020304" pitchFamily="18" charset="0"/>
                </a:rPr>
                <a:t>|</a:t>
              </a:r>
              <a:r>
                <a:rPr lang="en-US" sz="500" kern="1200" dirty="0">
                  <a:solidFill>
                    <a:srgbClr val="000000"/>
                  </a:solidFill>
                  <a:ea typeface="Times New Roman" panose="02020603050405020304" pitchFamily="18" charset="0"/>
                </a:rPr>
                <a:t> </a:t>
              </a:r>
              <a:r>
                <a:rPr lang="en-US" sz="500" kern="1200" dirty="0">
                  <a:solidFill>
                    <a:schemeClr val="accent2">
                      <a:lumMod val="40000"/>
                      <a:lumOff val="60000"/>
                    </a:schemeClr>
                  </a:solidFill>
                  <a:ea typeface="Times New Roman" panose="02020603050405020304" pitchFamily="18" charset="0"/>
                </a:rPr>
                <a:t>[Insert MAP #]</a:t>
              </a:r>
              <a:r>
                <a:rPr lang="en-US" sz="500" kern="1200" dirty="0">
                  <a:solidFill>
                    <a:srgbClr val="000000"/>
                  </a:solidFill>
                  <a:ea typeface="Times New Roman" panose="02020603050405020304" pitchFamily="18" charset="0"/>
                </a:rPr>
                <a:t> </a:t>
              </a:r>
              <a:r>
                <a:rPr lang="en-US" sz="500" kern="1200" dirty="0">
                  <a:solidFill>
                    <a:srgbClr val="E31837"/>
                  </a:solidFill>
                  <a:ea typeface="Times New Roman" panose="02020603050405020304" pitchFamily="18" charset="0"/>
                </a:rPr>
                <a:t>|</a:t>
              </a:r>
              <a:r>
                <a:rPr lang="en-US" sz="500" kern="1200" dirty="0">
                  <a:solidFill>
                    <a:srgbClr val="000000"/>
                  </a:solidFill>
                  <a:ea typeface="Times New Roman" panose="02020603050405020304" pitchFamily="18" charset="0"/>
                </a:rPr>
                <a:t> </a:t>
              </a:r>
              <a:r>
                <a:rPr lang="en-US" sz="500" kern="1200" dirty="0">
                  <a:solidFill>
                    <a:schemeClr val="accent2">
                      <a:lumMod val="40000"/>
                      <a:lumOff val="60000"/>
                    </a:schemeClr>
                  </a:solidFill>
                  <a:ea typeface="Times New Roman" panose="02020603050405020304" pitchFamily="18" charset="0"/>
                </a:rPr>
                <a:t>[Insert CD #]</a:t>
              </a:r>
              <a:endParaRPr kumimoji="0" lang="en-US" sz="50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p:txBody>
        </p:sp>
        <p:sp>
          <p:nvSpPr>
            <p:cNvPr id="46" name="TextBox 45">
              <a:extLst>
                <a:ext uri="{FF2B5EF4-FFF2-40B4-BE49-F238E27FC236}">
                  <a16:creationId xmlns:a16="http://schemas.microsoft.com/office/drawing/2014/main" id="{0311928D-7D90-827D-BD60-B95628B67D4F}"/>
                </a:ext>
              </a:extLst>
            </p:cNvPr>
            <p:cNvSpPr txBox="1">
              <a:spLocks noGrp="1" noRot="1" noMove="1" noResize="1" noEditPoints="1" noAdjustHandles="1" noChangeArrowheads="1" noChangeShapeType="1"/>
            </p:cNvSpPr>
            <p:nvPr/>
          </p:nvSpPr>
          <p:spPr>
            <a:xfrm>
              <a:off x="1736343" y="2818724"/>
              <a:ext cx="1440000" cy="149647"/>
            </a:xfrm>
            <a:prstGeom prst="rect">
              <a:avLst/>
            </a:prstGeom>
            <a:noFill/>
            <a:ln w="15875">
              <a:solidFill>
                <a:schemeClr val="tx1"/>
              </a:solidFill>
            </a:ln>
          </p:spPr>
          <p:txBody>
            <a:bodyPr wrap="square" lIns="0" tIns="36000" rIns="0" bIns="36000">
              <a:spAutoFit/>
            </a:bodyPr>
            <a:lstStyle/>
            <a:p>
              <a:pPr algn="ctr"/>
              <a:r>
                <a:rPr lang="en-US" altLang="ko-KR" sz="500" b="1" dirty="0">
                  <a:solidFill>
                    <a:srgbClr val="000000"/>
                  </a:solidFill>
                  <a:latin typeface="MS PGothic" panose="020B0600070205080204" pitchFamily="34" charset="-128"/>
                  <a:ea typeface="MS PGothic" panose="020B0600070205080204" pitchFamily="34" charset="-128"/>
                  <a:cs typeface="Calibri" pitchFamily="34" charset="0"/>
                </a:rPr>
                <a:t>FDIC</a:t>
              </a:r>
              <a:r>
                <a:rPr lang="ko-KR" altLang="en-US" sz="500" b="1" dirty="0">
                  <a:solidFill>
                    <a:srgbClr val="000000"/>
                  </a:solidFill>
                  <a:latin typeface="MS PGothic" panose="020B0600070205080204" pitchFamily="34" charset="-128"/>
                  <a:ea typeface="MS PGothic" panose="020B0600070205080204" pitchFamily="34" charset="-128"/>
                  <a:cs typeface="Calibri" pitchFamily="34" charset="0"/>
                </a:rPr>
                <a:t>의 보험보장을 받지 않으며</a:t>
              </a:r>
            </a:p>
          </p:txBody>
        </p:sp>
        <p:sp>
          <p:nvSpPr>
            <p:cNvPr id="47" name="TextBox 46">
              <a:extLst>
                <a:ext uri="{FF2B5EF4-FFF2-40B4-BE49-F238E27FC236}">
                  <a16:creationId xmlns:a16="http://schemas.microsoft.com/office/drawing/2014/main" id="{C3335E61-E20D-E039-FA0E-ECF98FC939D4}"/>
                </a:ext>
              </a:extLst>
            </p:cNvPr>
            <p:cNvSpPr txBox="1">
              <a:spLocks noGrp="1" noRot="1" noMove="1" noResize="1" noEditPoints="1" noAdjustHandles="1" noChangeArrowheads="1" noChangeShapeType="1"/>
            </p:cNvSpPr>
            <p:nvPr/>
          </p:nvSpPr>
          <p:spPr>
            <a:xfrm>
              <a:off x="3176343" y="2818724"/>
              <a:ext cx="1440000" cy="149647"/>
            </a:xfrm>
            <a:prstGeom prst="rect">
              <a:avLst/>
            </a:prstGeom>
            <a:noFill/>
            <a:ln w="15875">
              <a:solidFill>
                <a:schemeClr val="tx1"/>
              </a:solidFill>
            </a:ln>
          </p:spPr>
          <p:txBody>
            <a:bodyPr wrap="square" lIns="0" tIns="36000" rIns="0" bIns="36000">
              <a:spAutoFit/>
            </a:bodyPr>
            <a:lstStyle/>
            <a:p>
              <a:pPr algn="ctr"/>
              <a:r>
                <a:rPr lang="ko-KR" altLang="en-US" sz="500" b="1" dirty="0">
                  <a:solidFill>
                    <a:srgbClr val="000000"/>
                  </a:solidFill>
                  <a:latin typeface="MS PGothic" panose="020B0600070205080204" pitchFamily="34" charset="-128"/>
                  <a:ea typeface="MS PGothic" panose="020B0600070205080204" pitchFamily="34" charset="-128"/>
                  <a:cs typeface="Calibri" pitchFamily="34" charset="0"/>
                </a:rPr>
                <a:t>은행의 보증을 받지 않고</a:t>
              </a:r>
            </a:p>
          </p:txBody>
        </p:sp>
        <p:sp>
          <p:nvSpPr>
            <p:cNvPr id="48" name="TextBox 47">
              <a:extLst>
                <a:ext uri="{FF2B5EF4-FFF2-40B4-BE49-F238E27FC236}">
                  <a16:creationId xmlns:a16="http://schemas.microsoft.com/office/drawing/2014/main" id="{9D9AEACC-1642-8B22-EFD3-BF25D454B435}"/>
                </a:ext>
              </a:extLst>
            </p:cNvPr>
            <p:cNvSpPr txBox="1">
              <a:spLocks noGrp="1" noRot="1" noMove="1" noResize="1" noEditPoints="1" noAdjustHandles="1" noChangeArrowheads="1" noChangeShapeType="1"/>
            </p:cNvSpPr>
            <p:nvPr/>
          </p:nvSpPr>
          <p:spPr>
            <a:xfrm>
              <a:off x="4616343" y="2818724"/>
              <a:ext cx="1440000" cy="149647"/>
            </a:xfrm>
            <a:prstGeom prst="rect">
              <a:avLst/>
            </a:prstGeom>
            <a:noFill/>
            <a:ln w="15875">
              <a:solidFill>
                <a:schemeClr val="tx1"/>
              </a:solidFill>
            </a:ln>
          </p:spPr>
          <p:txBody>
            <a:bodyPr wrap="square" lIns="0" tIns="36000" rIns="0" bIns="36000">
              <a:spAutoFit/>
            </a:bodyPr>
            <a:lstStyle/>
            <a:p>
              <a:pPr algn="ctr"/>
              <a:r>
                <a:rPr lang="ko-KR" altLang="en-US" sz="500" b="1" baseline="0" dirty="0">
                  <a:solidFill>
                    <a:srgbClr val="000000"/>
                  </a:solidFill>
                  <a:latin typeface="MS PGothic" panose="020B0600070205080204" pitchFamily="34" charset="-128"/>
                  <a:ea typeface="MS PGothic" panose="020B0600070205080204" pitchFamily="34" charset="-128"/>
                  <a:cs typeface="Calibri" pitchFamily="34" charset="0"/>
                </a:rPr>
                <a:t>가치가 손실될 수 있음</a:t>
              </a:r>
            </a:p>
          </p:txBody>
        </p:sp>
      </p:grpSp>
      <p:grpSp>
        <p:nvGrpSpPr>
          <p:cNvPr id="37" name="Japanese Disclaimer" hidden="1">
            <a:extLst>
              <a:ext uri="{FF2B5EF4-FFF2-40B4-BE49-F238E27FC236}">
                <a16:creationId xmlns:a16="http://schemas.microsoft.com/office/drawing/2014/main" id="{48686A0A-13D9-387F-9C9A-3F34C4BA0E52}"/>
              </a:ext>
            </a:extLst>
          </p:cNvPr>
          <p:cNvGrpSpPr>
            <a:grpSpLocks noGrp="1" noUngrp="1" noRot="1" noMove="1" noResize="1"/>
          </p:cNvGrpSpPr>
          <p:nvPr/>
        </p:nvGrpSpPr>
        <p:grpSpPr>
          <a:xfrm>
            <a:off x="503233" y="463933"/>
            <a:ext cx="12888917" cy="6447763"/>
            <a:chOff x="350833" y="311533"/>
            <a:chExt cx="12888917" cy="6447763"/>
          </a:xfrm>
        </p:grpSpPr>
        <p:sp>
          <p:nvSpPr>
            <p:cNvPr id="38" name="TextBox 37">
              <a:extLst>
                <a:ext uri="{FF2B5EF4-FFF2-40B4-BE49-F238E27FC236}">
                  <a16:creationId xmlns:a16="http://schemas.microsoft.com/office/drawing/2014/main" id="{75D5EA72-3B5F-4DA1-8C4F-757335F3BC40}"/>
                </a:ext>
              </a:extLst>
            </p:cNvPr>
            <p:cNvSpPr txBox="1">
              <a:spLocks noGrp="1" noRot="1" noMove="1" noResize="1" noEditPoints="1" noAdjustHandles="1" noChangeArrowheads="1" noChangeShapeType="1"/>
            </p:cNvSpPr>
            <p:nvPr/>
          </p:nvSpPr>
          <p:spPr>
            <a:xfrm>
              <a:off x="350833" y="311533"/>
              <a:ext cx="4514021" cy="430887"/>
            </a:xfrm>
            <a:prstGeom prst="rect">
              <a:avLst/>
            </a:prstGeom>
            <a:noFill/>
          </p:spPr>
          <p:txBody>
            <a:bodyPr wrap="square" lIns="0" tIns="0" rIns="0" bIns="0">
              <a:spAutoFit/>
            </a:bodyPr>
            <a:lstStyle/>
            <a:p>
              <a:r>
                <a:rPr lang="ja-JP" altLang="en-US" sz="2800" dirty="0"/>
                <a:t>注意事項</a:t>
              </a:r>
            </a:p>
          </p:txBody>
        </p:sp>
        <p:sp>
          <p:nvSpPr>
            <p:cNvPr id="39" name="DisclaimerText (L)">
              <a:extLst>
                <a:ext uri="{FF2B5EF4-FFF2-40B4-BE49-F238E27FC236}">
                  <a16:creationId xmlns:a16="http://schemas.microsoft.com/office/drawing/2014/main" id="{B853D295-BF2D-62ED-3C30-38B33503BFF8}"/>
                </a:ext>
              </a:extLst>
            </p:cNvPr>
            <p:cNvSpPr txBox="1">
              <a:spLocks noGrp="1" noRot="1" noMove="1" noResize="1" noEditPoints="1" noAdjustHandles="1" noChangeArrowheads="1" noChangeShapeType="1"/>
            </p:cNvSpPr>
            <p:nvPr>
              <p:custDataLst>
                <p:tags r:id="rId5"/>
              </p:custDataLst>
            </p:nvPr>
          </p:nvSpPr>
          <p:spPr bwMode="gray">
            <a:xfrm>
              <a:off x="350833" y="975661"/>
              <a:ext cx="12888917" cy="5783635"/>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019175"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6072" indent="-179388" algn="l" defTabSz="1019175"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600200" indent="0" algn="l" defTabSz="1019175"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a:lstStyle>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は、具体的な若しくは潜在的なマンデート又はエンゲージメントに関連して本書の直接の宛先となり、本書が直接渡されるお客様又は潜在的なお客様（以下「貴社」といいます。）に向けてバンク・オブ・アメリカ・コーポレーション（以下「</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」、その関連会社と併せて「</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といいます）の単一又は複数の関連会社により、議論の目的のみで作成されたものであり、弊社において適宜法務、税務、コンプライアンス、会計ポリシー及びリスク等の観点から追加的な検討及び審査を経ることを条件としています。本書は、貴社の業務及び事情に精通している特定の方々に向けて作成されたものであり、本件に関連して弊社から提供させて頂く口頭又は文書によるその他の情報と併せてのみご検討いただくべきものです。 本書は、本書のみに基づいて如何なる取引、又は財務、戦略、ビジネス等を評価することを目的に作成されておらず、如何なる取引、財務、戦略、ビジネス等について助言、推奨又は正式な意見を提供するものではなく、またそのように解釈されるべきでもなければ、証券の売買の申し込み又はその勧誘を行うものでもなく、</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又はその関係会社による、如何なる取引にかかるファイナンスの提供、アレンジ、ブックラン、引受又はシンジケーション、証券のマーケティング、募集、私募、売付、引受又は買付、或いはこれらに関連する如何なるビジネス関係の締結について何ら確約するものではありません。</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又はその関係会社のいずれも、お客様その他の本書の如何なる受領者に対しても、法律、税務、コンプライアンス、会計、又はリスクに関する助言を提供してはおらず、今後も提供するものはありません。本書は、法律、コンサルティング、会計、格付機関又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（環境・社会・ガバナンス）に関する助言、或いは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評価機関に関する助言を提供するものではなく、また、弊社が提供する一切の資料は、潜在的な法律上、レピュテーション上、規制コンプライアンス上又はその他のリスク、或いは貴社又は如何なる他者の開示の公平性、正確性又は完全性を特定し、評価し、又はそれらに関する助言を提供するものではありません。本書に含まれる情報及び事例は例示であり、貴社が</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から提供されるプロダクトやサービスに反映されていない可能性があり、それらの有効性、クオリティ、正確性、完全性又はリスクに関する検証はなされておらず、</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又はその関係会社として、特定の</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アプローチ、特定の</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投資戦略若しくは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に関する特定の基準、格付若しくは指標について、何ら支持するものではありません。本書は、貴社による法律、税務、コンプライアンス、会計ポリシー、財務、戦略、</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及びリスクの観点から独自の検討及び評価を適切に行うことを前提としており、取引実行にあたっては貴社自身の法律、税務、コンプライアンス、会計、財務及び</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アドバイザーと相談するようお願い致します。</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グループは、投資家、顧客、従業員、規制当局の監視強化及び</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又は主に</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の観点で外者の監視を受ける可能性のある事業活動に携わる可能性があります。貴社に提供されたサービス又は情報に含まれる、</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による</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要素の評価又は考察は、通常、 貴社又は（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データベンダーを含む）第三者から提供されたデータに依拠するものであり、そうしたデータは推定に基づくものである可能性があるほか、</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ESG</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に関する一部の側面又は（貴社</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又はそのバリューチェーンのサステナビリティプロファイル及びそれらの活動の全体像を見たものではなく）一部のポイントのみを考慮したものである可能性があります。本書は、本書の受領者又は如何なる者と</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グループに属する如何なる個人又はエンティティとの間で法的拘束力を持つことを意図しておらず、また、何らの法的な関係性を生じさせるものではありません。</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に属する如何なる個人又はエンティティも、結果的又はその如何を問わず、本書、本書における不正確、不完全若しくは誤解を招く記述、誤り若しくは記載の缺欠、又は本書に関連する若しくは起因する取引（実施したか否かを問わない）に起因して、如何なる個人又はエンティティが被る又はそう主張する如何なる損失又は損害についても（契約、不法行為、その他によるかを問わず）何らの責任も負わず、また、本書は、弊社との間で書面により合意されていない目的のために使用又は依拠されることは出来ません。 弊社は、本書を検証、更新、修正、その他如何なる改訂も行う義務を負いません。本書は、（証券取引法その他によるかを問わず）公開を想定して作成されておらず、貴社による検討及び考察のみを目的として作成されたものであり、弊社の書面による事前の承諾なしにその一部であるか全体であるかを問わず、複製、配布、引用、言及、伝達、提供その他第三者への開示をされることのないようお願い致します。本書は、貴社若しくはその他の潜在的な取引参加者により若しくはそれらのために提供された情報又は公の情報源その他から弊社が入手した情報に基づいています。弊社は、本書に含まれる情報（第三者である情報提供者からの情報を含むがこれに限らない）について独自に調査又は確認する義務を負わず、それらの情報がすべての重要な点において完全かつ正確であることを前提としています。 さらに、そのような情報が貴社その他の潜在的な取引参加者の経営陣によって作成若しくはレビューされた、又は公の情報源から取得された将来の財務パフォーマンスの見積もりや予測を含む場合には、弊社はそのような見積もりや予測が現在入手可能な最も信頼できる経営陣の判断及び見積もりに基き合理的に準備されたこと（又はそれが公の情報源から取得されたものに関しては、それが合理的な見積もりであること）を前提とします。これら如何なる見積もりや予測も、不正確な前提や判断に基づいている可能性があり、これらの見積もり又は予測が実現する保証は何らありません。弊社は、本書記載の如何なる情報の正確性及び完全性につき明示・黙示を問わず表明・保証するものではなく、本書に含まれるいかなる記述も、それが過去、現在、未来のいずれに関するものであろうとも表明・保証として依拠されてはなりません。本書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の他部門のプロフェッショナルが有する情報を反映していない可能性があります。本書において言及されるリーグ・テーブルは、該当する箇所については脚注に記載される通り、第三者である情報提供者からの情報をもとに作成されています。</a:t>
              </a: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は、フルサービスの証券会社及び商業銀行であり、その取り扱う各種業務（証券、コモディティー、デリバティブ取引、外国為替その他ブローカレッジ業務、自己投資、インベストメント／コーポレート／プライベート・バンキング、資産及び投資運用業、ファイナンス業務、戦略的アドバイザリー業務、その他の商業サービスや商品）を米国内及び海外において幅広い顧客層（法人、政府及び個人）に提供しており、それらの間において利益若しくは義務のコンフリクトが生じる又はそのようにみなされる可能性があります。これらの各種活動の通常の業務において、</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の一部が、いつ何時においても自らの勘定若しくはその顧客の勘定で、貴社、貴社がかかわる案件における貴社の潜在的取引相手、若しくは貴社がかかわる案件におけるその他の当事者の債券、株式若しくはその他の有価証券や金融商品（デリバティブ、銀行融資若しくはその他の債務）に対して投資し、それらに投資するファンドを運用し、又はそれらのショート／ロングポジションを作出若しくは保持し、若しくはそれらのポジションに対する資金の提供、それらに関する取引の実行等をする可能性があります。</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Bank of America”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BofA</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Securities”</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グローバル・バンキング及びグローバル・マーケット部門のマーケティング・ネームです。貸付、リース、設備ファイナンス、加盟店サービス、デリバティブ、その他商業銀行業務、特定の金融商品取引は、連邦預金保険公社（</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FDIC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）及び該当法域における預金保護制度（適用ある場合）のメンバーであり</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Equal Housing Lender</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であるバンク・オブ・アメリカ・エヌ・エーを含む、</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銀行関連会社又は子会社によってグローバルに行われています。証券・金融商品取引、戦略的アドバイザリーその他の投資銀行業務は、米国においては登録されたブローカー・ディーラーであり証券投資者保護会社（</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SIPC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メンバーであるビーオブエー・セキュリティーズ・インク、並びにその他の法域においては現地において登録されたエンティティ（バンク・オブ・アメリカ・ヨーロッパ・デジグネイテッド・アクティビティ・カンパニー（</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DAC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）、ビーオブエー・セキュリティーズ・ヨーロッパ・エス・エー、メリル・リンチ・インターナショナル等）を含む、</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の投資銀行関連会社又は子会社（以下「投資銀行関連会社」といいます。）によってグローバルに行われます。ビーオブエー・セキュリティーズ・インクは、米国商品先物取引委員会（</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CFTC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）に登録された先物取次業者（</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FCM</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）及び全米先物協会（</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NFA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）のメンバーであり、バンク・オブ・アメリカ・ヨーロッパ・デジグネイテッド・アクティビティ・カンパニー（</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DAC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の完全子会社であり、アイルランド中央銀行の規制を受けます。</a:t>
              </a: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本書で言及される商品及びサービスは、</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単一又は複数の関連会社を通じて提供される可能性があります。バンク・オブ・アメリカ及びビーオブエー・セキュリティーズのエンティティ及び支店は、バンク・オブ・アメリカ及びビーオブエー・セキュリティーズの顧客に対して金融サービスを提供するほか、一部サービスのマーケティング、提供又はその他の側面を他の</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の支店又はメンバーに委託・委任する可能性があります。貴社との契約上のサービス・プロバイダーのために貴社とのコミュニケーションを担当する者が他のエンティティ又は支店の従業員であった場合でも、貴社のサービス・プロイダーは、引き続き貴社のオンボーディング書類、契約書、又はマーケティング資料に示されたエンティティ／支店となります。</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が提供する商品及びサービスの一部又は全部は、一部法域では提供不可であり、オフショア取引や逆勧誘の形でのみ提供可能である可能性があるほか、提供の可否は通知無く変わる可能性があります。</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は、その銀行関連会社又は子会社が必要なライセンスや認可を取得している法域を除き、如何なる法域においても、現地法によってライセンス又は認可を与えられた銀行のみが権利を有する銀行業務は行いません。</a:t>
              </a:r>
              <a:endPar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銀行業を行うライセンスを保有しない法域に関し、中南米及びカリブ地域については、全てのサービス及び商品の提供はオフショア取引で行います。一部又は全部の商品は、特定の法域で入手不可である可能性があるほか、事前の通達無しに変更される可能性があります。本書、及びその内容は、情報提供を目的としており、如何なる銀行又は金融取引の仲介、ビジネスの勧誘、及び</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又は公募と解釈されないものとします。</a:t>
              </a:r>
              <a:endPar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endPar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just"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投資銀行関連会社によって提供される投資商品：</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a:p>
              <a:pPr marL="0" marR="0" lvl="0" indent="0" algn="just" defTabSz="913668" rtl="0" eaLnBrk="0" fontAlgn="base" latinLnBrk="0" hangingPunct="0">
                <a:lnSpc>
                  <a:spcPct val="100000"/>
                </a:lnSpc>
                <a:spcBef>
                  <a:spcPts val="0"/>
                </a:spcBef>
                <a:spcAft>
                  <a:spcPts val="100"/>
                </a:spcAft>
                <a:buClrTx/>
                <a:buSzTx/>
                <a:buFontTx/>
                <a:buNone/>
                <a:tabLst/>
                <a:defRPr/>
              </a:pP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本書は、リサーチ・レポートではなく、リサーチ部門の制作物でもないほか、本コミュニケーションは投資リサーチ又はリサーチの推奨でもありません。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は、投資に関する助言ではなく、また投資に関する助言を目的として作成されておらず、その記載内容は、如何なる場合も投資に関する助言ではなく、投資に関する助言として利用することはお控え下さい。</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グループは、リサーチ・アナリストの独立性を維持するためのポリシー及びガイドラインを採択しています。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これらポリシーは、業務獲得の見返り又はその他の報酬として、リサーチ・カバレッジを提供したり、好意的な投資評価や具体的な株価目標を直接的又は間接的に提示したり、かかる投資評価や株価目標の変更を申し出ることを禁じており、また、リサーチ・アナリストが、投資銀行部門の取引に関与することにより、直接的に報酬を得ることを禁じてい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本書において表明されている見解は、貴社に本書を提供している特定の</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グループ事業部門独自のものであり、弊社リサーチ部門の見解であると示唆するものではありません。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本書に含まれる税務に関する記述は、課せられる可能性のある税制上の罰則を納税者が回避することを目的した記述ではなく、そうした目的で使用することは出来ません。　</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に含まれる税務に関する記述を、パートナーシップその他のエンティティの、又は納税者に対する投資計画や投資アレンジの、プロモーション、マーケティング又は推奨にあたり利用又は言及される場合、本書に含まれる税務に関する記述は、当該取引のプロモーション又はマーケティングその他の事項のサポートのために提供されるものであり、本書に含まれる税務の記述を受け取った方は、独立した税務アドバイザーにその特定の状況に基づいたアドバイスを求めて頂く必要があり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書又はその他の資料の一切の記述にかかわらず、取引の税務上の取扱い及び税務ストラクチャー（かかる税務上の取扱い又は税務構造に関するすべての資料、意見書又は分析を含みます。但し、かかる税務上の取扱い又は税務ストラクチャーに関連する情報でない限り、識別情報又は非公開の商業上若しくは財務上の情報を含まないものとします。）につきましては、貴社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）本件取引を検討していることについての公表、（</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）本件取引の公表 又は（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件取引を行うための最終契約の締結（条件付か否かは問わない）のうちいずれか最も早く到来した日以降、一切の制限なく、誰にでも開示することができます。但し、なんらかの理由により本取引が行われなかった場合には、前文の規定は適用されなくなるものとし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弊社は、米国内外で適用される米国パトリオット法（</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2001</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年</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10</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月</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26</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日に法律として成立した</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Title III of Pub. L. 107-56</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、その改訂版も含む）その他の法律、規則及び規制に基づき、貴社を特定する情報を取得・確認し記録することを要請されており、これらの情報には貴社の名称、住所等の情報が含まれます。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貴社の契約上のサービスプロバイダーの確認を含め、サービスに適用される諸条件、外部の第三者データ・プロバイダーに関する情報、並びにリーグ・テーブル作成に使用された基準及び手法に関する詳細は、バンク・オブ・アメリカ又はビーオブエー・セキュリティーズの担当者又はリレーションシップ・マネージャー（</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RM</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）にお問い合わせ下さい。</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米国外のバンク・オブ・アメリカ又はビーオブエー・セキュリティーズのエンティティに関する通知：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米国外のバンク・オブ・アメリカ又はビーオブエー・セキュリティーズ・エンティティに関する追加情報については、以下の</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URL</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を参照してください。</a:t>
              </a:r>
              <a:r>
                <a:rPr kumimoji="0" lang="en-US" sz="500" b="0" i="0" u="sng" strike="noStrike" kern="1200" cap="none" spc="0" normalizeH="0" baseline="0" noProof="0" dirty="0">
                  <a:ln>
                    <a:noFill/>
                  </a:ln>
                  <a:solidFill>
                    <a:srgbClr val="0563C1"/>
                  </a:solidFill>
                  <a:effectLst/>
                  <a:uLnTx/>
                  <a:uFillTx/>
                  <a:latin typeface="Calibri" pitchFamily="34" charset="0"/>
                  <a:ea typeface="ＭＳ Ｐゴシック" panose="020B0600070205080204" pitchFamily="34" charset="-128"/>
                  <a:cs typeface="Times New Roman" panose="02020603050405020304" pitchFamily="18" charset="0"/>
                  <a:hlinkClick r:id="rId11"/>
                </a:rPr>
                <a:t>https://www.bofaml.com/en-us/content/baml-disclaimer.html</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欧州経済領域（</a:t>
              </a:r>
              <a:r>
                <a:rPr kumimoji="0" 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EEA</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）及び英国のバンク・オブ・アメリカ又はビーオブエー・セキュリティーズのエンティティに関する通知：</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EEA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及び英国のバンク・オブ・アメリカ又はビーオブエー・セキュリティーズ・エンティティに関する追加情報については、以下の</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URL</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をご覧ください。</a:t>
              </a:r>
              <a:r>
                <a:rPr kumimoji="0" lang="en-US" sz="500" b="0" i="0" u="sng" strike="noStrike" kern="1200" cap="none" spc="0" normalizeH="0" baseline="0" noProof="0" dirty="0">
                  <a:ln>
                    <a:noFill/>
                  </a:ln>
                  <a:solidFill>
                    <a:srgbClr val="0563C1"/>
                  </a:solidFill>
                  <a:effectLst/>
                  <a:uLnTx/>
                  <a:uFillTx/>
                  <a:latin typeface="Calibri" pitchFamily="34" charset="0"/>
                  <a:ea typeface="ＭＳ Ｐゴシック" panose="020B0600070205080204" pitchFamily="34" charset="-128"/>
                  <a:cs typeface="Times New Roman" panose="02020603050405020304" pitchFamily="18" charset="0"/>
                  <a:hlinkClick r:id="rId12"/>
                </a:rPr>
                <a:t>www.bofaml.com/mifid2</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ビーオブエー・セキュリティーズ・ヨーロッパ</a:t>
              </a:r>
              <a:r>
                <a:rPr kumimoji="0" 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SA</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に関する開示：</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ビーオブエー・セキュリティーズ・ヨーロッパ</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BofASE</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）の登記上の住所は、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51, rue La </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Boétie</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75008 Paris</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、商業登記番号は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RCS Paris 842 602 690</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です。</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BofASE</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は、仏通貨金融法典の規定に基づき、欧州中央銀行及びフランス健全性監督破綻処理機構（</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ACPR</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）が認可・監督し、</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ACPR</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及び仏金融庁の規制を受ける与信・投資機関です。</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BofASE</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の株式資本については、</a:t>
              </a:r>
              <a:r>
                <a:rPr kumimoji="0" lang="en-US" sz="500" b="0" i="0" u="sng" strike="noStrike" kern="1200" cap="none" spc="0" normalizeH="0" baseline="0" noProof="0" dirty="0">
                  <a:ln>
                    <a:noFill/>
                  </a:ln>
                  <a:solidFill>
                    <a:srgbClr val="0563C1"/>
                  </a:solidFill>
                  <a:effectLst/>
                  <a:uLnTx/>
                  <a:uFillTx/>
                  <a:latin typeface="Calibri" pitchFamily="34" charset="0"/>
                  <a:ea typeface="ＭＳ Ｐゴシック" panose="020B0600070205080204" pitchFamily="34" charset="-128"/>
                  <a:cs typeface="Times New Roman" panose="02020603050405020304" pitchFamily="18" charset="0"/>
                  <a:hlinkClick r:id="rId13"/>
                </a:rPr>
                <a:t>www.bofaml.com/BofASEdisclaimer</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で入手することが可能です。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アルゼンチンに関する通知：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メリル・リンチ」は、バンク・オブ・アメリカ・コーポレーションが、メリル・リンチ・アルゼンチン・エス・エーを通じて行う、アルゼンチン共和国内におけるキャピタルマーケッツ、財務アドバイザリー、及び投資事業を行ううえで使用するトレードマークです。本エンティティは、公から預金を集めるといった銀行業ライセンスを必要とする業務は一切行い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ブラジルに関する通知：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バンク・オブ・アメリカ及びビーオブエー・セキュリティーズ・オンブズマン</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通話料無料：</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0800 886 2000 </a:t>
              </a: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「ビー・オブ・エー・セキュリティーズ」は、バンク・オブ・アメリカ・コーポレーションのブラジルにおける登録ブローカー・ディーラーである</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Merrill Lynch S.A.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Corretora</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de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Títulos</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e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Valores</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Mobiliários</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のマーケティング・ネームです。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メリル・リンチ・バンコ・ムルティプロ・エス・エー（ブラジルにおけるバンク・オブ・アメリカ・コーポレーションの銀行関連会社）、及びメリル・リンチ・エス・エー・コレトーラ・デ・ティプロス・エ・バローレス・モビリアリオス（ブラジルの登録ブローカー・ディーラー）</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チリに関する通知：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バンク・オブ・アメリカ・エヌ・エー・オフィシナ・デ・レプレゼンタシオン（チリ）は、バンク・オブ・アメリカ・エヌ・エーのチリ駐在員事務所であり、チリ金融市場委員会（</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CMF</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監督下で、チリ国外でバンク・オブ・アメリカ・エヌ・エーによって提供される商品の一部をチリ国内で販売する認可を取得しています。バンク・オブ・アメリカ・エヌ・エーもチリ駐在員事務所のいずれも、チリの法律に基づく現地ライセンスを保有する銀行のみが権利を有する業務をチリ国内で行うための認可を得てい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コロンビアに関する通知：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バンク・オブ・アメリカ・エヌ・エー・オフィシナ・デ・レプレゼンタシオン（コロンビア）は、バンク・オブ・アメリカ・エヌ・エーのコロンビア駐在員事務所であり、コロンビア金融監督局（</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SFC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監督下で、コロンビア国外でバンク・オブ・アメリカ・エヌ・エー及びビーオブエー・セキュリティーズ・インクによって提供される商品の一部をコロンビア国内で販売する認可を取得しています。バンク・オブ・アメリカ・エヌ・エーもコロンビア駐在員事務所のいずれも、コロンビアの法律に基づく現地ライセンスを保有する銀行のみが権利を有する業務をコロンビア国内で行うための認可を得てい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ドバイ国際金融センター（</a:t>
              </a:r>
              <a:r>
                <a:rPr kumimoji="0" lang="en-GB"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DIFC</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メリル・リンチ・インターナショナルは、ドバイ金融サービス機構（</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DFSA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）による認可・規制を受けています。主たる事務所所在地は、</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ICD Brookfield Place, Level 46, Dubai International Financial Centre, Dubai, United Arab Emirates</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。ライセンス番号：</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CL0322</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、私書箱：</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P.O. Box 506576, Dubai, United Arab Emirates</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す。本コミュニケーションは、公又は多数の者に対して配布することを意図しておらず、受領者として記載された者のみへの配布が意図されています。また、プロフェッショナル及びマーケットに携わる顧客を対象とするもので、個人顧客は対象としていません。本マーケティング資料に関連する金融商品・金融サービスは、</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DFSA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が定める企業行動規則（</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COB 2.3</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定める顧客の基準を満たすとメリル・リンチ・インターナショナルが考える顧客のみを対象としています。メリル・リンチ・インターナショナルは個人顧客とは取引を行いませんので、ご留意をお願い致し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香港に関する通知：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バンク・オブ・アメリカ・ナショナル・アソシエーション香港支店は、アメリカ合衆国の法律のもとで組成され、存続する有限責任の国法銀行です。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サウジアラビア王国に関する通知：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本マーケティング・コミュニケーションは、サウジアラビア王国資本市場当局（</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CMA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）の認可・規制対象であるメリル・リンチ・キングダム・オブ・サウジアラビア・カンパニーによって発行・承認されています。主たる事務所所在地は、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Kingdom Tower, 22 Floor, 2239 Al-</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Orouba</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Road, </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Olaya</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Unit No: 50, </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Ar</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Riyadh 12214-9597, Saudi Arabia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です。本コミュニケーションに含まれる情報は、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CMA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の規定を遵守しています。本コミュニケーションは、サウジアラビア王国において</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CMA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規制で許可された者以外への配布は出来ません。</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CMA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本コミュニケーションの正確性又は完全性に関して何ら表明するものではなく、本コミュニケーションの如何なる部分に起因し、又はそれに依拠した結果として被った損害に対する一切の責任について、明示的に否認します。本資料は、個人顧客への配布、及び個人顧客による閲読を意図してい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Arial" panose="020B0604020202020204" pitchFamily="34" charset="0"/>
                </a:rPr>
                <a:t>メキシコに関する通知：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Arial" panose="020B0604020202020204" pitchFamily="34" charset="0"/>
                </a:rPr>
                <a:t>バ</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ンク・オブ・アメリカ・メヒコ・エス・エー、インスティテューシオン・デ・バンカ・ムルティプレは、バンク・オブ・アメリカ・コーポレーションのメキシコにおける銀行関連会社であり、メリル・リンチ・メヒコ・エス・エー・デ・シー・ブイ、カサ・デ・ボルサは、バンク・オブ・アメリカ・コーポレーションのメキシコにおける登録ブローカー・ディーラーで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Bank of America, National Association, Charlotte, Carolina del Norte,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Estados</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Unidos de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Norteamérica</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Representación</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en-US" altLang="ja-JP"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en</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México</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は、メキシコにおけるバンク・オブ・アメリカ・エヌ・エーの駐在員事務所であり、メキシコ国家銀行証券委員会 の監督下にあります。</a:t>
              </a:r>
              <a:endPar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ペルーに関する通知：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エヌ・エー、オフィシナ・デ・レプレゼンタシオン（ペルー）は、バンク・オブ・アメリカ・エヌ・エーのペルーにおける駐在員事務所で、ペルー銀行保険庁の監督下で、ペルー国外でバンク・オブ・アメリカ・エヌ・エー及び投資銀行関連会社によって提供される商品及びサービスの一部をペルー国内で販売する認可を取得しています。バンク・オブ・アメリカ・エヌ・エーも、ペルー駐在員事務所のいずれも、ペルーの法律に基づく現地ライセンスを保有する銀行のみが権利を有する業務をペルー国内で行うための認可を得ていません。</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カタール金融センター（</a:t>
              </a:r>
              <a:r>
                <a:rPr kumimoji="0" 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QFC</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メリル・リンチ・インターナショナル（</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QFC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）支店は、カタール金融センター当局の認可を受けています。主たる事務所所在地は、</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Tornado Tower, Level 22, West Bay, Doha, Qatar. QFC License no. 00258, P.O. Box 27774, Doha, Qatar</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です。 本コミュニケーションは、公又は多数の者に対してではなく受領者として記載された者のみへの配布が意図されています。適格カウンターパーティ又は法人顧客を対象としており、個人顧客は対象としていません。本マーケティング資料に関連する金融商品・金融サービス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QFCRA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顧客としての基準、及び</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2019</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年投資家保護規則を満たすとメリル・リンチ・インターナショナル（</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QFC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）支店が考える顧客のみを対象としています。メリル・リンチ・インターナショナル（</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QFC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）支店は、個人顧客とは取引を行いませんので、ご留意をお願い致します。</a:t>
              </a:r>
              <a:endPar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4034"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バンク・オブ・アメリカ・ヨーロッパ</a:t>
              </a:r>
              <a:r>
                <a:rPr kumimoji="0" lang="en-GB"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DAC</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en-GB" sz="500" b="1"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BofA</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ヨーロッパ）</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は、アイルランドで登記（登録番号：</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no.220165</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、登記上の住所：</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Two Park Place, Hatch Street, Dublin 2</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）された株式有限責任のデジグネイテッド・アクティビティ・カンパニーです。</a:t>
              </a:r>
              <a:r>
                <a:rPr kumimoji="0" lang="en-GB"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BofA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ヨーロッパは、欧州中央銀行及びアイルランド中央銀行から認可及び監督を受ける信用機関です。</a:t>
              </a:r>
              <a:r>
                <a:rPr kumimoji="0" lang="en-GB"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BofA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ヨーロッパは、アイルランド中央銀行の規制対象となっています。</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支店リストは、</a:t>
              </a:r>
              <a:r>
                <a:rPr kumimoji="0" lang="en-US" sz="500" b="0" i="0" u="sng" strike="noStrike" kern="1200" cap="none" spc="0" normalizeH="0" baseline="0" noProof="0" dirty="0">
                  <a:ln>
                    <a:noFill/>
                  </a:ln>
                  <a:solidFill>
                    <a:srgbClr val="0563C1"/>
                  </a:solidFill>
                  <a:effectLst/>
                  <a:uLnTx/>
                  <a:uFillTx/>
                  <a:latin typeface="Calibri" pitchFamily="34" charset="0"/>
                  <a:ea typeface="ＭＳ Ｐゴシック" panose="020B0600070205080204" pitchFamily="34" charset="-128"/>
                  <a:cs typeface="Times New Roman" panose="02020603050405020304" pitchFamily="18" charset="0"/>
                  <a:hlinkClick r:id="rId14"/>
                </a:rPr>
                <a:t>https://business.bofa.com/content/dam/boamlimages/documents/articles/ID17_1174/bofaml_entities_list.pdf</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をご覧ください。</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4034"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バンク・オブ・アメリカ・エヌ・エー（</a:t>
              </a:r>
              <a:r>
                <a:rPr kumimoji="0" lang="en-GB"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 アメリカ合衆国の法律のもとで組成され、存続する国法銀行であり、登記番号は</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13044</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、登記上の住所は</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100 North Tryon Street, Charlotte, North Carolina 28202, USA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です。米国において、</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（連邦預金保険公社（</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FDIC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）のメンバー）は、米国通貨監督局（</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OCC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）の認可・規制を受けており、連邦準備制度理事会及び</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FDIC</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の監督・規制対象です。</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は、英国内における主たる事業所を</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2 King Edward Street, London EC1A 1HQ</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とするロンドン支店（</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ロンドン支店）を保有します。</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ロンドン支店は、プルデンシャル規制当局の認可を受けており、英国金融行為規制機構の規制及びプルデンシャル規制当局の限定的規制の対象となっています。プルデンシャル規制当局の</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ロンドン支店に対する規制範囲の詳細については、</a:t>
              </a:r>
              <a:r>
                <a:rPr kumimoji="0" lang="en-GB"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ロンドン支店から入手可能です。 </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4034"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インドネシアに関する通知：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バンク・オブ・アメリカ・ナショナル・アソシエーション・ジャカルタ支店（「</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ジャカルタ」）は、アメリカ合衆国の法律のもとで組成され、存続する有限責任の国法銀行です。インドネシアにおいて、</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BANA</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ジャカルタは、インドネシアの金融サービス当局（“</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Otoritas</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 Jasa </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Keuangan</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、通称「</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OJK</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」）及びインドネシア銀行の監督下でライセンスを受けた銀行であり、インドネシア預金保険機構（</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Lembaga </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Penjamin</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 </a:t>
              </a:r>
              <a:r>
                <a:rPr kumimoji="0" lang="en-US" sz="500" b="0" i="0" u="none" strike="noStrike" kern="1200" cap="none" spc="0" normalizeH="0" baseline="0" noProof="0" dirty="0" err="1">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Simpanan</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、通称「</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LPS</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」）に加盟しています。ピー・ティー・メリル・リンチ・セキュリタス・インドネシアは、</a:t>
              </a: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OJK</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のライセンスを受けており、その監督下にあります。</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4034" rtl="0" eaLnBrk="0" fontAlgn="base" latinLnBrk="0" hangingPunct="0">
                <a:lnSpc>
                  <a:spcPct val="100000"/>
                </a:lnSpc>
                <a:spcBef>
                  <a:spcPts val="0"/>
                </a:spcBef>
                <a:spcAft>
                  <a:spcPts val="100"/>
                </a:spcAft>
                <a:buClrTx/>
                <a:buSzTx/>
                <a:buFontTx/>
                <a:buNone/>
                <a:tabLst/>
                <a:defRPr/>
              </a:pPr>
              <a:r>
                <a:rPr kumimoji="0" lang="ja-JP" altLang="en-US" sz="500" b="1"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フィリピンに関する通知：</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バンク・オブ・アメリカ・ナショナル・アソシエーション・マニラ支店は、フィリピン中央銀行（</a:t>
              </a:r>
              <a:r>
                <a:rPr kumimoji="0" lang="en-HK" sz="500" b="0" i="0" u="sng" strike="noStrike" kern="1200" cap="none" spc="0" normalizeH="0" baseline="0" noProof="0" dirty="0">
                  <a:ln>
                    <a:noFill/>
                  </a:ln>
                  <a:solidFill>
                    <a:srgbClr val="0563C1"/>
                  </a:solidFill>
                  <a:effectLst/>
                  <a:uLnTx/>
                  <a:uFillTx/>
                  <a:latin typeface="Calibri" pitchFamily="34" charset="0"/>
                  <a:ea typeface="ＭＳ Ｐゴシック" panose="020B0600070205080204" pitchFamily="34" charset="-128"/>
                  <a:cs typeface="Calibri" panose="020F0502020204030204" pitchFamily="34" charset="0"/>
                  <a:hlinkClick r:id="rId15"/>
                </a:rPr>
                <a:t>https://www.bsp.gov.ph</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）の規制対象です。預金は、預金者</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1</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人当たり</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500,000</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ペソを上限としてフィリピン預金保険公社の保険対象となっています。質問又はお気づきの点が御座いましたら、クライアント・サービス・チーム（電話：</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632</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 </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Calibri" panose="020F0502020204030204" pitchFamily="34" charset="0"/>
                </a:rPr>
                <a:t>88155100</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a:t>
              </a:r>
              <a:r>
                <a:rPr kumimoji="0" lang="en-HK"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E</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メール：</a:t>
              </a:r>
              <a:r>
                <a:rPr kumimoji="0" lang="en-HK" sz="500" b="0" i="0" u="sng" strike="noStrike" kern="1200" cap="none" spc="0" normalizeH="0" baseline="0" noProof="0" dirty="0">
                  <a:ln>
                    <a:noFill/>
                  </a:ln>
                  <a:solidFill>
                    <a:srgbClr val="0563C1"/>
                  </a:solidFill>
                  <a:effectLst/>
                  <a:uLnTx/>
                  <a:uFillTx/>
                  <a:latin typeface="Calibri" pitchFamily="34" charset="0"/>
                  <a:ea typeface="ＭＳ Ｐゴシック" panose="020B0600070205080204" pitchFamily="34" charset="-128"/>
                  <a:cs typeface="Calibri" panose="020F0502020204030204" pitchFamily="34" charset="0"/>
                  <a:hlinkClick r:id="rId16"/>
                </a:rPr>
                <a:t>asia.sse-ph@bofa.com</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rPr>
                <a:t>）までご連絡下さい。</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Times New Roman" panose="02020603050405020304" pitchFamily="18" charset="0"/>
              </a:endParaRPr>
            </a:p>
            <a:p>
              <a:pPr marL="0" marR="0" lvl="0" indent="0" algn="l" defTabSz="913668" rtl="0" eaLnBrk="0" fontAlgn="base" latinLnBrk="0" hangingPunct="0">
                <a:lnSpc>
                  <a:spcPct val="100000"/>
                </a:lnSpc>
                <a:spcBef>
                  <a:spcPts val="0"/>
                </a:spcBef>
                <a:spcAft>
                  <a:spcPts val="10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©2025 Bank of America Corporation. All rights reserved. 1/2025 | ©2025 </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バンク・オブ・アメリカ・コーポレーション</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 </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全ての権利を留保しています（</a:t>
              </a:r>
              <a:r>
                <a:rPr kumimoji="0" lang="en-US" altLang="ja-JP"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1/2025</a:t>
              </a:r>
              <a:r>
                <a:rPr kumimoji="0" lang="ja-JP" alt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rPr>
                <a:t>）</a:t>
              </a:r>
              <a:r>
                <a:rPr lang="en-US" sz="500" dirty="0">
                  <a:solidFill>
                    <a:srgbClr val="000000"/>
                  </a:solidFill>
                  <a:latin typeface="+mj-lt"/>
                  <a:ea typeface="Times New Roman" panose="02020603050405020304" pitchFamily="18" charset="0"/>
                  <a:cs typeface="+mn-cs"/>
                </a:rPr>
                <a:t> </a:t>
              </a:r>
              <a:r>
                <a:rPr lang="en-US" sz="500" kern="1200" dirty="0">
                  <a:solidFill>
                    <a:srgbClr val="E31837"/>
                  </a:solidFill>
                  <a:ea typeface="Times New Roman" panose="02020603050405020304" pitchFamily="18" charset="0"/>
                </a:rPr>
                <a:t>|</a:t>
              </a:r>
              <a:r>
                <a:rPr lang="en-US" sz="500" kern="1200" dirty="0">
                  <a:solidFill>
                    <a:srgbClr val="000000"/>
                  </a:solidFill>
                  <a:ea typeface="Times New Roman" panose="02020603050405020304" pitchFamily="18" charset="0"/>
                </a:rPr>
                <a:t> </a:t>
              </a:r>
              <a:r>
                <a:rPr lang="en-US" sz="500" kern="1200" dirty="0">
                  <a:solidFill>
                    <a:schemeClr val="accent2">
                      <a:lumMod val="40000"/>
                      <a:lumOff val="60000"/>
                    </a:schemeClr>
                  </a:solidFill>
                  <a:ea typeface="Times New Roman" panose="02020603050405020304" pitchFamily="18" charset="0"/>
                </a:rPr>
                <a:t>[Insert MAP #]</a:t>
              </a:r>
              <a:r>
                <a:rPr lang="en-US" sz="500" kern="1200" dirty="0">
                  <a:solidFill>
                    <a:srgbClr val="000000"/>
                  </a:solidFill>
                  <a:ea typeface="Times New Roman" panose="02020603050405020304" pitchFamily="18" charset="0"/>
                </a:rPr>
                <a:t> </a:t>
              </a:r>
              <a:r>
                <a:rPr lang="en-US" sz="500" kern="1200" dirty="0">
                  <a:solidFill>
                    <a:srgbClr val="E31837"/>
                  </a:solidFill>
                  <a:ea typeface="Times New Roman" panose="02020603050405020304" pitchFamily="18" charset="0"/>
                </a:rPr>
                <a:t>|</a:t>
              </a:r>
              <a:r>
                <a:rPr lang="en-US" sz="500" kern="1200" dirty="0">
                  <a:solidFill>
                    <a:srgbClr val="000000"/>
                  </a:solidFill>
                  <a:ea typeface="Times New Roman" panose="02020603050405020304" pitchFamily="18" charset="0"/>
                </a:rPr>
                <a:t> </a:t>
              </a:r>
              <a:r>
                <a:rPr lang="en-US" sz="500" kern="1200" dirty="0">
                  <a:solidFill>
                    <a:schemeClr val="accent2">
                      <a:lumMod val="40000"/>
                      <a:lumOff val="60000"/>
                    </a:schemeClr>
                  </a:solidFill>
                  <a:ea typeface="Times New Roman" panose="02020603050405020304" pitchFamily="18" charset="0"/>
                </a:rPr>
                <a:t>[Insert CD #]</a:t>
              </a:r>
              <a:endParaRPr kumimoji="0" lang="en-US" sz="5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34" charset="-128"/>
                <a:cs typeface="+mn-cs"/>
              </a:endParaRPr>
            </a:p>
          </p:txBody>
        </p:sp>
        <p:sp>
          <p:nvSpPr>
            <p:cNvPr id="40" name="TextBox 39">
              <a:extLst>
                <a:ext uri="{FF2B5EF4-FFF2-40B4-BE49-F238E27FC236}">
                  <a16:creationId xmlns:a16="http://schemas.microsoft.com/office/drawing/2014/main" id="{FC359E3E-C4B5-29B2-C895-4D8667C48FEB}"/>
                </a:ext>
              </a:extLst>
            </p:cNvPr>
            <p:cNvSpPr txBox="1">
              <a:spLocks noGrp="1" noRot="1" noMove="1" noResize="1" noEditPoints="1" noAdjustHandles="1" noChangeArrowheads="1" noChangeShapeType="1"/>
            </p:cNvSpPr>
            <p:nvPr/>
          </p:nvSpPr>
          <p:spPr>
            <a:xfrm>
              <a:off x="1736343" y="2828772"/>
              <a:ext cx="1440000" cy="149647"/>
            </a:xfrm>
            <a:prstGeom prst="rect">
              <a:avLst/>
            </a:prstGeom>
            <a:noFill/>
            <a:ln w="15875">
              <a:solidFill>
                <a:schemeClr val="tx1"/>
              </a:solidFill>
            </a:ln>
          </p:spPr>
          <p:txBody>
            <a:bodyPr wrap="square" lIns="0" tIns="36000" rIns="0" bIns="36000">
              <a:spAutoFit/>
            </a:bodyPr>
            <a:lstStyle/>
            <a:p>
              <a:pPr algn="ctr"/>
              <a:r>
                <a:rPr lang="en-US" altLang="ja-JP" sz="500" b="1" dirty="0">
                  <a:solidFill>
                    <a:srgbClr val="000000"/>
                  </a:solidFill>
                  <a:latin typeface="MS PGothic" panose="020B0600070205080204" pitchFamily="34" charset="-128"/>
                  <a:ea typeface="MS PGothic" panose="020B0600070205080204" pitchFamily="34" charset="-128"/>
                  <a:cs typeface="Calibri" pitchFamily="34" charset="0"/>
                </a:rPr>
                <a:t>FDIC</a:t>
              </a:r>
              <a:r>
                <a:rPr lang="ja-JP" altLang="en-US" sz="500" b="1" dirty="0">
                  <a:solidFill>
                    <a:srgbClr val="000000"/>
                  </a:solidFill>
                  <a:latin typeface="MS PGothic" panose="020B0600070205080204" pitchFamily="34" charset="-128"/>
                  <a:ea typeface="MS PGothic" panose="020B0600070205080204" pitchFamily="34" charset="-128"/>
                  <a:cs typeface="Calibri" pitchFamily="34" charset="0"/>
                </a:rPr>
                <a:t>による保証なし</a:t>
              </a:r>
            </a:p>
          </p:txBody>
        </p:sp>
        <p:sp>
          <p:nvSpPr>
            <p:cNvPr id="41" name="TextBox 40">
              <a:extLst>
                <a:ext uri="{FF2B5EF4-FFF2-40B4-BE49-F238E27FC236}">
                  <a16:creationId xmlns:a16="http://schemas.microsoft.com/office/drawing/2014/main" id="{AF74D7FE-9912-1430-93B8-7D9AB42F5D65}"/>
                </a:ext>
              </a:extLst>
            </p:cNvPr>
            <p:cNvSpPr txBox="1">
              <a:spLocks noGrp="1" noRot="1" noMove="1" noResize="1" noEditPoints="1" noAdjustHandles="1" noChangeArrowheads="1" noChangeShapeType="1"/>
            </p:cNvSpPr>
            <p:nvPr/>
          </p:nvSpPr>
          <p:spPr>
            <a:xfrm>
              <a:off x="3176343" y="2828772"/>
              <a:ext cx="1440000" cy="149647"/>
            </a:xfrm>
            <a:prstGeom prst="rect">
              <a:avLst/>
            </a:prstGeom>
            <a:noFill/>
            <a:ln w="15875">
              <a:solidFill>
                <a:schemeClr val="tx1"/>
              </a:solidFill>
            </a:ln>
          </p:spPr>
          <p:txBody>
            <a:bodyPr wrap="square" lIns="0" tIns="36000" rIns="0" bIns="36000">
              <a:spAutoFit/>
            </a:bodyPr>
            <a:lstStyle/>
            <a:p>
              <a:pPr algn="ctr"/>
              <a:r>
                <a:rPr lang="ja-JP" altLang="en-US" sz="500" b="1" dirty="0">
                  <a:solidFill>
                    <a:srgbClr val="000000"/>
                  </a:solidFill>
                  <a:latin typeface="MS PGothic" panose="020B0600070205080204" pitchFamily="34" charset="-128"/>
                  <a:ea typeface="MS PGothic" panose="020B0600070205080204" pitchFamily="34" charset="-128"/>
                  <a:cs typeface="Calibri" pitchFamily="34" charset="0"/>
                </a:rPr>
                <a:t>銀行保証なし</a:t>
              </a:r>
            </a:p>
          </p:txBody>
        </p:sp>
        <p:sp>
          <p:nvSpPr>
            <p:cNvPr id="42" name="TextBox 41">
              <a:extLst>
                <a:ext uri="{FF2B5EF4-FFF2-40B4-BE49-F238E27FC236}">
                  <a16:creationId xmlns:a16="http://schemas.microsoft.com/office/drawing/2014/main" id="{D3E486FA-8A5B-12C4-F372-29264F8D5215}"/>
                </a:ext>
              </a:extLst>
            </p:cNvPr>
            <p:cNvSpPr txBox="1">
              <a:spLocks noGrp="1" noRot="1" noMove="1" noResize="1" noEditPoints="1" noAdjustHandles="1" noChangeArrowheads="1" noChangeShapeType="1"/>
            </p:cNvSpPr>
            <p:nvPr/>
          </p:nvSpPr>
          <p:spPr>
            <a:xfrm>
              <a:off x="4616343" y="2828772"/>
              <a:ext cx="1440000" cy="149647"/>
            </a:xfrm>
            <a:prstGeom prst="rect">
              <a:avLst/>
            </a:prstGeom>
            <a:noFill/>
            <a:ln w="15875">
              <a:solidFill>
                <a:schemeClr val="tx1"/>
              </a:solidFill>
            </a:ln>
          </p:spPr>
          <p:txBody>
            <a:bodyPr wrap="square" lIns="0" tIns="36000" rIns="0" bIns="36000">
              <a:spAutoFit/>
            </a:bodyPr>
            <a:lstStyle/>
            <a:p>
              <a:pPr algn="ctr"/>
              <a:r>
                <a:rPr lang="ja-JP" altLang="en-US" sz="500" b="1" baseline="0" dirty="0">
                  <a:solidFill>
                    <a:srgbClr val="000000"/>
                  </a:solidFill>
                  <a:latin typeface="MS PGothic" panose="020B0600070205080204" pitchFamily="34" charset="-128"/>
                  <a:ea typeface="MS PGothic" panose="020B0600070205080204" pitchFamily="34" charset="-128"/>
                  <a:cs typeface="Calibri" pitchFamily="34" charset="0"/>
                </a:rPr>
                <a:t>価値下落のリスク有り</a:t>
              </a:r>
            </a:p>
          </p:txBody>
        </p:sp>
      </p:grpSp>
      <p:grpSp>
        <p:nvGrpSpPr>
          <p:cNvPr id="31" name="Traditional Chinese Disclaimer" hidden="1">
            <a:extLst>
              <a:ext uri="{FF2B5EF4-FFF2-40B4-BE49-F238E27FC236}">
                <a16:creationId xmlns:a16="http://schemas.microsoft.com/office/drawing/2014/main" id="{C9D0F3EE-E750-60E4-E5EF-6C990ECD8AE7}"/>
              </a:ext>
            </a:extLst>
          </p:cNvPr>
          <p:cNvGrpSpPr>
            <a:grpSpLocks noGrp="1" noUngrp="1" noRot="1" noMove="1" noResize="1"/>
          </p:cNvGrpSpPr>
          <p:nvPr/>
        </p:nvGrpSpPr>
        <p:grpSpPr>
          <a:xfrm>
            <a:off x="503233" y="463933"/>
            <a:ext cx="12888917" cy="6579729"/>
            <a:chOff x="350833" y="311533"/>
            <a:chExt cx="12888917" cy="6579729"/>
          </a:xfrm>
        </p:grpSpPr>
        <p:sp>
          <p:nvSpPr>
            <p:cNvPr id="32" name="TextBox 31">
              <a:extLst>
                <a:ext uri="{FF2B5EF4-FFF2-40B4-BE49-F238E27FC236}">
                  <a16:creationId xmlns:a16="http://schemas.microsoft.com/office/drawing/2014/main" id="{6A98B780-E9EE-55E8-D29D-869D01B3EFC8}"/>
                </a:ext>
              </a:extLst>
            </p:cNvPr>
            <p:cNvSpPr txBox="1">
              <a:spLocks noGrp="1" noRot="1" noMove="1" noResize="1" noEditPoints="1" noAdjustHandles="1" noChangeArrowheads="1" noChangeShapeType="1"/>
            </p:cNvSpPr>
            <p:nvPr/>
          </p:nvSpPr>
          <p:spPr>
            <a:xfrm>
              <a:off x="350833" y="311533"/>
              <a:ext cx="4514021" cy="430887"/>
            </a:xfrm>
            <a:prstGeom prst="rect">
              <a:avLst/>
            </a:prstGeom>
            <a:noFill/>
          </p:spPr>
          <p:txBody>
            <a:bodyPr wrap="square" lIns="0" tIns="0" rIns="0" bIns="0">
              <a:spAutoFit/>
            </a:bodyPr>
            <a:lstStyle/>
            <a:p>
              <a:r>
                <a:rPr lang="ja-JP" altLang="en-US" sz="2800" dirty="0">
                  <a:latin typeface="STKaiti" panose="02010600040101010101" pitchFamily="2" charset="-122"/>
                  <a:ea typeface="STKaiti" panose="02010600040101010101" pitchFamily="2" charset="-122"/>
                </a:rPr>
                <a:t>敬告收件人</a:t>
              </a:r>
            </a:p>
          </p:txBody>
        </p:sp>
        <p:sp>
          <p:nvSpPr>
            <p:cNvPr id="33" name="DisclaimerText (L)">
              <a:extLst>
                <a:ext uri="{FF2B5EF4-FFF2-40B4-BE49-F238E27FC236}">
                  <a16:creationId xmlns:a16="http://schemas.microsoft.com/office/drawing/2014/main" id="{D2434E54-A74F-B873-57C2-091BF7EE9E69}"/>
                </a:ext>
              </a:extLst>
            </p:cNvPr>
            <p:cNvSpPr txBox="1">
              <a:spLocks noGrp="1" noRot="1" noMove="1" noResize="1" noEditPoints="1" noAdjustHandles="1" noChangeArrowheads="1" noChangeShapeType="1"/>
            </p:cNvSpPr>
            <p:nvPr>
              <p:custDataLst>
                <p:tags r:id="rId4"/>
              </p:custDataLst>
            </p:nvPr>
          </p:nvSpPr>
          <p:spPr bwMode="gray">
            <a:xfrm>
              <a:off x="350833" y="920397"/>
              <a:ext cx="12888917" cy="5970865"/>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019175"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6072" indent="-179388" algn="l" defTabSz="1019175"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600200" indent="0" algn="l" defTabSz="1019175"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a:lstStyle>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這些材料是由美國銀行公司（</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Corporation</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以下簡稱“美銀”，連同其關聯機構統稱爲“美銀集團”）的一家或多家關聯機構爲直接收受這些材料的客戶或潜在客戶（以下簡稱“貴公司”）就實際或潜在的委任或聘用而製作，僅供討論使用，并且仍然需要驗證，我們還將視情况從法律、稅務、合規、會計政策及風險角度對這些材料進行進一步的審閱及評估。這些材料是爲了與熟悉貴公司業務及事務的特定人員進行討論并供其考慮而設計的，且這些材料應和我們就該等材料提供的其他相關口頭或書面信息一併考慮，并僅應在該情形下被考慮。這些材料無意作爲評估的唯一基礎，也不應被視爲并且無意對任何交易或任何財務、戰略、業務或其他事項提供任何建議、推薦或正式意見，而且這些材料不構成出售或購買任何證券的要約或勸誘，亦不應被視作美銀或其任何關聯機構承諾爲任何推介、發行、配售、出售、承銷或購買任何證券的交易提供、安排、簿記、承銷或聯合承銷任何融資，或以其他方式建立與此相關的任何類型的業務關係。美銀或其關聯機構均沒有且未來也不會向貴公司或這些材料的任何收件方提供法律、稅務、合規、會計或風險等意見。這些材料無意提供任何此類意見或任何諮詢、評級機構或環境、社會和治理及可持續發展（“</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）意見或</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評級機構意見，我們提供的任何材料也并非旨在識別或評估任何潜在的法律、聲譽、監管合規或其他風險，或貴公司或任何其他方的公開披露的公平性、準確性或完整性，或者就上述各項向貴公司提供建議。所提供的信息和任何示例僅供說明用途，可能不會反映在美銀提供給貴公司的産品或服務中，對於所提供的信息和任何示例的有效性、質量、準確性、完整性或風險均未經評估或驗證，美銀或其關聯機構均沒有認可任何特定的</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方式、任何特定的</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投資策略或任何特定的</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標準、評級或指標。貴公司需視情况從法律、稅務、合規、會計政策、財務、戰略、</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及風險角度對這些材料進行審查和評估，且貴公司應在進行任何交易之前諮詢其法律、稅務、合規、會計、財務和</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顧問。美銀集團可能從事某些業務活動，這些活動可能會增加投資者、客戶、員工、監管機構或其他方從</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的角度進行的審查。美銀在提供給貴公司的服務或信息中的任何</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評估或對</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因素的任何考慮，一般是依賴於貴公司或第三方（包括</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數據供應商）提供的數據，這些數據可能是估計數據，或者僅考慮某些</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ESG</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因素和某些觀點（而不是綜觀貴公司</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銀集團或其價值鏈的整體可持續發展狀况和行動）。這些材料不具有法律約束力，也無意使收件方或任何其他人士與美銀集團內部任何個人或實體之間産生任何法律關係。對於任何個人或實體因這些材料、這些材料中的任何不準確、不完整或誤導性陳述、錯誤或遺漏，或與這些材料有關或由這些材料産生的任何交易（無論是否已訂立交易）而可能招致或聲稱的任何損失或損害，無論是間接或其他損失，美銀集團內部任何個人或實體均不承擔任何責任或義務（無論是侵權、合同或其他方面的責任），并且除了與我們簽訂的書面協議中特別約定的目的以外，不得爲任何其他目的而使用或依賴這些材料。我們沒有義務驗證、更新、更正或以其他方式修訂這些材料。這些材料的編制并非以公開披露爲目的（無論是根據任何證券法律或其他要求），而是僅供貴公司審閱及考慮，未經我們的事先書面同意，不得複製、傳播、引用或提及其中的全部或部分內容，或展示、傳送或以其他方式提供給貴公司授權代表以外的任何人士。</a:t>
              </a: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這些材料是根據由或代表貴公司及</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或其他潜在交易參與方提供的信息、自公開渠道取得的信息或經我們審閱的其他類似信息編制。對於這些材料所包含的信息（包括但不限於由第三方供應商提供的數據），我們不承擔進行獨立調查或驗證的責任，且我們信賴該等信息在所有重大方面均爲完整和準確。如果該等信息包含貴公司及</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或其他潜在交易參與方的管理層制定或經其審核的有關未來財務表現的估計和預測，或者包含自公開渠道所取得的估計和預測，我們假設該等估計和預測是在反映管理層或其他各方當前可能的最佳估計和判斷的基礎上合理編制的（如果該等估計和預測來自公開渠道，則假設其反映了合理的估計）。任何此類估計和預測所反映的假設和判斷可能被證明是不正確的；概不保證任何估計或預測將會實現。對於該等信息或這些材料所包含的任何其他信息的準確性或完整性，我們不作任何明示或暗示的聲明或保證，而且這些材料所包含的任何內容均不是或不應被視爲聲明、保證或承諾（無論是對於過去、現在還是未來）。這些材料可能未反映美銀集團其他業務部門的其他專業人士所知悉的信息。在這些材料中引用的任何排行榜均基於外部第三方提供商的數據編制，該等提供商的信息在相關脚註中列明（如適用）。</a:t>
              </a: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銀集團是一家提供全方位服務的證券公司及商業銀行，從事證券、商品和衍生工具交易、外匯和其他經紀業務以及自營投資業務，並且爲美國及全球不同類型的企業、政府和個人提供投資、企業和私人銀行、資産及投資管理、融資和策略顧問等服務，以及其他商業服務和産品，其中可能産生利益衝突或職責衝突或有該等衝突的觀感。在上述業務的日常運作中，美銀集團的成員可能隨時爲自身或客戶，對貴公司、潜在交易對手或參與一項交易的任何其他人士的債務、股權或其他證券或金融工具（包括衍生工具、銀行貸款或其他債務）進行自營投資，或者管理那些投資、做多或做空或持有長倉或空倉、爲倉位融資或買賣或以其他方式進行交易的基金。</a:t>
              </a: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“美國銀行（</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）”和“美銀證券（</a:t>
              </a:r>
              <a:r>
                <a:rPr kumimoji="0" lang="en-US" altLang="zh-TW"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銀全球銀行及全球市場部門的營銷名稱。貸款、租賃、設備融資、商家服務、衍生品和其他商業銀行業務以及某些金融工具的買賣由美銀的銀行業關聯機構或子公司在全球範圍內經營，該等機構包括美國銀行（</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N.A.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），美國銀行是美國聯邦存款保險公司（</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FDIC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）成員，或相關司法轄區的存款保障計劃（如有）的平等住房貸款人（</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Equal Housing Lender</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）。證券和金融工具的買賣、策略顧問及其他投資銀行業務由美銀的投資銀行關聯機構或子公司（“投資銀行關聯機構”）在全球範圍內經營，在美國，該等機構包括註册經紀自營商及美國證券投資者保護公司（</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SIPC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）成員之一的</a:t>
              </a:r>
              <a:r>
                <a:rPr kumimoji="0" lang="en-US" altLang="zh-TW"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Inc.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；在其他司法轄區，該等機構則包括當地註册的實體（包括</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Europe Designated Activity Company</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altLang="zh-TW"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Europe SA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和</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International</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altLang="zh-TW"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Inc.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是美國商品期貨交易委員會（</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CFTC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）的註册期貨傭金商和美國全國期貨協會（</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NFA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）的成員。</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Europe Designated Activity Company</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銀的全資子公司，受愛爾蘭中央銀行監管。這些材料中可能提及的産品和服務可能通過美銀的一家或多家關聯機構提供。美國銀行或美銀證券的實體及分支機構爲美國銀行或美銀證券的客戶提供金融服務，並且可能將市場營銷及</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或某些服務或服務的某些方面外包或委託給美銀集團旗下的其他分支機構或成員公司。即使您與來自不同實體或分支機構的工作人員聯繫，而該實體或分支機構代表您的合同服務提供方與您聯繫，您的服務提供方仍然是建立業務關係文件及</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或其他合同或營銷文件中指定的實體</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分支機構。美銀集團提供的部分或全部産品和服務可能無法在某些司法轄區獲得，或者可能僅在離岸及</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或反向招攬的基礎上提供，産品和服務的提供如有更改，恕不另行通知。美銀集團不在任何司法轄區開展當地法律保留給持牌或獲批准銀行的銀行業務，除非其銀行業關聯機構或子公司已在該等司法轄區獲得必要的許可證或批准。</a:t>
              </a:r>
              <a:endPar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對於未獲許可從事銀行業務的司法轄區，爲拉丁美洲和加勒比海地區提供的所有服務</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産品均在離岸進行。部分或全部産品可能無法在某些司法轄區獲得，並且可能會在不另行通知的情况下有所更改。本文件及其內容僅供參考，不得被解釋爲任何形式的銀行或金融中介、商業招攬及</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或公開發售。</a:t>
              </a:r>
              <a:endPar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13668" rtl="0" eaLnBrk="0" fontAlgn="base" latinLnBrk="0" hangingPunct="0">
                <a:lnSpc>
                  <a:spcPct val="100000"/>
                </a:lnSpc>
                <a:spcBef>
                  <a:spcPts val="0"/>
                </a:spcBef>
                <a:spcAft>
                  <a:spcPts val="250"/>
                </a:spcAft>
                <a:buClrTx/>
                <a:buSzTx/>
                <a:buFontTx/>
                <a:buNone/>
                <a:tabLst/>
                <a:defRPr/>
              </a:pPr>
              <a:endPar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投資銀行關聯機構提供的投資産品：</a:t>
              </a:r>
              <a:endParaRPr kumimoji="0" 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13668" rtl="0" eaLnBrk="0" fontAlgn="base" latinLnBrk="0" hangingPunct="0">
                <a:lnSpc>
                  <a:spcPct val="100000"/>
                </a:lnSpc>
                <a:spcBef>
                  <a:spcPts val="0"/>
                </a:spcBef>
                <a:spcAft>
                  <a:spcPts val="250"/>
                </a:spcAft>
                <a:buClrTx/>
                <a:buSzTx/>
                <a:buFontTx/>
                <a:buNone/>
                <a:tabLst/>
                <a:defRPr/>
              </a:pP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本文件不是研究報告，也不是研究部門的産品，本文件中的材料不是投資研究或研究建議。本文件並非投資建議，也無意提供投資建議，其內容在任何情况下都不應被視爲投資建議。美銀集團已採取政策和指引以維持我們的研究分析師的獨立性。這些政策禁止僱員直接或間接提供研究覆蓋、有利的研究評級或特定目標價位，或提出變更某評級或目標價位的要約，作爲獲得生意或其他報酬的對價或誘因，並且禁止研究分析師就參與投資銀行交易直接獲得報酬。本文件所表達的觀點僅代表美銀集團向貴公司提供這些材料的特定業務部門的觀點，不應推論出本文件所表達的觀點代表本集團研究部門的看法。</a:t>
              </a: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本文件所包含的關於稅務事項的任何陳述無意被用於，且任何納稅人也不得將該等陳述用於逃避納稅人可能被施加的稅務懲罰。如果任何人士在向任何納稅人推廣、推介或推薦一家合夥企業或其他實體、一項投資計劃或安排時使用或提及任何該等稅務陳述，則此處所包含的陳述旨在支持有關交易或所涉事項的推廣或推介，收件人應根據自身的具體情况尋求獨立稅務顧問的意見。無論本文件或其他材料中有任何相反規定，貴公司均可以在 </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altLang="zh-TW"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i</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公告就交易進行討論；</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(ii)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公告該交易；或 </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(iii)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就該交易簽訂最終協議（無論是否附條件）中最早發生的日期當天及其後披露此交易的稅務處理和稅務結構（包括關於該等稅務處理或稅務結構的任何材料、意見或分析，但不得披露辨識性信息或任何非公開的商業或財務信息，除非該等信息與該等稅務處理或稅務結構有關），但如果該交易因任何原因而無法完成，則本句的規定將停止適用。</a:t>
              </a: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我們必須取得、驗證和記錄識別貴公司的某些信息，包括貴公司的名稱和地址，以及可供我們根據美國愛國者法（公法</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107-56</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的第三卷（</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2001</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年</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10</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月</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26</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日簽署成爲法律））（如適用）及美國境內和境外其他適用法律、規定和條例識別貴公司的其他信息。</a:t>
              </a:r>
            </a:p>
            <a:p>
              <a:pPr marL="0" marR="0" lvl="0" indent="0" algn="just" defTabSz="913668" rtl="0" eaLnBrk="0" fontAlgn="base" latinLnBrk="0" hangingPunct="0">
                <a:lnSpc>
                  <a:spcPct val="100000"/>
                </a:lnSpc>
                <a:spcBef>
                  <a:spcPts val="0"/>
                </a:spcBef>
                <a:spcAft>
                  <a:spcPts val="250"/>
                </a:spcAft>
                <a:buClrTx/>
                <a:buSzTx/>
                <a:buFontTx/>
                <a:buNone/>
                <a:tabLst/>
                <a:defRPr/>
              </a:pP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欲瞭解更多信息，包括您目前或將來的合同服務提供商、適用於服務的條款和條件、有關外部第三方數據提供商的信息以及用於編制排行榜的標準和方法，請聯繫您的美國銀行或美銀證券代表或客戶經理。</a:t>
              </a: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CN"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關於美國銀行或美銀證券在美國以外的實體的通知：</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對於美國銀行或美銀證券在美國以外的實體，請通過以下連結瀏覽更多信息</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sz="55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mn-cs"/>
                  <a:hlinkClick r:id="rId11"/>
                </a:rPr>
                <a:t>https://www.bofaml.com/</a:t>
              </a:r>
              <a:r>
                <a:rPr kumimoji="0" lang="en-US" sz="550" b="0" i="0" u="sng" strike="noStrike" kern="1200" cap="none" spc="0" normalizeH="0" baseline="0" noProof="0" dirty="0" err="1">
                  <a:ln>
                    <a:noFill/>
                  </a:ln>
                  <a:solidFill>
                    <a:srgbClr val="4472C4"/>
                  </a:solidFill>
                  <a:effectLst/>
                  <a:uLnTx/>
                  <a:uFillTx/>
                  <a:latin typeface="Calibri" pitchFamily="34" charset="0"/>
                  <a:ea typeface="STKaiti" panose="02010600040101010101" pitchFamily="2" charset="-122"/>
                  <a:cs typeface="+mn-cs"/>
                  <a:hlinkClick r:id="rId11"/>
                </a:rPr>
                <a:t>en</a:t>
              </a:r>
              <a:r>
                <a:rPr kumimoji="0" lang="en-US" sz="55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mn-cs"/>
                  <a:hlinkClick r:id="rId11"/>
                </a:rPr>
                <a:t>-us/content/baml-disclaimer.html</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CN"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關於美國銀行或美銀證券在歐洲經濟區（</a:t>
              </a:r>
              <a:r>
                <a:rPr kumimoji="0" lang="en-US" altLang="zh-CN"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EEA</a:t>
              </a:r>
              <a:r>
                <a:rPr kumimoji="0" lang="zh-CN"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）和英國的實體的通知：</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對於美國銀行或美銀證券在歐洲經濟區和英國的實體，請通過以下連結瀏覽更多信息：</a:t>
              </a:r>
              <a:r>
                <a:rPr kumimoji="0" lang="en-US" sz="55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mn-cs"/>
                  <a:hlinkClick r:id="rId12"/>
                </a:rPr>
                <a:t>www.bofaml.com/mifid2</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a:t>
              </a:r>
              <a:r>
                <a:rPr kumimoji="0" lang="en-US" sz="550" b="1"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Europe SA</a:t>
              </a: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的披露：</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Europe SA（“</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BofASE</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SA”），</a:t>
              </a:r>
              <a:r>
                <a:rPr kumimoji="0" lang="zh-CN" altLang="en-US" sz="550" b="0" i="0" u="none" strike="noStrike" kern="1200" cap="none" spc="0" normalizeH="0" baseline="0" noProof="0" dirty="0">
                  <a:ln>
                    <a:noFill/>
                  </a:ln>
                  <a:solidFill>
                    <a:srgbClr val="000000"/>
                  </a:solidFill>
                  <a:effectLst/>
                  <a:uLnTx/>
                  <a:uFillTx/>
                  <a:latin typeface="Calibri"/>
                  <a:ea typeface="STKaiti" panose="02010600040101010101" pitchFamily="2" charset="-122"/>
                  <a:cs typeface="+mn-cs"/>
                </a:rPr>
                <a:t>註</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册地址位於</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51, </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rue La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Boétie</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75008 Paris，</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註</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册號碼爲</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n° 842 602 690 RCS Paris。</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根據法國貨幣和金融法典（</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French Code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Monétaire</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et Financier</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）的規定，</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BofASE</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是一家由歐洲中央銀行和法國審慎監管管理局（</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Autorité</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Contrôle</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Prudentiel</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et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Résolution，ACPR</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授權及監督的信貸和投資機構，並受</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ACPR</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和金融市場管理局（</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Autorité</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des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Marchés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Financiers）</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監管。有關</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BofASE</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股本的信息，請瀏覽</a:t>
              </a:r>
              <a:r>
                <a:rPr kumimoji="0" lang="en-US" sz="550" b="0" i="0" u="sng" strike="noStrike" kern="1200" cap="none" spc="0" normalizeH="0" baseline="0" noProof="0" dirty="0">
                  <a:ln>
                    <a:noFill/>
                  </a:ln>
                  <a:solidFill>
                    <a:srgbClr val="4472C4"/>
                  </a:solidFill>
                  <a:effectLst/>
                  <a:uLnTx/>
                  <a:uFillTx/>
                  <a:latin typeface="Calibri" pitchFamily="34" charset="0"/>
                  <a:ea typeface="STKaiti" panose="02010600040101010101" pitchFamily="2" charset="-122"/>
                  <a:cs typeface="+mn-cs"/>
                  <a:hlinkClick r:id="rId13"/>
                </a:rPr>
                <a:t>www.bofaml.com/</a:t>
              </a:r>
              <a:r>
                <a:rPr kumimoji="0" lang="en-US" sz="550" b="0" i="0" u="sng" strike="noStrike" kern="1200" cap="none" spc="0" normalizeH="0" baseline="0" noProof="0" dirty="0" err="1">
                  <a:ln>
                    <a:noFill/>
                  </a:ln>
                  <a:solidFill>
                    <a:srgbClr val="4472C4"/>
                  </a:solidFill>
                  <a:effectLst/>
                  <a:uLnTx/>
                  <a:uFillTx/>
                  <a:latin typeface="Calibri" pitchFamily="34" charset="0"/>
                  <a:ea typeface="STKaiti" panose="02010600040101010101" pitchFamily="2" charset="-122"/>
                  <a:cs typeface="+mn-cs"/>
                  <a:hlinkClick r:id="rId13"/>
                </a:rPr>
                <a:t>BofASEdisclaimer</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CN"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關於阿根廷的通知：</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“美林”（“</a:t>
              </a:r>
              <a:r>
                <a:rPr kumimoji="0" lang="en-US" altLang="zh-CN"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Merrill Lynch”</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）是美國銀行公司用於阿根廷共和國的資本市場、財務顧問和投資業務之商標，這些業務由</a:t>
              </a:r>
              <a:r>
                <a:rPr kumimoji="0" lang="en-US" altLang="zh-CN"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Merrill Lynch Argentina S.A.</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rPr>
                <a:t>進行。該實體不進行任何受銀行牌照約束的業務，例如接受公衆存款。</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CN"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關於巴西的通知：</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美國銀行和美銀證券的監察機構</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免費電話：</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0800 886 2000 </a:t>
              </a: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BofA</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Securities</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”是美國銀行公司在巴西的註册經紀自營商</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Merrill Lynch S.A.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Corretora</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de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T</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í</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tulos</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e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Valores</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Mobili</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á</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rios</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的營銷名稱。</a:t>
              </a:r>
              <a:endPar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Bank of America Merrill Lynch Banco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Múltiplo</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美國銀行公司在巴西的銀行業關聯機構）和</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S.A.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Corretora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Títulos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Valores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Mobiliários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巴西</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註</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册經紀自營商）。</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關於智利的通知：</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N.A.,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Oficina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Representacion</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(Chile)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是美國銀行在智利的代表處，受智利金融市場管理委員會（</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Comisión</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para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el</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Mercado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Financiero</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的監管，並獲授權在智利推廣美國銀行在智利以外地區提供的部分産品和服務。美國銀行及其智利代表處均未獲授權在智利開展智利法律保留給當地持牌銀行的任何業務活動。</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關於哥倫比亞的通知：</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N.A.,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Oficina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Representacion</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(Colombia)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是美國銀行在哥倫比亞的代表處，受哥倫比亞金融監管局（</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Superintendencia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Financiera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Colombia）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的監管，並獲授權在哥倫比亞推廣美國銀行及</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BofA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Securities, Inc.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在哥倫比亞以外地區提供的部分産品和服務。美國銀行及其哥倫比亞代表處均未獲授權在哥倫比亞開展哥倫比亞法律保留給當地持牌銀行的任何業務活動。</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關於迪拜國際金融中心（</a:t>
              </a:r>
              <a:r>
                <a:rPr kumimoji="0" lang="en-GB"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Dubai International Financial Centre）</a:t>
              </a: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的通知：</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美林國際（</a:t>
              </a:r>
              <a:r>
                <a:rPr kumimoji="0" lang="en-GB"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International）</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獲得迪拜金融服務管理局（</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Dubai Financial Services Authority）</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授權並受其監管。主要地址爲</a:t>
              </a:r>
              <a:r>
                <a:rPr kumimoji="0" lang="en-GB"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ICD Brookfield Place, Level 46, Dubai International Financial Centre, Dubai, United Arab Emirates。</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許可證編號：</a:t>
              </a:r>
              <a:r>
                <a:rPr kumimoji="0" lang="en-GB"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CL0322，</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阿拉伯聯合酋長國迪拜郵政信箱：</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506576</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。本文件不向公衆或大量人員分發，而是發送給指定收件人；本文件針對專業和市場客戶，而不是零售客戶。本營銷材料所涉及的金融産品</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金融服務僅提供給美林國際認爲符合</a:t>
              </a:r>
              <a:r>
                <a:rPr kumimoji="0" lang="en-GB"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DFSA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商業行爲規則（</a:t>
              </a:r>
              <a:r>
                <a:rPr kumimoji="0" lang="en-GB"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COB 2.3）</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相關監管標準的客戶。請注意，美林國際不與零售客戶進行交易。</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關於香港的通知：</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美國銀行香港分行（</a:t>
              </a:r>
              <a:r>
                <a:rPr kumimoji="0" lang="en-GB"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National Association, Hong Kong Branch）</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是美國全國銀行協會的一家分支機構，該協會根據美國法律以有限責任形式成立及存在。</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關於沙特阿拉伯王國的通知：</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本營銷文件由</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Kingdom of Saudi Arabia Company</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發布及批准，該公司獲沙特阿拉伯資本市場管理局（“</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CMA”）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授權並受其監管。主要地址爲</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Kingdom Tower, 22 Floor, 2239 Al-</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Orouba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Road,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Olaya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Unit No: 50,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Ar</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Riyadh 12214-9597, Saudi Arabia。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本文件包含的信息符合</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CMA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的法規。本文件不得在沙特阿拉伯王國境內分發，除非分發給</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CMA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頒布的條例所允許的人士。</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CMA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對本文件的準確性或完整性沒有作出任何聲明，並明確表示，對於因依賴本文件的任何部分而引起或産生的任何損失，</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CMA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不承擔任何責任。本文件不得分發給零售客戶，也不得提供給零售客戶閱讀。</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關於墨西哥的通知：</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México, S.A.,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Institución</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Banca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Múltiple</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是美國銀行公司在墨西哥的銀行業關聯機構，</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México, S.A. de C.V., Casa de Bolsa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是美國銀行公司在墨西哥的</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註</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册經紀自營商關聯機構。</a:t>
              </a:r>
              <a:endPar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Bank of America, National Association, Charlotte, Carolina del Norte, </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Estados</a:t>
              </a: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Unidos de </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Norteam</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é</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rica</a:t>
              </a: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Representaci</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ó</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n</a:t>
              </a: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a:t>
              </a:r>
              <a:r>
                <a:rPr kumimoji="0" lang="en-US" sz="550" b="0" i="1"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en</a:t>
              </a: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M</a:t>
              </a: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mn-cs"/>
                </a:rPr>
                <a:t>é</a:t>
              </a:r>
              <a:r>
                <a:rPr kumimoji="0" lang="en-US" sz="550" b="0" i="1"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xico</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是美國銀行在墨西哥的代表處，受墨西哥國家銀行與證券委員會（“</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Mexico National Commission on Banking and Securities</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”）的監管。</a:t>
              </a:r>
              <a:endPar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關於秘魯的通知：</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N.A.,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Oficina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Representacion</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(Peru)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是美國銀行在秘魯的代表處，受</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Superintendencia</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Banca,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Seguros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y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Administradoras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Privadas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Fondos</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 de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Pensiones</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的監管，並獲授權在秘魯推廣美國銀行及其投資銀行關聯機構在秘魯以外地區提供的部分産品和服務。美國銀行及其秘魯代表處均未獲授權在秘魯開展秘魯法律保留給當地持牌銀行的任何業務活動。</a:t>
              </a: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關於卡塔爾金融中心（</a:t>
              </a:r>
              <a:r>
                <a:rPr kumimoji="0" 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Qatar Financial Centre）</a:t>
              </a: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的通知：</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International (QFC) Branch </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獲得卡塔爾金融中心監管局（</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Qatar Financial Centre Regulatory Authority）</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的許可。主要地址爲</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Tornado Tower, Level 22, West Bay, Doha, </a:t>
              </a:r>
              <a:r>
                <a:rPr kumimoji="0" lang="en-US"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Qatar。</a:t>
              </a:r>
              <a:r>
                <a:rPr kumimoji="0" lang="en-US" altLang="zh-TW" sz="550" b="0" i="0" u="none" strike="noStrike" kern="1200" cap="none" spc="0" normalizeH="0" baseline="0" noProof="0" dirty="0" err="1">
                  <a:ln>
                    <a:noFill/>
                  </a:ln>
                  <a:solidFill>
                    <a:srgbClr val="000000"/>
                  </a:solidFill>
                  <a:effectLst/>
                  <a:uLnTx/>
                  <a:uFillTx/>
                  <a:latin typeface="Calibri" pitchFamily="34" charset="0"/>
                  <a:ea typeface="STKaiti" panose="02010600040101010101" pitchFamily="2" charset="-122"/>
                  <a:cs typeface="+mn-cs"/>
                </a:rPr>
                <a:t>QFC</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許可證編號：</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00258</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，卡塔爾多哈郵政信箱</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27774</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。本文件不向公衆或大量人員分發，而是發送給指定收件人；本文件針對符合資格的交易對手或企業客戶，而不是零售客戶。本營銷材料所涉及的金融産品</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金融服務僅提供給</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International (QFC) Branch</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認爲符合</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2019</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年</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QFCRA</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客戶和投資者保護規則相關監管標準的客戶。請注意，</a:t>
              </a:r>
              <a:r>
                <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Merrill Lynch International (QFC) Branch</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不與零售客戶進行交易。</a:t>
              </a:r>
              <a:endPar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a:p>
              <a:pPr marL="0" marR="0" lvl="0" indent="0" algn="just" defTabSz="456834" rtl="0" eaLnBrk="0" fontAlgn="base" latinLnBrk="0" hangingPunct="0">
                <a:lnSpc>
                  <a:spcPct val="100000"/>
                </a:lnSpc>
                <a:spcBef>
                  <a:spcPts val="0"/>
                </a:spcBef>
                <a:spcAft>
                  <a:spcPts val="250"/>
                </a:spcAft>
                <a:buClrTx/>
                <a:buSzTx/>
                <a:buFontTx/>
                <a:buNone/>
                <a:tabLst/>
                <a:defRPr/>
              </a:pPr>
              <a:r>
                <a:rPr kumimoji="0" lang="en-US" altLang="zh-TW"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Bank of America Europe DAC</a:t>
              </a:r>
              <a:r>
                <a:rPr kumimoji="0" lang="zh-TW" altLang="en-US" sz="550" b="1"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（“美銀歐洲”）</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是一家在愛爾蘭註册的特定活動股份有限公司，註册號碼爲</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220165</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，註册地址爲</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Two Park Place, Hatch Street, Dublin 2</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。美銀歐洲是一家信貸機構，由歐洲中央銀行和愛爾蘭中央銀行授權和監督。美銀歐洲受愛爾蘭中央銀行監管。</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分支機構名單請參見</a:t>
              </a:r>
              <a:r>
                <a:rPr kumimoji="0" lang="en-US" sz="550" b="0" i="0" u="sng" strike="noStrike" kern="0" cap="none" spc="0" normalizeH="0" baseline="0" noProof="0" dirty="0">
                  <a:ln>
                    <a:noFill/>
                  </a:ln>
                  <a:solidFill>
                    <a:srgbClr val="0563C1"/>
                  </a:solidFill>
                  <a:effectLst/>
                  <a:uLnTx/>
                  <a:uFillTx/>
                  <a:latin typeface="Calibri" pitchFamily="34" charset="0"/>
                  <a:ea typeface="STKaiti" panose="02010600040101010101" pitchFamily="2" charset="-122"/>
                  <a:cs typeface="+mn-cs"/>
                  <a:hlinkClick r:id="rId14"/>
                </a:rPr>
                <a:t>https://business.bofa.com/content/dam/boamlimages/documents/articles/ID17_1174/bofaml_entities_list.pdf</a:t>
              </a:r>
              <a:r>
                <a:rPr kumimoji="0" lang="zh-TW"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r>
                <a:rPr kumimoji="0" lang="en-US" altLang="zh-TW"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a:t>
              </a:r>
            </a:p>
            <a:p>
              <a:pPr marL="0" marR="0" lvl="0" indent="0" algn="just" defTabSz="990854" rtl="0" eaLnBrk="0" fontAlgn="base" latinLnBrk="0" hangingPunct="0">
                <a:lnSpc>
                  <a:spcPct val="100000"/>
                </a:lnSpc>
                <a:spcBef>
                  <a:spcPts val="0"/>
                </a:spcBef>
                <a:spcAft>
                  <a:spcPts val="250"/>
                </a:spcAft>
                <a:buClrTx/>
                <a:buSzTx/>
                <a:buFontTx/>
                <a:buNone/>
                <a:tabLst/>
                <a:defRPr/>
              </a:pPr>
              <a:r>
                <a:rPr kumimoji="0" lang="en-US" sz="550" b="1"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Bank America N.A. </a:t>
              </a:r>
              <a:r>
                <a:rPr kumimoji="0" lang="zh-TW" altLang="en-US" sz="550" b="1"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a:t>
              </a:r>
              <a:r>
                <a:rPr kumimoji="0" lang="en-US" sz="550" b="1"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BANA</a:t>
              </a:r>
              <a:r>
                <a:rPr kumimoji="0" lang="zh-TW" altLang="en-US" sz="550" b="1"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”或“美國銀行”）</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是一家根據美國法律成立並有效存續的全國性銀行，特許狀號碼爲</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13044</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，註册地址爲</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100 North Tryon Street, Charlotte, North Carolina 28202, USA</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。美國銀行（美國聯邦存款保險公司（</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FDIC</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）的成員）由美國貨幣總核查辦公室（“</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Office of the Comptroller of the Currency</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”）授權和監管，並受美國聯邦儲備委員會（“</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Board of Governors of the Federal Reserve System</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”）和</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FDIC</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的監督和監管。美國銀行設有倫敦分行（“美國銀行倫敦分行”），其在英國的主要營業地點位於倫敦愛德華國王街</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2</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號（“</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2 King Edward Street, London EC1A 1HQ</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”），該分行由英國審慎監管局（“</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Prudential Regulation Authority</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”）授權，並受英國金融行爲監管局（“</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Financial Conduct Authority</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”）的監督以及審慎監管局的有限監管。有關英國審慎監管局對美國銀行倫敦分行的監管範圍的詳細資料，可向美國銀行倫敦分行索取。</a:t>
              </a:r>
              <a:endPar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endParaRPr>
            </a:p>
            <a:p>
              <a:pPr marL="0" marR="0" lvl="0" indent="0" algn="just" defTabSz="990854" rtl="0" eaLnBrk="0" fontAlgn="base" latinLnBrk="0" hangingPunct="0">
                <a:lnSpc>
                  <a:spcPct val="100000"/>
                </a:lnSpc>
                <a:spcBef>
                  <a:spcPts val="0"/>
                </a:spcBef>
                <a:spcAft>
                  <a:spcPts val="250"/>
                </a:spcAft>
                <a:buClrTx/>
                <a:buSzTx/>
                <a:buFontTx/>
                <a:buNone/>
                <a:tabLst/>
                <a:defRPr/>
              </a:pPr>
              <a:r>
                <a:rPr kumimoji="0" lang="zh-TW" altLang="en-US" sz="550" b="1"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關於印度尼西亞的通知：</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Bank of America, National Association, Jakarta Branch</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（“美國銀行雅加達分行”）是根據美國法律成立並以有限責任形式有效存續的一家全國性銀行的一個分支機構。在印度尼西亞境內，美國銀行雅加達分行獲得印度尼西亞金融服務監管局（“</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Otoritas</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Jasa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Keuangan</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”，簡稱“</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OJK</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”）的許可，並受</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OJK</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及印度尼西亞銀行的監管，也是存款保險公司（“</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Lembaga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Penjamin</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Simpanan</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”，簡稱“</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LPS</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”）的參與者。</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PT Merrill Lynch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Sekuritas</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Indonesia</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獲得</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OJK</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的許可並受其監管。</a:t>
              </a:r>
              <a:endPar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endParaRPr>
            </a:p>
            <a:p>
              <a:pPr marL="0" marR="0" lvl="0" indent="0" algn="just" defTabSz="990854" rtl="0" eaLnBrk="0" fontAlgn="base" latinLnBrk="0" hangingPunct="0">
                <a:lnSpc>
                  <a:spcPct val="100000"/>
                </a:lnSpc>
                <a:spcBef>
                  <a:spcPts val="0"/>
                </a:spcBef>
                <a:spcAft>
                  <a:spcPts val="250"/>
                </a:spcAft>
                <a:buClrTx/>
                <a:buSzTx/>
                <a:buFontTx/>
                <a:buNone/>
                <a:tabLst/>
                <a:defRPr/>
              </a:pPr>
              <a:r>
                <a:rPr kumimoji="0" lang="zh-TW" altLang="en-US" sz="550" b="1"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關於菲律賓的通知：</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Bank of America, National Association, Manila Branch</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（“美國銀行馬尼拉分行”）受菲律賓中央銀行（“</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Bangko</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 Sentral ng </a:t>
              </a:r>
              <a:r>
                <a:rPr kumimoji="0" lang="en-US" sz="550" b="0" i="0" u="none" strike="noStrike" kern="0" cap="none" spc="0" normalizeH="0" baseline="0" noProof="0" dirty="0" err="1">
                  <a:ln>
                    <a:noFill/>
                  </a:ln>
                  <a:solidFill>
                    <a:srgbClr val="000000"/>
                  </a:solidFill>
                  <a:effectLst/>
                  <a:uLnTx/>
                  <a:uFillTx/>
                  <a:latin typeface="Calibri" pitchFamily="34" charset="0"/>
                  <a:ea typeface="STKaiti" panose="02010600040101010101" pitchFamily="2" charset="-122"/>
                  <a:cs typeface="Arial" panose="020B0604020202020204" pitchFamily="34" charset="0"/>
                </a:rPr>
                <a:t>Pilipinas</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”）的監管（</a:t>
              </a:r>
              <a:r>
                <a:rPr kumimoji="0" lang="en-HK" sz="550" b="0" i="0" u="sng" strike="noStrike" kern="0" cap="none" spc="0" normalizeH="0" baseline="0" noProof="0" dirty="0">
                  <a:ln>
                    <a:noFill/>
                  </a:ln>
                  <a:solidFill>
                    <a:srgbClr val="0563C1"/>
                  </a:solidFill>
                  <a:effectLst/>
                  <a:uLnTx/>
                  <a:uFillTx/>
                  <a:latin typeface="Calibri" pitchFamily="34" charset="0"/>
                  <a:ea typeface="STKaiti" panose="02010600040101010101" pitchFamily="2" charset="-122"/>
                  <a:cs typeface="Arial" panose="020B0604020202020204" pitchFamily="34" charset="0"/>
                  <a:hlinkClick r:id="rId15"/>
                </a:rPr>
                <a:t>https://www.bsp.gov.ph</a:t>
              </a:r>
              <a:r>
                <a:rPr kumimoji="0" lang="en-US" sz="550" b="0" i="0" u="sng"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）。存款由菲律賓存款保險公司（“</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Philippine Deposit Insurance Corporation</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”）提供保障，每位存款人的最高保障額爲</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500,000</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菲律賓比索。如有任何問題或疑慮，請致電</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(+632) 88155100</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或電郵至</a:t>
              </a:r>
              <a:r>
                <a:rPr kumimoji="0" 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asia.sse-ph@bofa.com</a:t>
              </a:r>
              <a:r>
                <a:rPr kumimoji="0" lang="zh-TW" altLang="en-US" sz="550" b="0" i="0" u="none" strike="noStrike" kern="0" cap="none" spc="0" normalizeH="0" baseline="0" noProof="0" dirty="0">
                  <a:ln>
                    <a:noFill/>
                  </a:ln>
                  <a:solidFill>
                    <a:srgbClr val="000000"/>
                  </a:solidFill>
                  <a:effectLst/>
                  <a:uLnTx/>
                  <a:uFillTx/>
                  <a:latin typeface="Calibri" pitchFamily="34" charset="0"/>
                  <a:ea typeface="STKaiti" panose="02010600040101010101" pitchFamily="2" charset="-122"/>
                  <a:cs typeface="Arial" panose="020B0604020202020204" pitchFamily="34" charset="0"/>
                </a:rPr>
                <a:t>聯繫客戶服務團隊。</a:t>
              </a:r>
              <a:endParaRPr kumimoji="0" 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Times New Roman" panose="02020603050405020304" pitchFamily="18" charset="0"/>
              </a:endParaRPr>
            </a:p>
            <a:p>
              <a:pPr marL="0" marR="0" lvl="0" indent="0" algn="just" defTabSz="457017" rtl="0" eaLnBrk="0" fontAlgn="base" latinLnBrk="0" hangingPunct="0">
                <a:lnSpc>
                  <a:spcPct val="100000"/>
                </a:lnSpc>
                <a:spcBef>
                  <a:spcPts val="0"/>
                </a:spcBef>
                <a:spcAft>
                  <a:spcPts val="250"/>
                </a:spcAft>
                <a:buClrTx/>
                <a:buSzTx/>
                <a:buFontTx/>
                <a:buNone/>
                <a:tabLst/>
                <a:defRPr/>
              </a:pPr>
              <a:r>
                <a:rPr kumimoji="0" lang="en-US" altLang="zh-CN"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©2025</a:t>
              </a:r>
              <a:r>
                <a:rPr kumimoji="0" lang="zh-CN" altLang="en-US"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年美國銀行公司。版權所有。</a:t>
              </a:r>
              <a:r>
                <a:rPr kumimoji="0" lang="en-US" altLang="zh-CN"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rPr>
                <a:t>1/2025</a:t>
              </a:r>
              <a:r>
                <a:rPr lang="en-US" sz="550" dirty="0">
                  <a:solidFill>
                    <a:srgbClr val="000000"/>
                  </a:solidFill>
                  <a:latin typeface="+mj-lt"/>
                  <a:ea typeface="Times New Roman" panose="02020603050405020304" pitchFamily="18" charset="0"/>
                  <a:cs typeface="+mn-cs"/>
                </a:rPr>
                <a:t> </a:t>
              </a:r>
              <a:r>
                <a:rPr lang="en-US" sz="550" kern="1200" dirty="0">
                  <a:solidFill>
                    <a:srgbClr val="E31837"/>
                  </a:solidFill>
                  <a:ea typeface="Times New Roman" panose="02020603050405020304" pitchFamily="18" charset="0"/>
                </a:rPr>
                <a:t>|</a:t>
              </a:r>
              <a:r>
                <a:rPr lang="en-US" sz="550" kern="1200" dirty="0">
                  <a:solidFill>
                    <a:srgbClr val="000000"/>
                  </a:solidFill>
                  <a:ea typeface="Times New Roman" panose="02020603050405020304" pitchFamily="18" charset="0"/>
                </a:rPr>
                <a:t> </a:t>
              </a:r>
              <a:r>
                <a:rPr lang="en-US" sz="550" kern="1200" dirty="0">
                  <a:solidFill>
                    <a:schemeClr val="accent2">
                      <a:lumMod val="40000"/>
                      <a:lumOff val="60000"/>
                    </a:schemeClr>
                  </a:solidFill>
                  <a:ea typeface="Times New Roman" panose="02020603050405020304" pitchFamily="18" charset="0"/>
                </a:rPr>
                <a:t>[Insert MAP #]</a:t>
              </a:r>
              <a:r>
                <a:rPr lang="en-US" sz="550" kern="1200" dirty="0">
                  <a:solidFill>
                    <a:srgbClr val="000000"/>
                  </a:solidFill>
                  <a:ea typeface="Times New Roman" panose="02020603050405020304" pitchFamily="18" charset="0"/>
                </a:rPr>
                <a:t> </a:t>
              </a:r>
              <a:r>
                <a:rPr lang="en-US" sz="550" kern="1200" dirty="0">
                  <a:solidFill>
                    <a:srgbClr val="E31837"/>
                  </a:solidFill>
                  <a:ea typeface="Times New Roman" panose="02020603050405020304" pitchFamily="18" charset="0"/>
                </a:rPr>
                <a:t>|</a:t>
              </a:r>
              <a:r>
                <a:rPr lang="en-US" sz="550" kern="1200" dirty="0">
                  <a:solidFill>
                    <a:srgbClr val="000000"/>
                  </a:solidFill>
                  <a:ea typeface="Times New Roman" panose="02020603050405020304" pitchFamily="18" charset="0"/>
                </a:rPr>
                <a:t> </a:t>
              </a:r>
              <a:r>
                <a:rPr lang="en-US" sz="550" kern="1200" dirty="0">
                  <a:solidFill>
                    <a:schemeClr val="accent2">
                      <a:lumMod val="40000"/>
                      <a:lumOff val="60000"/>
                    </a:schemeClr>
                  </a:solidFill>
                  <a:ea typeface="Times New Roman" panose="02020603050405020304" pitchFamily="18" charset="0"/>
                </a:rPr>
                <a:t>[Insert CD #]</a:t>
              </a:r>
              <a:endParaRPr kumimoji="0" lang="en-US" altLang="zh-CN" sz="550" b="0" i="0" u="none" strike="noStrike" kern="1200" cap="none" spc="0" normalizeH="0" baseline="0" noProof="0" dirty="0">
                <a:ln>
                  <a:noFill/>
                </a:ln>
                <a:solidFill>
                  <a:srgbClr val="000000"/>
                </a:solidFill>
                <a:effectLst/>
                <a:uLnTx/>
                <a:uFillTx/>
                <a:latin typeface="Calibri" pitchFamily="34" charset="0"/>
                <a:ea typeface="STKaiti" panose="02010600040101010101" pitchFamily="2" charset="-122"/>
                <a:cs typeface="+mn-cs"/>
              </a:endParaRPr>
            </a:p>
          </p:txBody>
        </p:sp>
        <p:sp>
          <p:nvSpPr>
            <p:cNvPr id="34" name="TextBox 33">
              <a:extLst>
                <a:ext uri="{FF2B5EF4-FFF2-40B4-BE49-F238E27FC236}">
                  <a16:creationId xmlns:a16="http://schemas.microsoft.com/office/drawing/2014/main" id="{CA2EC1F1-6613-DA62-C0A8-D80BB06D703B}"/>
                </a:ext>
              </a:extLst>
            </p:cNvPr>
            <p:cNvSpPr txBox="1">
              <a:spLocks noGrp="1" noRot="1" noMove="1" noResize="1" noEditPoints="1" noAdjustHandles="1" noChangeArrowheads="1" noChangeShapeType="1"/>
            </p:cNvSpPr>
            <p:nvPr/>
          </p:nvSpPr>
          <p:spPr>
            <a:xfrm>
              <a:off x="1569654" y="2800272"/>
              <a:ext cx="1440000" cy="149647"/>
            </a:xfrm>
            <a:prstGeom prst="rect">
              <a:avLst/>
            </a:prstGeom>
            <a:noFill/>
            <a:ln w="15875">
              <a:solidFill>
                <a:schemeClr val="tx1"/>
              </a:solidFill>
            </a:ln>
          </p:spPr>
          <p:txBody>
            <a:bodyPr wrap="square" lIns="0" tIns="36000" rIns="0" bIns="36000">
              <a:spAutoFit/>
            </a:bodyPr>
            <a:lstStyle/>
            <a:p>
              <a:pPr algn="ctr"/>
              <a:r>
                <a:rPr lang="zh-TW" altLang="en-US" sz="500" b="1" dirty="0">
                  <a:solidFill>
                    <a:srgbClr val="000000"/>
                  </a:solidFill>
                  <a:latin typeface="Calibri" pitchFamily="34" charset="0"/>
                  <a:cs typeface="Calibri" pitchFamily="34" charset="0"/>
                </a:rPr>
                <a:t>不在美國聯邦存款保險公司投保</a:t>
              </a:r>
            </a:p>
          </p:txBody>
        </p:sp>
        <p:sp>
          <p:nvSpPr>
            <p:cNvPr id="35" name="TextBox 34">
              <a:extLst>
                <a:ext uri="{FF2B5EF4-FFF2-40B4-BE49-F238E27FC236}">
                  <a16:creationId xmlns:a16="http://schemas.microsoft.com/office/drawing/2014/main" id="{BA818604-4E8B-16E1-9BEF-132D6CFDCAD7}"/>
                </a:ext>
              </a:extLst>
            </p:cNvPr>
            <p:cNvSpPr txBox="1">
              <a:spLocks noGrp="1" noRot="1" noMove="1" noResize="1" noEditPoints="1" noAdjustHandles="1" noChangeArrowheads="1" noChangeShapeType="1"/>
            </p:cNvSpPr>
            <p:nvPr/>
          </p:nvSpPr>
          <p:spPr>
            <a:xfrm>
              <a:off x="3009654" y="2800272"/>
              <a:ext cx="1440000" cy="149647"/>
            </a:xfrm>
            <a:prstGeom prst="rect">
              <a:avLst/>
            </a:prstGeom>
            <a:noFill/>
            <a:ln w="15875">
              <a:solidFill>
                <a:schemeClr val="tx1"/>
              </a:solidFill>
            </a:ln>
          </p:spPr>
          <p:txBody>
            <a:bodyPr wrap="square" lIns="0" tIns="36000" rIns="0" bIns="36000">
              <a:spAutoFit/>
            </a:bodyPr>
            <a:lstStyle/>
            <a:p>
              <a:pPr algn="ctr"/>
              <a:r>
                <a:rPr lang="zh-TW" altLang="en-US" sz="500" b="1" dirty="0">
                  <a:solidFill>
                    <a:srgbClr val="000000"/>
                  </a:solidFill>
                  <a:latin typeface="Calibri" pitchFamily="34" charset="0"/>
                  <a:cs typeface="Calibri" pitchFamily="34" charset="0"/>
                </a:rPr>
                <a:t>不受銀行擔保</a:t>
              </a:r>
            </a:p>
          </p:txBody>
        </p:sp>
        <p:sp>
          <p:nvSpPr>
            <p:cNvPr id="36" name="TextBox 35">
              <a:extLst>
                <a:ext uri="{FF2B5EF4-FFF2-40B4-BE49-F238E27FC236}">
                  <a16:creationId xmlns:a16="http://schemas.microsoft.com/office/drawing/2014/main" id="{5C0EDCA8-7F8C-53A5-23A1-D880963D6A2C}"/>
                </a:ext>
              </a:extLst>
            </p:cNvPr>
            <p:cNvSpPr txBox="1">
              <a:spLocks noGrp="1" noRot="1" noMove="1" noResize="1" noEditPoints="1" noAdjustHandles="1" noChangeArrowheads="1" noChangeShapeType="1"/>
            </p:cNvSpPr>
            <p:nvPr/>
          </p:nvSpPr>
          <p:spPr>
            <a:xfrm>
              <a:off x="4449654" y="2800272"/>
              <a:ext cx="1440000" cy="149647"/>
            </a:xfrm>
            <a:prstGeom prst="rect">
              <a:avLst/>
            </a:prstGeom>
            <a:noFill/>
            <a:ln w="15875">
              <a:solidFill>
                <a:schemeClr val="tx1"/>
              </a:solidFill>
            </a:ln>
          </p:spPr>
          <p:txBody>
            <a:bodyPr wrap="square" lIns="0" tIns="36000" rIns="0" bIns="36000">
              <a:spAutoFit/>
            </a:bodyPr>
            <a:lstStyle/>
            <a:p>
              <a:pPr algn="ctr"/>
              <a:r>
                <a:rPr lang="zh-TW" altLang="en-US" sz="500" b="1" baseline="0" dirty="0">
                  <a:solidFill>
                    <a:srgbClr val="000000"/>
                  </a:solidFill>
                  <a:latin typeface="PMingLiU" panose="02020500000000000000" pitchFamily="18" charset="-120"/>
                  <a:ea typeface="PMingLiU" panose="02020500000000000000" pitchFamily="18" charset="-120"/>
                  <a:cs typeface="Calibri" pitchFamily="34" charset="0"/>
                </a:rPr>
                <a:t>可能損失價值</a:t>
              </a:r>
              <a:endParaRPr lang="zh-CN" altLang="en-US" sz="500" b="1" baseline="0" dirty="0">
                <a:solidFill>
                  <a:srgbClr val="000000"/>
                </a:solidFill>
                <a:latin typeface="PMingLiU" panose="02020500000000000000" pitchFamily="18" charset="-120"/>
                <a:ea typeface="PMingLiU" panose="02020500000000000000" pitchFamily="18" charset="-120"/>
                <a:cs typeface="Calibri" pitchFamily="34" charset="0"/>
              </a:endParaRPr>
            </a:p>
          </p:txBody>
        </p:sp>
      </p:grpSp>
      <p:grpSp>
        <p:nvGrpSpPr>
          <p:cNvPr id="30" name="Simplified Chinese Disclaimer" hidden="1">
            <a:extLst>
              <a:ext uri="{FF2B5EF4-FFF2-40B4-BE49-F238E27FC236}">
                <a16:creationId xmlns:a16="http://schemas.microsoft.com/office/drawing/2014/main" id="{8962CB7C-6EA7-DD49-A1C0-FB4E9F4298CF}"/>
              </a:ext>
            </a:extLst>
          </p:cNvPr>
          <p:cNvGrpSpPr>
            <a:grpSpLocks noGrp="1" noUngrp="1" noRot="1" noMove="1" noResize="1"/>
          </p:cNvGrpSpPr>
          <p:nvPr/>
        </p:nvGrpSpPr>
        <p:grpSpPr>
          <a:xfrm>
            <a:off x="350833" y="311533"/>
            <a:ext cx="13115934" cy="6713024"/>
            <a:chOff x="350833" y="311533"/>
            <a:chExt cx="13115934" cy="6713024"/>
          </a:xfrm>
        </p:grpSpPr>
        <p:sp>
          <p:nvSpPr>
            <p:cNvPr id="24" name="TextBox 23">
              <a:extLst>
                <a:ext uri="{FF2B5EF4-FFF2-40B4-BE49-F238E27FC236}">
                  <a16:creationId xmlns:a16="http://schemas.microsoft.com/office/drawing/2014/main" id="{65966239-1DAD-F9BF-AFDF-F4A857BBADD5}"/>
                </a:ext>
              </a:extLst>
            </p:cNvPr>
            <p:cNvSpPr txBox="1">
              <a:spLocks noGrp="1" noRot="1" noMove="1" noResize="1" noEditPoints="1" noAdjustHandles="1" noChangeArrowheads="1" noChangeShapeType="1"/>
            </p:cNvSpPr>
            <p:nvPr/>
          </p:nvSpPr>
          <p:spPr>
            <a:xfrm>
              <a:off x="350833" y="311533"/>
              <a:ext cx="4514021" cy="430887"/>
            </a:xfrm>
            <a:prstGeom prst="rect">
              <a:avLst/>
            </a:prstGeom>
            <a:noFill/>
          </p:spPr>
          <p:txBody>
            <a:bodyPr wrap="square" lIns="0" tIns="0" rIns="0" bIns="0">
              <a:spAutoFit/>
            </a:bodyPr>
            <a:lstStyle/>
            <a:p>
              <a:r>
                <a:rPr lang="ja-JP" altLang="en-US" sz="2800" dirty="0">
                  <a:latin typeface="STKaiti" panose="02010600040101010101" pitchFamily="2" charset="-122"/>
                  <a:ea typeface="STKaiti" panose="02010600040101010101" pitchFamily="2" charset="-122"/>
                </a:rPr>
                <a:t>敬告收件人</a:t>
              </a:r>
            </a:p>
          </p:txBody>
        </p:sp>
        <p:sp>
          <p:nvSpPr>
            <p:cNvPr id="25" name="DisclaimerText (L)">
              <a:extLst>
                <a:ext uri="{FF2B5EF4-FFF2-40B4-BE49-F238E27FC236}">
                  <a16:creationId xmlns:a16="http://schemas.microsoft.com/office/drawing/2014/main" id="{673D7485-432D-C06F-43D4-9636A341C089}"/>
                </a:ext>
              </a:extLst>
            </p:cNvPr>
            <p:cNvSpPr txBox="1">
              <a:spLocks noGrp="1" noRot="1" noMove="1" noResize="1" noEditPoints="1" noAdjustHandles="1" noChangeArrowheads="1" noChangeShapeType="1"/>
            </p:cNvSpPr>
            <p:nvPr>
              <p:custDataLst>
                <p:tags r:id="rId3"/>
              </p:custDataLst>
            </p:nvPr>
          </p:nvSpPr>
          <p:spPr bwMode="gray">
            <a:xfrm>
              <a:off x="350833" y="1045997"/>
              <a:ext cx="13115934" cy="5978560"/>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019175"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6072" indent="-179388" algn="l" defTabSz="1019175"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600200" indent="0" algn="l" defTabSz="1019175"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a:lstStyle>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这些材料是由美国银行公司（</a:t>
              </a:r>
              <a:r>
                <a:rPr lang="en-US" altLang="zh-CN" sz="550" kern="1200" dirty="0">
                  <a:solidFill>
                    <a:srgbClr val="000000"/>
                  </a:solidFill>
                  <a:ea typeface="STKaiti" panose="02010600040101010101" pitchFamily="2" charset="-122"/>
                </a:rPr>
                <a:t>Bank of America Corporation</a:t>
              </a:r>
              <a:r>
                <a:rPr lang="zh-CN" altLang="en-US" sz="550" kern="1200" dirty="0">
                  <a:solidFill>
                    <a:srgbClr val="000000"/>
                  </a:solidFill>
                  <a:ea typeface="STKaiti" panose="02010600040101010101" pitchFamily="2" charset="-122"/>
                </a:rPr>
                <a:t>）（以下简称“美银”，连同其关联机构统称为“美银集团”）的一家或多家关联机构为直接收受这些材料的客户或潜在客户（以下简称“贵公司”）就实际或潜在的委任或聘用而制作，仅供讨论使用，并且仍然需要验证，我们还将视情况从法律、税务、合规、会计政策及风险角度对这些材料进行进一步的审阅及评估。这些材料是为了与熟悉贵公司业务及事务的特定人员进行讨论并供其考虑而设计的，且这些材料应和我们就该等材料提供的其他相关口头或书面信息一并考虑，并仅应在该情形下被考虑。这些材料无意作为评估的唯一基础，也不应被视为并且无意对任何交易或任何财务、战略、业务或其他事项提供任何建议、推荐或正式意见，而且这些材料不构成出售或购买任何证券的要约或劝诱，亦不应被视作美银或其任何关联机构承诺为任何推介、发行、配售、出售、承销或购买任何证券的交易提供、安排、簿记、承销或联合承销任何融资，或以其他方式建立与此相关的任何类型的业务关系。美银或其关联机构均没有且未来也不会向贵公司或这些材料的任何收件方提供法律、税务、合规、会计或风险等意见。这些材料无意提供任何此类意见或任何咨询、评级机构或环境、社会和治理及可持续发展（“</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）意见或</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评级机构意见，我们提供的任何材料也并非旨在识别或评估任何潜在的法律、声誉、监管合规或其他风险，或贵公司或任何其他方的公开披露的公平性、准确性或完整性，或者就上述各项向贵公司提供建议。所提供的信息和任何示例仅供说明用途，可能不会反映在美银提供给贵公司的产品或服务中，对于所提供的信息和任何示例的有效性、质量、准确性、完整性或风险均未经评估或验证，美银或其关联机构均没有认可任何特定的</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方式、任何特定的</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投资策略或任何特定的</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标准、评级或指标。贵公司需视情况从法律、税务、合规、会计政策、财务、战略、</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及风险角度对这些材料进行审查和评估，且贵公司应在进行任何交易之前咨询其法律、税务、合规、会计、财务和</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顾问。美银集团可能从事某些业务活动，这些活动可能会增加投资者、客户、员工、监管机构或其他方从</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的角度进行的审查。美银在提供给贵公司的服务或信息中的任何</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评估或对</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因素的任何考虑，一般是依赖于贵公司或第三方（包括</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数据供应商）提供的数据，这些数据可能是估计数据，或者仅考虑某些</a:t>
              </a:r>
              <a:r>
                <a:rPr lang="en-US" altLang="zh-CN" sz="550" kern="1200" dirty="0">
                  <a:solidFill>
                    <a:srgbClr val="000000"/>
                  </a:solidFill>
                  <a:ea typeface="STKaiti" panose="02010600040101010101" pitchFamily="2" charset="-122"/>
                </a:rPr>
                <a:t>ESG</a:t>
              </a:r>
              <a:r>
                <a:rPr lang="zh-CN" altLang="en-US" sz="550" kern="1200" dirty="0">
                  <a:solidFill>
                    <a:srgbClr val="000000"/>
                  </a:solidFill>
                  <a:ea typeface="STKaiti" panose="02010600040101010101" pitchFamily="2" charset="-122"/>
                </a:rPr>
                <a:t>因素和某些观点（而不是综观贵公司</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美银集团或其价值链的整体可持续发展状况和行动）。这些材料不具有法律约束力，也无意使收件方或任何其他人士与美银集团内部任何个人或实体之间产生任何法律关系。对于任何个人或实体因这些材料、这些材料中的任何不准确、不完整或误导性陈述、错误或遗漏，或与这些材料有关或由这些材料产生的任何交易（无论是否已订立交易）而可能招致或声称的任何损失或损害，无论是间接或其他损失，美银集团内部任何个人或实体均不承担任何责任或义务（无论是侵权、合同或其他方面的责任），并且除了与我们签订的书面协议中特别约定的目的以外，不得为任何其他目的而使用或依赖这些材料。我们没有义务验证、更新、更正或以其他方式修订这些材料。这些材料的编制并非以公开披露为目的（无论是根据任何证券法律或其他要求），而是仅供贵公司审阅及考虑，未经我们的事先书面同意，不得复制、传播、引用或提及其中的全部或部分内容，或展示、传送或以其他方式提供给贵公司授权代表以外的任何人士。</a:t>
              </a: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这些材料是根据由或代表贵公司及</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或其他潜在交易参与方提供的信息、自公开渠道取得的信息或经我们审阅的其他类似信息编制。对于这些材料所包含的信息（包括但不限于由第三方供应商提供的数据），我们不承担进行独立调查或验证的责任，且我们信赖该等信息在所有重大方面均为完整和准确。如果该等信息包含贵公司及</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或其他潜在交易参与方的管理层制定或经其审核的有关未来财务表现的估计和预测，或者包含自公开渠道所取得的估计和预测，我们假设该等估计和预测是在反映管理层或其他各方当前可能的最佳估计和判断的基础上合理编制的（如果该等估计和预测来自公开渠道，则假设其反映了合理的估计）。任何此类估计和预测所反映的假设和判断可能被证明是不正确的；概不保证任何估计或预测将会实现。对于该等信息或这些材料所包含的任何其他信息的准确性或完整性，我们不作任何明示或暗示的声明或保证，而且这些材料所包含的任何内容均不是或不应被视为声明、保证或承诺（无论是对于过去、现在还是未来）。这些材料可能未反映美银集团其他业务部门的其他专业人士所知悉的信息。在这些材料中引用的任何排行榜均基于外部第三方提供商的数据编制，该等提供商的信息在相关脚注中列明（如适用）。</a:t>
              </a: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美银集团是一家提供全方位服务的证券公司及商业银行，从事证券、商品和衍生工具交易、外汇和其他经纪业务以及自营投资业务，并且为美国及全球不同类型的企业、政府和个人提供投资、企业和私人银行、资产及投资管理、融资和策略顾问等服务，以及其他商业服务和产品，其中可能产生利益冲突或职责冲突或有该等冲突的观感。在上述业务的日常运作中，美银集团的成员可能随时为自身或客户，对贵公司、潜在交易对手或参与一项交易的任何其他人士的债务、股权或其他证券或金融工具（包括衍生工具、银行贷款或其他债务）进行自营投资，或者管理那些投资、做多或做空或持有长仓或空仓、为仓位融资或买卖或以其他方式进行交易的基金。</a:t>
              </a: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“美国银行（</a:t>
              </a:r>
              <a:r>
                <a:rPr lang="en-US" altLang="zh-CN" sz="550" kern="1200" dirty="0">
                  <a:solidFill>
                    <a:srgbClr val="000000"/>
                  </a:solidFill>
                  <a:ea typeface="STKaiti" panose="02010600040101010101" pitchFamily="2" charset="-122"/>
                </a:rPr>
                <a:t>Bank of America</a:t>
              </a:r>
              <a:r>
                <a:rPr lang="zh-CN" altLang="en-US" sz="550" kern="1200" dirty="0">
                  <a:solidFill>
                    <a:srgbClr val="000000"/>
                  </a:solidFill>
                  <a:ea typeface="STKaiti" panose="02010600040101010101" pitchFamily="2" charset="-122"/>
                </a:rPr>
                <a:t>）”和“美银证券（</a:t>
              </a:r>
              <a:r>
                <a:rPr lang="en-US" altLang="zh-CN" sz="550" kern="1200" dirty="0">
                  <a:solidFill>
                    <a:srgbClr val="000000"/>
                  </a:solidFill>
                  <a:ea typeface="STKaiti" panose="02010600040101010101" pitchFamily="2" charset="-122"/>
                </a:rPr>
                <a:t>BofA Securities</a:t>
              </a:r>
              <a:r>
                <a:rPr lang="zh-CN" altLang="en-US" sz="550" kern="1200" dirty="0">
                  <a:solidFill>
                    <a:srgbClr val="000000"/>
                  </a:solidFill>
                  <a:ea typeface="STKaiti" panose="02010600040101010101" pitchFamily="2" charset="-122"/>
                </a:rPr>
                <a:t>）”是美银全球银行及全球市场部门的营销名称。贷款、租赁、设备融资、商家服务、衍生品和其他商业银行业务以及某些金融工具的买卖由美银的银行业关联机构或子公司在全球范围内经营，该等机构包括美国银行（</a:t>
              </a:r>
              <a:r>
                <a:rPr lang="en-US" altLang="zh-CN" sz="550" kern="1200" dirty="0">
                  <a:solidFill>
                    <a:srgbClr val="000000"/>
                  </a:solidFill>
                  <a:ea typeface="STKaiti" panose="02010600040101010101" pitchFamily="2" charset="-122"/>
                </a:rPr>
                <a:t>Bank of America, N.A.</a:t>
              </a:r>
              <a:r>
                <a:rPr lang="zh-CN" altLang="en-US" sz="550" kern="1200" dirty="0">
                  <a:solidFill>
                    <a:srgbClr val="000000"/>
                  </a:solidFill>
                  <a:ea typeface="STKaiti" panose="02010600040101010101" pitchFamily="2" charset="-122"/>
                </a:rPr>
                <a:t>），美国银行是美国联邦存款保险公司（</a:t>
              </a:r>
              <a:r>
                <a:rPr lang="en-US" altLang="zh-CN" sz="550" kern="1200" dirty="0">
                  <a:solidFill>
                    <a:srgbClr val="000000"/>
                  </a:solidFill>
                  <a:ea typeface="STKaiti" panose="02010600040101010101" pitchFamily="2" charset="-122"/>
                </a:rPr>
                <a:t>FDIC</a:t>
              </a:r>
              <a:r>
                <a:rPr lang="zh-CN" altLang="en-US" sz="550" kern="1200" dirty="0">
                  <a:solidFill>
                    <a:srgbClr val="000000"/>
                  </a:solidFill>
                  <a:ea typeface="STKaiti" panose="02010600040101010101" pitchFamily="2" charset="-122"/>
                </a:rPr>
                <a:t>）成员，或相关司法辖区的存款保障计划（如有）的平等住房贷款人（</a:t>
              </a:r>
              <a:r>
                <a:rPr lang="en-US" altLang="zh-CN" sz="550" kern="1200" dirty="0">
                  <a:solidFill>
                    <a:srgbClr val="000000"/>
                  </a:solidFill>
                  <a:ea typeface="STKaiti" panose="02010600040101010101" pitchFamily="2" charset="-122"/>
                </a:rPr>
                <a:t>Equal Housing Lender</a:t>
              </a:r>
              <a:r>
                <a:rPr lang="zh-CN" altLang="en-US" sz="550" kern="1200" dirty="0">
                  <a:solidFill>
                    <a:srgbClr val="000000"/>
                  </a:solidFill>
                  <a:ea typeface="STKaiti" panose="02010600040101010101" pitchFamily="2" charset="-122"/>
                </a:rPr>
                <a:t>）。证券和金融工具的买卖、策略顾问及其他投资银行业务由美银的投资银行关联机构或子公司（“投资银行关联机构”）在全球范围内经营，在美国，该等机构包括注册经纪自营商及美国证券投资者保护公司（</a:t>
              </a:r>
              <a:r>
                <a:rPr lang="en-US" altLang="zh-CN" sz="550" kern="1200" dirty="0">
                  <a:solidFill>
                    <a:srgbClr val="000000"/>
                  </a:solidFill>
                  <a:ea typeface="STKaiti" panose="02010600040101010101" pitchFamily="2" charset="-122"/>
                </a:rPr>
                <a:t>SIPC</a:t>
              </a:r>
              <a:r>
                <a:rPr lang="zh-CN" altLang="en-US" sz="550" kern="1200" dirty="0">
                  <a:solidFill>
                    <a:srgbClr val="000000"/>
                  </a:solidFill>
                  <a:ea typeface="STKaiti" panose="02010600040101010101" pitchFamily="2" charset="-122"/>
                </a:rPr>
                <a:t>）成员之一的</a:t>
              </a:r>
              <a:r>
                <a:rPr lang="en-US" altLang="zh-CN" sz="550" kern="1200" dirty="0">
                  <a:solidFill>
                    <a:srgbClr val="000000"/>
                  </a:solidFill>
                  <a:ea typeface="STKaiti" panose="02010600040101010101" pitchFamily="2" charset="-122"/>
                </a:rPr>
                <a:t>BofA Securities, Inc.</a:t>
              </a:r>
              <a:r>
                <a:rPr lang="zh-CN" altLang="en-US" sz="550" kern="1200" dirty="0">
                  <a:solidFill>
                    <a:srgbClr val="000000"/>
                  </a:solidFill>
                  <a:ea typeface="STKaiti" panose="02010600040101010101" pitchFamily="2" charset="-122"/>
                </a:rPr>
                <a:t>；在其他司法辖区，该等机构则包括当地注册的实体（包括</a:t>
              </a:r>
              <a:r>
                <a:rPr lang="en-US" altLang="zh-CN" sz="550" kern="1200" dirty="0">
                  <a:solidFill>
                    <a:srgbClr val="000000"/>
                  </a:solidFill>
                  <a:ea typeface="STKaiti" panose="02010600040101010101" pitchFamily="2" charset="-122"/>
                </a:rPr>
                <a:t>Bank of America Europe Designated Activity Company</a:t>
              </a:r>
              <a:r>
                <a:rPr lang="zh-CN" altLang="en-US" sz="550" kern="1200" dirty="0">
                  <a:solidFill>
                    <a:srgbClr val="000000"/>
                  </a:solidFill>
                  <a:ea typeface="STKaiti" panose="02010600040101010101" pitchFamily="2" charset="-122"/>
                </a:rPr>
                <a:t>、</a:t>
              </a:r>
              <a:r>
                <a:rPr lang="en-US" altLang="zh-CN" sz="550" kern="1200" dirty="0">
                  <a:solidFill>
                    <a:srgbClr val="000000"/>
                  </a:solidFill>
                  <a:ea typeface="STKaiti" panose="02010600040101010101" pitchFamily="2" charset="-122"/>
                </a:rPr>
                <a:t>BofA Securities Europe SA</a:t>
              </a:r>
              <a:r>
                <a:rPr lang="zh-CN" altLang="en-US" sz="550" kern="1200" dirty="0">
                  <a:solidFill>
                    <a:srgbClr val="000000"/>
                  </a:solidFill>
                  <a:ea typeface="STKaiti" panose="02010600040101010101" pitchFamily="2" charset="-122"/>
                </a:rPr>
                <a:t>和</a:t>
              </a:r>
              <a:r>
                <a:rPr lang="en-US" altLang="zh-CN" sz="550" kern="1200" dirty="0">
                  <a:solidFill>
                    <a:srgbClr val="000000"/>
                  </a:solidFill>
                  <a:ea typeface="STKaiti" panose="02010600040101010101" pitchFamily="2" charset="-122"/>
                </a:rPr>
                <a:t>Merrill Lynch International</a:t>
              </a:r>
              <a:r>
                <a:rPr lang="zh-CN" altLang="en-US" sz="550" kern="1200" dirty="0">
                  <a:solidFill>
                    <a:srgbClr val="000000"/>
                  </a:solidFill>
                  <a:ea typeface="STKaiti" panose="02010600040101010101" pitchFamily="2" charset="-122"/>
                </a:rPr>
                <a:t>）。</a:t>
              </a:r>
              <a:r>
                <a:rPr lang="en-US" altLang="zh-CN" sz="550" kern="1200" dirty="0">
                  <a:solidFill>
                    <a:srgbClr val="000000"/>
                  </a:solidFill>
                  <a:ea typeface="STKaiti" panose="02010600040101010101" pitchFamily="2" charset="-122"/>
                </a:rPr>
                <a:t>BofA Securities, Inc.</a:t>
              </a:r>
              <a:r>
                <a:rPr lang="zh-CN" altLang="en-US" sz="550" kern="1200" dirty="0">
                  <a:solidFill>
                    <a:srgbClr val="000000"/>
                  </a:solidFill>
                  <a:ea typeface="STKaiti" panose="02010600040101010101" pitchFamily="2" charset="-122"/>
                </a:rPr>
                <a:t>是美国商品期货交易委员会（</a:t>
              </a:r>
              <a:r>
                <a:rPr lang="en-US" altLang="zh-CN" sz="550" kern="1200" dirty="0">
                  <a:solidFill>
                    <a:srgbClr val="000000"/>
                  </a:solidFill>
                  <a:ea typeface="STKaiti" panose="02010600040101010101" pitchFamily="2" charset="-122"/>
                </a:rPr>
                <a:t>CFTC</a:t>
              </a:r>
              <a:r>
                <a:rPr lang="zh-CN" altLang="en-US" sz="550" kern="1200" dirty="0">
                  <a:solidFill>
                    <a:srgbClr val="000000"/>
                  </a:solidFill>
                  <a:ea typeface="STKaiti" panose="02010600040101010101" pitchFamily="2" charset="-122"/>
                </a:rPr>
                <a:t>）的注册期货佣金商和美国全国期货协会（</a:t>
              </a:r>
              <a:r>
                <a:rPr lang="en-US" altLang="zh-CN" sz="550" kern="1200" dirty="0">
                  <a:solidFill>
                    <a:srgbClr val="000000"/>
                  </a:solidFill>
                  <a:ea typeface="STKaiti" panose="02010600040101010101" pitchFamily="2" charset="-122"/>
                </a:rPr>
                <a:t>NFA</a:t>
              </a:r>
              <a:r>
                <a:rPr lang="zh-CN" altLang="en-US" sz="550" kern="1200" dirty="0">
                  <a:solidFill>
                    <a:srgbClr val="000000"/>
                  </a:solidFill>
                  <a:ea typeface="STKaiti" panose="02010600040101010101" pitchFamily="2" charset="-122"/>
                </a:rPr>
                <a:t>）的成员。</a:t>
              </a:r>
              <a:r>
                <a:rPr lang="en-US" altLang="zh-CN" sz="550" kern="1200" dirty="0">
                  <a:solidFill>
                    <a:srgbClr val="000000"/>
                  </a:solidFill>
                  <a:ea typeface="STKaiti" panose="02010600040101010101" pitchFamily="2" charset="-122"/>
                </a:rPr>
                <a:t>Bank of America Europe Designated Activity Company</a:t>
              </a:r>
              <a:r>
                <a:rPr lang="zh-CN" altLang="en-US" sz="550" kern="1200" dirty="0">
                  <a:solidFill>
                    <a:srgbClr val="000000"/>
                  </a:solidFill>
                  <a:ea typeface="STKaiti" panose="02010600040101010101" pitchFamily="2" charset="-122"/>
                </a:rPr>
                <a:t>是美银的全资子公司，受爱尔兰中央银行监管。这些材料中可能提及的产品和服务可能通过美银的一家或多家关联机构提供。美国银行或美银证券的实体及分支机构为美国银行或美银证券的客户提供金融服务，并且可能将市场营销及</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或某些服务或服务的某些方面外包或委托给美银集团旗下的其他分支机构或成员公司。即使您与来自不同实体或分支机构的工作人员联系，而该实体或分支机构代表您的合同服务提供方与您联系，您的服务提供方仍然是建立业务关系文件及</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或其他合同或营销文件中指定的实体</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分支机构。美银集团提供的部分或全部产品和服务可能无法在某些司法辖区获得，或者可能仅在离岸及</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或反向招揽的基础上提供，产品和服务的提供如有更改，恕不另行通知。美银集团不在任何司法辖区开展当地法律保留给持牌或获批准银行的银行业务，除非其银行业关联机构或子公司已在该等司法辖区获得必要的许可证或批准。</a:t>
              </a:r>
              <a:endParaRPr lang="en-US" altLang="zh-CN"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对于未获许可从事银行业务的司法辖区，为拉丁美洲和加勒比海地区提供的所有服务</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产品均在离岸进行。部分或全部产品可能无法在某些司法辖区获得，并且可能会在不另行通知的情况下有所更改。本文件及其内容仅供参考，不得被解释为任何形式的银行或金融中介、商业招揽及</a:t>
              </a:r>
              <a:r>
                <a:rPr lang="en-US" altLang="zh-CN" sz="550" kern="1200" dirty="0">
                  <a:solidFill>
                    <a:srgbClr val="000000"/>
                  </a:solidFill>
                  <a:ea typeface="STKaiti" panose="02010600040101010101" pitchFamily="2" charset="-122"/>
                </a:rPr>
                <a:t>/</a:t>
              </a:r>
              <a:r>
                <a:rPr lang="zh-CN" altLang="en-US" sz="550" kern="1200" dirty="0">
                  <a:solidFill>
                    <a:srgbClr val="000000"/>
                  </a:solidFill>
                  <a:ea typeface="STKaiti" panose="02010600040101010101" pitchFamily="2" charset="-122"/>
                </a:rPr>
                <a:t>或公开发售。</a:t>
              </a:r>
              <a:endParaRPr lang="zh-CN" altLang="en-US" sz="550" kern="1200" dirty="0">
                <a:solidFill>
                  <a:srgbClr val="000000"/>
                </a:solidFill>
                <a:ea typeface="STKaiti" panose="02010600040101010101" pitchFamily="2" charset="-122"/>
                <a:cs typeface="+mn-cs"/>
              </a:endParaRPr>
            </a:p>
            <a:p>
              <a:pPr algn="just" defTabSz="914034" hangingPunct="0">
                <a:spcBef>
                  <a:spcPts val="0"/>
                </a:spcBef>
                <a:spcAft>
                  <a:spcPts val="300"/>
                </a:spcAft>
                <a:buFontTx/>
                <a:buNone/>
                <a:defRPr/>
              </a:pPr>
              <a:endParaRPr lang="en-US" sz="550" kern="1200" dirty="0">
                <a:solidFill>
                  <a:srgbClr val="000000"/>
                </a:solidFill>
                <a:ea typeface="STKaiti" panose="02010600040101010101" pitchFamily="2" charset="-122"/>
                <a:cs typeface="+mn-cs"/>
              </a:endParaRPr>
            </a:p>
            <a:p>
              <a:pPr algn="just" defTabSz="914034" hangingPunct="0">
                <a:spcBef>
                  <a:spcPts val="0"/>
                </a:spcBef>
                <a:spcAft>
                  <a:spcPts val="300"/>
                </a:spcAft>
                <a:buFontTx/>
                <a:buNone/>
                <a:defRPr/>
              </a:pPr>
              <a:r>
                <a:rPr lang="zh-CN" altLang="en-US" sz="550" b="1" kern="1200" dirty="0">
                  <a:solidFill>
                    <a:srgbClr val="000000"/>
                  </a:solidFill>
                  <a:ea typeface="STKaiti" panose="02010600040101010101" pitchFamily="2" charset="-122"/>
                  <a:cs typeface="+mn-cs"/>
                </a:rPr>
                <a:t>投资银行关联机构提供的投资产品：</a:t>
              </a:r>
              <a:endParaRPr lang="en-US" sz="550" b="1" kern="1200" dirty="0">
                <a:solidFill>
                  <a:srgbClr val="000000"/>
                </a:solidFill>
                <a:ea typeface="STKaiti" panose="02010600040101010101" pitchFamily="2" charset="-122"/>
                <a:cs typeface="+mn-cs"/>
              </a:endParaRPr>
            </a:p>
            <a:p>
              <a:pPr algn="just" defTabSz="914034" hangingPunct="0">
                <a:spcBef>
                  <a:spcPts val="0"/>
                </a:spcBef>
                <a:spcAft>
                  <a:spcPts val="300"/>
                </a:spcAft>
                <a:buFontTx/>
                <a:buNone/>
                <a:defRPr/>
              </a:pPr>
              <a:endParaRPr lang="en-US" altLang="zh-CN" sz="550" kern="1200" dirty="0">
                <a:solidFill>
                  <a:srgbClr val="000000"/>
                </a:solidFill>
                <a:ea typeface="STKaiti" panose="02010600040101010101" pitchFamily="2" charset="-122"/>
                <a:cs typeface="+mn-cs"/>
              </a:endParaRP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本文件不是研究报告，也不是研究部门的产品，本文件中的材料不是投资研究或研究建议。本文件并非投资建议，也无意提供投资建议，其内容在任何情况下都不应被视为投资建议。美银集团已采取政策和指引以维持我们的研究分析师的独立性。这些政策禁止雇员直接或间接提供研究覆盖、有利的研究评级或特定目标价位，或提出变更某评级或目标价位的要约，作为获得生意或其他报酬的对价或诱因，并且禁止研究分析师就参与投资银行交易直接获得报酬。本文件所表达的观点仅代表美银集团向贵公司提供这些材料的特定业务部门的观点，不应推论出本文件所表达的观点代表本集团研究部门的看法。</a:t>
              </a: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本文件所包含的关于税务事项的任何陈述无意被用于，且任何纳税人也不得将该等陈述用于逃避纳税人可能被施加的税务惩罚。如果任何人士在向任何纳税人推广、推介或推荐一家合伙企业或其他实体、一项投资计划或安排时使用或提及任何该等税务陈述，则此处所包含的陈述旨在支持有关交易或所涉事项的推广或推介，收件人应根据自身的具体情况寻求独立税务顾问的意见。无论本文件或其他材料中有任何相反规定，贵公司均可以在 </a:t>
              </a:r>
              <a:r>
                <a:rPr lang="en-US" altLang="zh-CN" sz="550" kern="1200" dirty="0">
                  <a:solidFill>
                    <a:srgbClr val="000000"/>
                  </a:solidFill>
                  <a:ea typeface="STKaiti" panose="02010600040101010101" pitchFamily="2" charset="-122"/>
                </a:rPr>
                <a:t>(i) </a:t>
              </a:r>
              <a:r>
                <a:rPr lang="zh-CN" altLang="en-US" sz="550" kern="1200" dirty="0">
                  <a:solidFill>
                    <a:srgbClr val="000000"/>
                  </a:solidFill>
                  <a:ea typeface="STKaiti" panose="02010600040101010101" pitchFamily="2" charset="-122"/>
                </a:rPr>
                <a:t>公告就交易进行讨论；</a:t>
              </a:r>
              <a:r>
                <a:rPr lang="en-US" altLang="zh-CN" sz="550" kern="1200" dirty="0">
                  <a:solidFill>
                    <a:srgbClr val="000000"/>
                  </a:solidFill>
                  <a:ea typeface="STKaiti" panose="02010600040101010101" pitchFamily="2" charset="-122"/>
                </a:rPr>
                <a:t>(ii) </a:t>
              </a:r>
              <a:r>
                <a:rPr lang="zh-CN" altLang="en-US" sz="550" kern="1200" dirty="0">
                  <a:solidFill>
                    <a:srgbClr val="000000"/>
                  </a:solidFill>
                  <a:ea typeface="STKaiti" panose="02010600040101010101" pitchFamily="2" charset="-122"/>
                </a:rPr>
                <a:t>公告该交易；或 </a:t>
              </a:r>
              <a:r>
                <a:rPr lang="en-US" altLang="zh-CN" sz="550" kern="1200" dirty="0">
                  <a:solidFill>
                    <a:srgbClr val="000000"/>
                  </a:solidFill>
                  <a:ea typeface="STKaiti" panose="02010600040101010101" pitchFamily="2" charset="-122"/>
                </a:rPr>
                <a:t>(iii) </a:t>
              </a:r>
              <a:r>
                <a:rPr lang="zh-CN" altLang="en-US" sz="550" kern="1200" dirty="0">
                  <a:solidFill>
                    <a:srgbClr val="000000"/>
                  </a:solidFill>
                  <a:ea typeface="STKaiti" panose="02010600040101010101" pitchFamily="2" charset="-122"/>
                </a:rPr>
                <a:t>就该交易签订最终协议（无论是否附条件）中最早发生的日期当天及其后披露此交易的税务处理和税务结构（包括关于该等税务处理或税务结构的任何材料、意见或分析，但不得披露辨识性信息或任何非公开的商业或财务信息，除非该等信息与该等税务处理或税务结构有关），但如果该交易因任何原因而无法完成，则本句的规定将停止适用。</a:t>
              </a: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我们必须取得、验证和记录识别贵公司的某些信息，包括贵公司的名称和地址，以及可供我们根据美国爱国者法（公法</a:t>
              </a:r>
              <a:r>
                <a:rPr lang="en-US" altLang="zh-CN" sz="550" kern="1200" dirty="0">
                  <a:solidFill>
                    <a:srgbClr val="000000"/>
                  </a:solidFill>
                  <a:ea typeface="STKaiti" panose="02010600040101010101" pitchFamily="2" charset="-122"/>
                </a:rPr>
                <a:t>107-56</a:t>
              </a:r>
              <a:r>
                <a:rPr lang="zh-CN" altLang="en-US" sz="550" kern="1200" dirty="0">
                  <a:solidFill>
                    <a:srgbClr val="000000"/>
                  </a:solidFill>
                  <a:ea typeface="STKaiti" panose="02010600040101010101" pitchFamily="2" charset="-122"/>
                </a:rPr>
                <a:t>的第三卷（</a:t>
              </a:r>
              <a:r>
                <a:rPr lang="en-US" altLang="zh-CN" sz="550" kern="1200" dirty="0">
                  <a:solidFill>
                    <a:srgbClr val="000000"/>
                  </a:solidFill>
                  <a:ea typeface="STKaiti" panose="02010600040101010101" pitchFamily="2" charset="-122"/>
                </a:rPr>
                <a:t>2001</a:t>
              </a:r>
              <a:r>
                <a:rPr lang="zh-CN" altLang="en-US" sz="550" kern="1200" dirty="0">
                  <a:solidFill>
                    <a:srgbClr val="000000"/>
                  </a:solidFill>
                  <a:ea typeface="STKaiti" panose="02010600040101010101" pitchFamily="2" charset="-122"/>
                </a:rPr>
                <a:t>年</a:t>
              </a:r>
              <a:r>
                <a:rPr lang="en-US" altLang="zh-CN" sz="550" kern="1200" dirty="0">
                  <a:solidFill>
                    <a:srgbClr val="000000"/>
                  </a:solidFill>
                  <a:ea typeface="STKaiti" panose="02010600040101010101" pitchFamily="2" charset="-122"/>
                </a:rPr>
                <a:t>10</a:t>
              </a:r>
              <a:r>
                <a:rPr lang="zh-CN" altLang="en-US" sz="550" kern="1200" dirty="0">
                  <a:solidFill>
                    <a:srgbClr val="000000"/>
                  </a:solidFill>
                  <a:ea typeface="STKaiti" panose="02010600040101010101" pitchFamily="2" charset="-122"/>
                </a:rPr>
                <a:t>月</a:t>
              </a:r>
              <a:r>
                <a:rPr lang="en-US" altLang="zh-CN" sz="550" kern="1200" dirty="0">
                  <a:solidFill>
                    <a:srgbClr val="000000"/>
                  </a:solidFill>
                  <a:ea typeface="STKaiti" panose="02010600040101010101" pitchFamily="2" charset="-122"/>
                </a:rPr>
                <a:t>26</a:t>
              </a:r>
              <a:r>
                <a:rPr lang="zh-CN" altLang="en-US" sz="550" kern="1200" dirty="0">
                  <a:solidFill>
                    <a:srgbClr val="000000"/>
                  </a:solidFill>
                  <a:ea typeface="STKaiti" panose="02010600040101010101" pitchFamily="2" charset="-122"/>
                </a:rPr>
                <a:t>日签署成为法律））（如适用）及美国境内和境外其他适用法律、规定和条例识别贵公司的其他信息。</a:t>
              </a:r>
            </a:p>
            <a:p>
              <a:pPr algn="just" defTabSz="913668" hangingPunct="0">
                <a:spcBef>
                  <a:spcPts val="0"/>
                </a:spcBef>
                <a:spcAft>
                  <a:spcPts val="300"/>
                </a:spcAft>
                <a:buFontTx/>
                <a:buNone/>
                <a:defRPr/>
              </a:pPr>
              <a:r>
                <a:rPr lang="zh-CN" altLang="en-US" sz="550" kern="1200" dirty="0">
                  <a:solidFill>
                    <a:srgbClr val="000000"/>
                  </a:solidFill>
                  <a:ea typeface="STKaiti" panose="02010600040101010101" pitchFamily="2" charset="-122"/>
                </a:rPr>
                <a:t>欲了解更多信息，包括您目前或将来的合同服务提供商、适用于服务的条款和条件、有关外部第三方数据提供商的信息以及用于编制排行榜的标准和方法，请联系您的美国银行或美银证券代表或客户经理。</a:t>
              </a:r>
              <a:endParaRPr lang="en-US"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zh-CN" altLang="en-US" sz="550" b="1" kern="1200" dirty="0">
                  <a:solidFill>
                    <a:srgbClr val="000000"/>
                  </a:solidFill>
                  <a:ea typeface="STKaiti" panose="02010600040101010101" pitchFamily="2" charset="-122"/>
                </a:rPr>
                <a:t>关于美国银行或美银证券在美国以外的实体的通知：</a:t>
              </a:r>
              <a:r>
                <a:rPr lang="zh-CN" altLang="en-US" sz="550" kern="1200" dirty="0">
                  <a:solidFill>
                    <a:srgbClr val="000000"/>
                  </a:solidFill>
                  <a:ea typeface="STKaiti" panose="02010600040101010101" pitchFamily="2" charset="-122"/>
                </a:rPr>
                <a:t>对于美国银行或美银证券在美国以外的实体，请通过以下连结浏览更多信息</a:t>
              </a:r>
              <a:r>
                <a:rPr lang="zh-TW" altLang="en-US" sz="550" kern="1200" dirty="0">
                  <a:solidFill>
                    <a:srgbClr val="000000"/>
                  </a:solidFill>
                  <a:ea typeface="STKaiti" panose="02010600040101010101" pitchFamily="2" charset="-122"/>
                </a:rPr>
                <a:t>：</a:t>
              </a:r>
              <a:r>
                <a:rPr lang="en-US" sz="550" u="sng" kern="1200" dirty="0">
                  <a:solidFill>
                    <a:srgbClr val="4472C4"/>
                  </a:solidFill>
                  <a:ea typeface="STKaiti" panose="02010600040101010101" pitchFamily="2" charset="-122"/>
                  <a:hlinkClick r:id="rId11"/>
                </a:rPr>
                <a:t>https://www.bofaml.com/</a:t>
              </a:r>
              <a:r>
                <a:rPr lang="en-US" sz="550" u="sng" kern="1200" dirty="0" err="1">
                  <a:solidFill>
                    <a:srgbClr val="4472C4"/>
                  </a:solidFill>
                  <a:ea typeface="STKaiti" panose="02010600040101010101" pitchFamily="2" charset="-122"/>
                  <a:hlinkClick r:id="rId11"/>
                </a:rPr>
                <a:t>en</a:t>
              </a:r>
              <a:r>
                <a:rPr lang="en-US" sz="550" u="sng" kern="1200" dirty="0">
                  <a:solidFill>
                    <a:srgbClr val="4472C4"/>
                  </a:solidFill>
                  <a:ea typeface="STKaiti" panose="02010600040101010101" pitchFamily="2" charset="-122"/>
                  <a:hlinkClick r:id="rId11"/>
                </a:rPr>
                <a:t>-us/content/baml-disclaimer.html</a:t>
              </a:r>
              <a:r>
                <a:rPr lang="en-US" sz="550" kern="1200" dirty="0">
                  <a:solidFill>
                    <a:srgbClr val="000000"/>
                  </a:solidFill>
                  <a:ea typeface="STKaiti" panose="02010600040101010101" pitchFamily="2" charset="-122"/>
                </a:rPr>
                <a:t>。</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CN" altLang="en-US" sz="550" b="1" kern="1200" dirty="0">
                  <a:solidFill>
                    <a:srgbClr val="000000"/>
                  </a:solidFill>
                  <a:ea typeface="STKaiti" panose="02010600040101010101" pitchFamily="2" charset="-122"/>
                </a:rPr>
                <a:t>关于美国银行或美银证券在欧洲经济区（</a:t>
              </a:r>
              <a:r>
                <a:rPr lang="en-US" altLang="zh-CN" sz="550" b="1" kern="1200" dirty="0">
                  <a:solidFill>
                    <a:srgbClr val="000000"/>
                  </a:solidFill>
                  <a:ea typeface="STKaiti" panose="02010600040101010101" pitchFamily="2" charset="-122"/>
                </a:rPr>
                <a:t>EEA</a:t>
              </a:r>
              <a:r>
                <a:rPr lang="zh-CN" altLang="en-US" sz="550" b="1" kern="1200" dirty="0">
                  <a:solidFill>
                    <a:srgbClr val="000000"/>
                  </a:solidFill>
                  <a:ea typeface="STKaiti" panose="02010600040101010101" pitchFamily="2" charset="-122"/>
                </a:rPr>
                <a:t>）和英国的实体的通知：</a:t>
              </a:r>
              <a:r>
                <a:rPr lang="zh-CN" altLang="en-US" sz="550" kern="1200" dirty="0">
                  <a:solidFill>
                    <a:srgbClr val="000000"/>
                  </a:solidFill>
                  <a:ea typeface="STKaiti" panose="02010600040101010101" pitchFamily="2" charset="-122"/>
                </a:rPr>
                <a:t>对于美国银行或美银证券在欧洲经济区和英国的实体，请通过以下连结浏览更多信息：</a:t>
              </a:r>
              <a:r>
                <a:rPr lang="en-US" sz="550" u="sng" kern="1200" dirty="0">
                  <a:solidFill>
                    <a:srgbClr val="4472C4"/>
                  </a:solidFill>
                  <a:ea typeface="STKaiti" panose="02010600040101010101" pitchFamily="2" charset="-122"/>
                  <a:hlinkClick r:id="rId12"/>
                </a:rPr>
                <a:t>www.bofaml.com/mifid2</a:t>
              </a:r>
              <a:r>
                <a:rPr lang="en-US" sz="550" kern="1200" dirty="0">
                  <a:solidFill>
                    <a:srgbClr val="000000"/>
                  </a:solidFill>
                  <a:ea typeface="STKaiti" panose="02010600040101010101" pitchFamily="2" charset="-122"/>
                </a:rPr>
                <a:t>。</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a:t>
              </a:r>
              <a:r>
                <a:rPr lang="en-US" sz="550" b="1" kern="1200" dirty="0">
                  <a:solidFill>
                    <a:srgbClr val="000000"/>
                  </a:solidFill>
                  <a:ea typeface="STKaiti" panose="02010600040101010101" pitchFamily="2" charset="-122"/>
                </a:rPr>
                <a:t>BofA Securities Europe SA</a:t>
              </a:r>
              <a:r>
                <a:rPr lang="zh-TW" altLang="en-US" sz="550" b="1" kern="1200" dirty="0">
                  <a:solidFill>
                    <a:srgbClr val="000000"/>
                  </a:solidFill>
                  <a:ea typeface="STKaiti" panose="02010600040101010101" pitchFamily="2" charset="-122"/>
                </a:rPr>
                <a:t>的披露：</a:t>
              </a:r>
              <a:r>
                <a:rPr lang="en-US" sz="550" kern="1200" dirty="0">
                  <a:solidFill>
                    <a:srgbClr val="000000"/>
                  </a:solidFill>
                  <a:ea typeface="STKaiti" panose="02010600040101010101" pitchFamily="2" charset="-122"/>
                </a:rPr>
                <a:t>BofA Securities Europe SA（“</a:t>
              </a:r>
              <a:r>
                <a:rPr lang="en-US" sz="550" kern="1200" dirty="0" err="1">
                  <a:solidFill>
                    <a:srgbClr val="000000"/>
                  </a:solidFill>
                  <a:ea typeface="STKaiti" panose="02010600040101010101" pitchFamily="2" charset="-122"/>
                </a:rPr>
                <a:t>BofASE</a:t>
              </a:r>
              <a:r>
                <a:rPr lang="en-US" sz="550" kern="1200" dirty="0">
                  <a:solidFill>
                    <a:srgbClr val="000000"/>
                  </a:solidFill>
                  <a:ea typeface="STKaiti" panose="02010600040101010101" pitchFamily="2" charset="-122"/>
                </a:rPr>
                <a:t> SA”），</a:t>
              </a:r>
              <a:r>
                <a:rPr lang="zh-TW" altLang="en-US" sz="550" kern="1200" dirty="0">
                  <a:solidFill>
                    <a:srgbClr val="000000"/>
                  </a:solidFill>
                  <a:ea typeface="STKaiti" panose="02010600040101010101" pitchFamily="2" charset="-122"/>
                </a:rPr>
                <a:t>注册地址位于</a:t>
              </a:r>
              <a:r>
                <a:rPr lang="en-US" altLang="zh-TW" sz="550" kern="1200" dirty="0">
                  <a:solidFill>
                    <a:srgbClr val="000000"/>
                  </a:solidFill>
                  <a:ea typeface="STKaiti" panose="02010600040101010101" pitchFamily="2" charset="-122"/>
                </a:rPr>
                <a:t>51, </a:t>
              </a:r>
              <a:r>
                <a:rPr lang="en-US" sz="550" kern="1200" dirty="0">
                  <a:solidFill>
                    <a:srgbClr val="000000"/>
                  </a:solidFill>
                  <a:ea typeface="STKaiti" panose="02010600040101010101" pitchFamily="2" charset="-122"/>
                </a:rPr>
                <a:t>rue La </a:t>
              </a:r>
              <a:r>
                <a:rPr lang="en-US" sz="550" kern="1200" dirty="0" err="1">
                  <a:solidFill>
                    <a:srgbClr val="000000"/>
                  </a:solidFill>
                  <a:ea typeface="STKaiti" panose="02010600040101010101" pitchFamily="2" charset="-122"/>
                </a:rPr>
                <a:t>Boétie</a:t>
              </a:r>
              <a:r>
                <a:rPr lang="en-US" sz="550" kern="1200" dirty="0">
                  <a:solidFill>
                    <a:srgbClr val="000000"/>
                  </a:solidFill>
                  <a:ea typeface="STKaiti" panose="02010600040101010101" pitchFamily="2" charset="-122"/>
                </a:rPr>
                <a:t>, 75008 Paris，</a:t>
              </a:r>
              <a:r>
                <a:rPr lang="zh-TW" altLang="en-US" sz="550" kern="1200" dirty="0">
                  <a:solidFill>
                    <a:srgbClr val="000000"/>
                  </a:solidFill>
                  <a:ea typeface="STKaiti" panose="02010600040101010101" pitchFamily="2" charset="-122"/>
                </a:rPr>
                <a:t>注册号码为</a:t>
              </a:r>
              <a:r>
                <a:rPr lang="en-US" sz="550" kern="1200" dirty="0">
                  <a:solidFill>
                    <a:srgbClr val="000000"/>
                  </a:solidFill>
                  <a:ea typeface="STKaiti" panose="02010600040101010101" pitchFamily="2" charset="-122"/>
                </a:rPr>
                <a:t>n° 842 602 690 RCS Paris。</a:t>
              </a:r>
              <a:r>
                <a:rPr lang="zh-TW" altLang="en-US" sz="550" kern="1200" dirty="0">
                  <a:solidFill>
                    <a:srgbClr val="000000"/>
                  </a:solidFill>
                  <a:ea typeface="STKaiti" panose="02010600040101010101" pitchFamily="2" charset="-122"/>
                </a:rPr>
                <a:t>根据法国</a:t>
              </a:r>
              <a:r>
                <a:rPr lang="zh-CN" altLang="en-US" sz="550" kern="1200" dirty="0">
                  <a:solidFill>
                    <a:srgbClr val="000000"/>
                  </a:solidFill>
                  <a:ea typeface="STKaiti" panose="02010600040101010101" pitchFamily="2" charset="-122"/>
                </a:rPr>
                <a:t>货币和金融法典（</a:t>
              </a:r>
              <a:r>
                <a:rPr lang="en-US" sz="550" kern="1200" dirty="0">
                  <a:solidFill>
                    <a:srgbClr val="000000"/>
                  </a:solidFill>
                  <a:ea typeface="STKaiti" panose="02010600040101010101" pitchFamily="2" charset="-122"/>
                </a:rPr>
                <a:t>French Code </a:t>
              </a:r>
              <a:r>
                <a:rPr lang="en-US" sz="550" kern="1200" dirty="0" err="1">
                  <a:solidFill>
                    <a:srgbClr val="000000"/>
                  </a:solidFill>
                  <a:ea typeface="STKaiti" panose="02010600040101010101" pitchFamily="2" charset="-122"/>
                </a:rPr>
                <a:t>Monétaire</a:t>
              </a:r>
              <a:r>
                <a:rPr lang="en-US" sz="550" kern="1200" dirty="0">
                  <a:solidFill>
                    <a:srgbClr val="000000"/>
                  </a:solidFill>
                  <a:ea typeface="STKaiti" panose="02010600040101010101" pitchFamily="2" charset="-122"/>
                </a:rPr>
                <a:t> et Financier</a:t>
              </a:r>
              <a:r>
                <a:rPr lang="zh-TW" altLang="en-US" sz="550" kern="1200" dirty="0">
                  <a:solidFill>
                    <a:srgbClr val="000000"/>
                  </a:solidFill>
                  <a:ea typeface="STKaiti" panose="02010600040101010101" pitchFamily="2" charset="-122"/>
                </a:rPr>
                <a:t>）的规定，</a:t>
              </a:r>
              <a:r>
                <a:rPr lang="en-US" sz="550" kern="1200" dirty="0" err="1">
                  <a:solidFill>
                    <a:srgbClr val="000000"/>
                  </a:solidFill>
                  <a:ea typeface="STKaiti" panose="02010600040101010101" pitchFamily="2" charset="-122"/>
                </a:rPr>
                <a:t>BofASE</a:t>
              </a:r>
              <a:r>
                <a:rPr lang="en-US" sz="550" kern="1200" dirty="0">
                  <a:solidFill>
                    <a:srgbClr val="000000"/>
                  </a:solidFill>
                  <a:ea typeface="STKaiti" panose="02010600040101010101" pitchFamily="2" charset="-122"/>
                </a:rPr>
                <a:t> SA</a:t>
              </a:r>
              <a:r>
                <a:rPr lang="zh-TW" altLang="en-US" sz="550" kern="1200" dirty="0">
                  <a:solidFill>
                    <a:srgbClr val="000000"/>
                  </a:solidFill>
                  <a:ea typeface="STKaiti" panose="02010600040101010101" pitchFamily="2" charset="-122"/>
                </a:rPr>
                <a:t>是一家由欧洲中央银行和法国审慎监管管理局（</a:t>
              </a:r>
              <a:r>
                <a:rPr lang="en-US" sz="550" kern="1200" dirty="0" err="1">
                  <a:solidFill>
                    <a:srgbClr val="000000"/>
                  </a:solidFill>
                  <a:ea typeface="STKaiti" panose="02010600040101010101" pitchFamily="2" charset="-122"/>
                </a:rPr>
                <a:t>Autorité</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Contrôle</a:t>
              </a:r>
              <a:r>
                <a:rPr lang="en-US" sz="550" kern="1200" dirty="0">
                  <a:solidFill>
                    <a:srgbClr val="000000"/>
                  </a:solidFill>
                  <a:ea typeface="STKaiti" panose="02010600040101010101" pitchFamily="2" charset="-122"/>
                </a:rPr>
                <a:t> </a:t>
              </a:r>
              <a:r>
                <a:rPr lang="en-US" sz="550" kern="1200" dirty="0" err="1">
                  <a:solidFill>
                    <a:srgbClr val="000000"/>
                  </a:solidFill>
                  <a:ea typeface="STKaiti" panose="02010600040101010101" pitchFamily="2" charset="-122"/>
                </a:rPr>
                <a:t>Prudentiel</a:t>
              </a:r>
              <a:r>
                <a:rPr lang="en-US" sz="550" kern="1200" dirty="0">
                  <a:solidFill>
                    <a:srgbClr val="000000"/>
                  </a:solidFill>
                  <a:ea typeface="STKaiti" panose="02010600040101010101" pitchFamily="2" charset="-122"/>
                </a:rPr>
                <a:t> et de </a:t>
              </a:r>
              <a:r>
                <a:rPr lang="en-US" sz="550" kern="1200" dirty="0" err="1">
                  <a:solidFill>
                    <a:srgbClr val="000000"/>
                  </a:solidFill>
                  <a:ea typeface="STKaiti" panose="02010600040101010101" pitchFamily="2" charset="-122"/>
                </a:rPr>
                <a:t>Résolution，ACPR</a:t>
              </a:r>
              <a:r>
                <a:rPr lang="en-US"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授权及监督的信贷和投资机构，并受</a:t>
              </a:r>
              <a:r>
                <a:rPr lang="en-US" sz="550" kern="1200" dirty="0">
                  <a:solidFill>
                    <a:srgbClr val="000000"/>
                  </a:solidFill>
                  <a:ea typeface="STKaiti" panose="02010600040101010101" pitchFamily="2" charset="-122"/>
                </a:rPr>
                <a:t>ACPR</a:t>
              </a:r>
              <a:r>
                <a:rPr lang="zh-TW" altLang="en-US" sz="550" kern="1200" dirty="0">
                  <a:solidFill>
                    <a:srgbClr val="000000"/>
                  </a:solidFill>
                  <a:ea typeface="STKaiti" panose="02010600040101010101" pitchFamily="2" charset="-122"/>
                </a:rPr>
                <a:t>和金融市场管理局（</a:t>
              </a:r>
              <a:r>
                <a:rPr lang="en-US" sz="550" kern="1200" dirty="0" err="1">
                  <a:solidFill>
                    <a:srgbClr val="000000"/>
                  </a:solidFill>
                  <a:ea typeface="STKaiti" panose="02010600040101010101" pitchFamily="2" charset="-122"/>
                </a:rPr>
                <a:t>Autorité</a:t>
              </a:r>
              <a:r>
                <a:rPr lang="en-US" sz="550" kern="1200" dirty="0">
                  <a:solidFill>
                    <a:srgbClr val="000000"/>
                  </a:solidFill>
                  <a:ea typeface="STKaiti" panose="02010600040101010101" pitchFamily="2" charset="-122"/>
                </a:rPr>
                <a:t> des </a:t>
              </a:r>
              <a:r>
                <a:rPr lang="en-US" sz="550" kern="1200" dirty="0" err="1">
                  <a:solidFill>
                    <a:srgbClr val="000000"/>
                  </a:solidFill>
                  <a:ea typeface="STKaiti" panose="02010600040101010101" pitchFamily="2" charset="-122"/>
                </a:rPr>
                <a:t>Marchés</a:t>
              </a:r>
              <a:r>
                <a:rPr lang="en-US" sz="550" kern="1200" dirty="0">
                  <a:solidFill>
                    <a:srgbClr val="000000"/>
                  </a:solidFill>
                  <a:ea typeface="STKaiti" panose="02010600040101010101" pitchFamily="2" charset="-122"/>
                </a:rPr>
                <a:t> Financiers）</a:t>
              </a:r>
              <a:r>
                <a:rPr lang="zh-TW" altLang="en-US" sz="550" kern="1200" dirty="0">
                  <a:solidFill>
                    <a:srgbClr val="000000"/>
                  </a:solidFill>
                  <a:ea typeface="STKaiti" panose="02010600040101010101" pitchFamily="2" charset="-122"/>
                </a:rPr>
                <a:t>监管。有关</a:t>
              </a:r>
              <a:r>
                <a:rPr lang="en-US" sz="550" kern="1200" dirty="0" err="1">
                  <a:solidFill>
                    <a:srgbClr val="000000"/>
                  </a:solidFill>
                  <a:ea typeface="STKaiti" panose="02010600040101010101" pitchFamily="2" charset="-122"/>
                </a:rPr>
                <a:t>BofASE</a:t>
              </a:r>
              <a:r>
                <a:rPr lang="en-US" sz="550" kern="1200" dirty="0">
                  <a:solidFill>
                    <a:srgbClr val="000000"/>
                  </a:solidFill>
                  <a:ea typeface="STKaiti" panose="02010600040101010101" pitchFamily="2" charset="-122"/>
                </a:rPr>
                <a:t> SA</a:t>
              </a:r>
              <a:r>
                <a:rPr lang="zh-TW" altLang="en-US" sz="550" kern="1200" dirty="0">
                  <a:solidFill>
                    <a:srgbClr val="000000"/>
                  </a:solidFill>
                  <a:ea typeface="STKaiti" panose="02010600040101010101" pitchFamily="2" charset="-122"/>
                </a:rPr>
                <a:t>股本的信息，请浏览</a:t>
              </a:r>
              <a:r>
                <a:rPr lang="en-US" sz="550" u="sng" kern="1200" dirty="0">
                  <a:solidFill>
                    <a:srgbClr val="4472C4"/>
                  </a:solidFill>
                  <a:ea typeface="STKaiti" panose="02010600040101010101" pitchFamily="2" charset="-122"/>
                  <a:hlinkClick r:id="rId13"/>
                </a:rPr>
                <a:t>www.bofaml.com/</a:t>
              </a:r>
              <a:r>
                <a:rPr lang="en-US" sz="550" u="sng" kern="1200" dirty="0" err="1">
                  <a:solidFill>
                    <a:srgbClr val="4472C4"/>
                  </a:solidFill>
                  <a:ea typeface="STKaiti" panose="02010600040101010101" pitchFamily="2" charset="-122"/>
                  <a:hlinkClick r:id="rId13"/>
                </a:rPr>
                <a:t>BofASEdisclaimer</a:t>
              </a:r>
              <a:r>
                <a:rPr lang="en-US" sz="550" kern="1200" dirty="0">
                  <a:solidFill>
                    <a:srgbClr val="000000"/>
                  </a:solidFill>
                  <a:ea typeface="STKaiti" panose="02010600040101010101" pitchFamily="2" charset="-122"/>
                </a:rPr>
                <a:t>。</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CN" altLang="en-US" sz="550" b="1" kern="1200" dirty="0">
                  <a:solidFill>
                    <a:srgbClr val="000000"/>
                  </a:solidFill>
                  <a:ea typeface="STKaiti" panose="02010600040101010101" pitchFamily="2" charset="-122"/>
                  <a:cs typeface="Times New Roman" panose="02020603050405020304" pitchFamily="18" charset="0"/>
                </a:rPr>
                <a:t>关于阿根廷的通知：</a:t>
              </a:r>
              <a:r>
                <a:rPr lang="zh-CN" altLang="en-US" sz="550" kern="1200" dirty="0">
                  <a:solidFill>
                    <a:srgbClr val="000000"/>
                  </a:solidFill>
                  <a:ea typeface="STKaiti" panose="02010600040101010101" pitchFamily="2" charset="-122"/>
                  <a:cs typeface="Times New Roman" panose="02020603050405020304" pitchFamily="18" charset="0"/>
                </a:rPr>
                <a:t>“美林”（“</a:t>
              </a:r>
              <a:r>
                <a:rPr lang="en-US" altLang="zh-CN" sz="550" kern="1200" dirty="0">
                  <a:solidFill>
                    <a:srgbClr val="000000"/>
                  </a:solidFill>
                  <a:ea typeface="STKaiti" panose="02010600040101010101" pitchFamily="2" charset="-122"/>
                  <a:cs typeface="Times New Roman" panose="02020603050405020304" pitchFamily="18" charset="0"/>
                </a:rPr>
                <a:t>Merrill Lynch”</a:t>
              </a:r>
              <a:r>
                <a:rPr lang="zh-CN" altLang="en-US" sz="550" kern="1200" dirty="0">
                  <a:solidFill>
                    <a:srgbClr val="000000"/>
                  </a:solidFill>
                  <a:ea typeface="STKaiti" panose="02010600040101010101" pitchFamily="2" charset="-122"/>
                  <a:cs typeface="Times New Roman" panose="02020603050405020304" pitchFamily="18" charset="0"/>
                </a:rPr>
                <a:t>）是美国银行公司用于阿根廷共和国的资本市场、财务顾问和投资业务之商标，这些业务由</a:t>
              </a:r>
              <a:r>
                <a:rPr lang="en-US" altLang="zh-CN" sz="550" kern="1200" dirty="0">
                  <a:solidFill>
                    <a:srgbClr val="000000"/>
                  </a:solidFill>
                  <a:ea typeface="STKaiti" panose="02010600040101010101" pitchFamily="2" charset="-122"/>
                  <a:cs typeface="Times New Roman" panose="02020603050405020304" pitchFamily="18" charset="0"/>
                </a:rPr>
                <a:t>Merrill Lynch Argentina S.A.</a:t>
              </a:r>
              <a:r>
                <a:rPr lang="zh-CN" altLang="en-US" sz="550" kern="1200" dirty="0">
                  <a:solidFill>
                    <a:srgbClr val="000000"/>
                  </a:solidFill>
                  <a:ea typeface="STKaiti" panose="02010600040101010101" pitchFamily="2" charset="-122"/>
                  <a:cs typeface="Times New Roman" panose="02020603050405020304" pitchFamily="18" charset="0"/>
                </a:rPr>
                <a:t>进行。该实体不进行任何受银行牌照约束的业务，例如接受公众存款。</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CN" altLang="en-US" sz="550" b="1" kern="1200" dirty="0">
                  <a:solidFill>
                    <a:srgbClr val="000000"/>
                  </a:solidFill>
                  <a:ea typeface="STKaiti" panose="02010600040101010101" pitchFamily="2" charset="-122"/>
                </a:rPr>
                <a:t>关于巴西的通知：</a:t>
              </a:r>
              <a:r>
                <a:rPr lang="zh-CN" altLang="en-US" sz="550" kern="1200" dirty="0">
                  <a:solidFill>
                    <a:srgbClr val="000000"/>
                  </a:solidFill>
                  <a:ea typeface="STKaiti" panose="02010600040101010101" pitchFamily="2" charset="-122"/>
                </a:rPr>
                <a:t>美国银行和美银证券的监察机构</a:t>
              </a:r>
              <a:r>
                <a:rPr lang="en-US" sz="550" kern="1200" dirty="0">
                  <a:solidFill>
                    <a:srgbClr val="000000"/>
                  </a:solidFill>
                  <a:ea typeface="STKaiti" panose="02010600040101010101" pitchFamily="2" charset="-122"/>
                </a:rPr>
                <a:t>*| </a:t>
              </a:r>
              <a:r>
                <a:rPr lang="zh-TW" altLang="en-US" sz="550" kern="1200" dirty="0">
                  <a:solidFill>
                    <a:srgbClr val="000000"/>
                  </a:solidFill>
                  <a:ea typeface="STKaiti" panose="02010600040101010101" pitchFamily="2" charset="-122"/>
                </a:rPr>
                <a:t>免费电话：</a:t>
              </a:r>
              <a:r>
                <a:rPr lang="en-US" sz="550" kern="1200" dirty="0">
                  <a:solidFill>
                    <a:srgbClr val="000000"/>
                  </a:solidFill>
                  <a:ea typeface="STKaiti" panose="02010600040101010101" pitchFamily="2" charset="-122"/>
                </a:rPr>
                <a:t>0800 886 2000 </a:t>
              </a:r>
            </a:p>
            <a:p>
              <a:pPr algn="just" defTabSz="913668" hangingPunct="0">
                <a:spcBef>
                  <a:spcPts val="0"/>
                </a:spcBef>
                <a:spcAft>
                  <a:spcPts val="300"/>
                </a:spcAft>
                <a:buFontTx/>
                <a:buNone/>
                <a:defRPr/>
              </a:pPr>
              <a:r>
                <a:rPr lang="en-US" sz="550" kern="1200" dirty="0">
                  <a:solidFill>
                    <a:srgbClr val="000000"/>
                  </a:solidFill>
                  <a:ea typeface="STKaiti" panose="02010600040101010101" pitchFamily="2" charset="-122"/>
                  <a:cs typeface="Times New Roman" panose="02020603050405020304" pitchFamily="18" charset="0"/>
                </a:rPr>
                <a:t>“BofA Securities”</a:t>
              </a:r>
              <a:r>
                <a:rPr lang="zh-TW" altLang="en-US" sz="550" kern="1200" dirty="0">
                  <a:solidFill>
                    <a:srgbClr val="000000"/>
                  </a:solidFill>
                  <a:ea typeface="STKaiti" panose="02010600040101010101" pitchFamily="2" charset="-122"/>
                  <a:cs typeface="Times New Roman" panose="02020603050405020304" pitchFamily="18" charset="0"/>
                </a:rPr>
                <a:t>是美国银行公司在巴西的注册经纪自营商</a:t>
              </a:r>
              <a:r>
                <a:rPr lang="en-US" sz="550" i="1" kern="1200" dirty="0">
                  <a:solidFill>
                    <a:srgbClr val="000000"/>
                  </a:solidFill>
                  <a:ea typeface="STKaiti" panose="02010600040101010101" pitchFamily="2" charset="-122"/>
                  <a:cs typeface="Times New Roman" panose="02020603050405020304" pitchFamily="18" charset="0"/>
                </a:rPr>
                <a:t>Merrill Lynch S.A. </a:t>
              </a:r>
              <a:r>
                <a:rPr lang="en-US" sz="550" i="1" kern="1200" dirty="0" err="1">
                  <a:solidFill>
                    <a:srgbClr val="000000"/>
                  </a:solidFill>
                  <a:ea typeface="STKaiti" panose="02010600040101010101" pitchFamily="2" charset="-122"/>
                  <a:cs typeface="Times New Roman" panose="02020603050405020304" pitchFamily="18" charset="0"/>
                </a:rPr>
                <a:t>Corretora</a:t>
              </a:r>
              <a:r>
                <a:rPr lang="en-US" sz="550" i="1" kern="1200" dirty="0">
                  <a:solidFill>
                    <a:srgbClr val="000000"/>
                  </a:solidFill>
                  <a:ea typeface="STKaiti" panose="02010600040101010101" pitchFamily="2" charset="-122"/>
                  <a:cs typeface="Times New Roman" panose="02020603050405020304" pitchFamily="18" charset="0"/>
                </a:rPr>
                <a:t> de </a:t>
              </a:r>
              <a:r>
                <a:rPr lang="en-US" sz="550" i="1" kern="1200" dirty="0" err="1">
                  <a:solidFill>
                    <a:srgbClr val="000000"/>
                  </a:solidFill>
                  <a:ea typeface="STKaiti" panose="02010600040101010101" pitchFamily="2" charset="-122"/>
                  <a:cs typeface="Times New Roman" panose="02020603050405020304" pitchFamily="18" charset="0"/>
                </a:rPr>
                <a:t>Títulos</a:t>
              </a:r>
              <a:r>
                <a:rPr lang="en-US" sz="550" i="1" kern="1200" dirty="0">
                  <a:solidFill>
                    <a:srgbClr val="000000"/>
                  </a:solidFill>
                  <a:ea typeface="STKaiti" panose="02010600040101010101" pitchFamily="2" charset="-122"/>
                  <a:cs typeface="Times New Roman" panose="02020603050405020304" pitchFamily="18" charset="0"/>
                </a:rPr>
                <a:t> e </a:t>
              </a:r>
              <a:r>
                <a:rPr lang="en-US" sz="550" i="1" kern="1200" dirty="0" err="1">
                  <a:solidFill>
                    <a:srgbClr val="000000"/>
                  </a:solidFill>
                  <a:ea typeface="STKaiti" panose="02010600040101010101" pitchFamily="2" charset="-122"/>
                  <a:cs typeface="Times New Roman" panose="02020603050405020304" pitchFamily="18" charset="0"/>
                </a:rPr>
                <a:t>Valores</a:t>
              </a:r>
              <a:r>
                <a:rPr lang="en-US" sz="550" i="1" kern="1200" dirty="0">
                  <a:solidFill>
                    <a:srgbClr val="000000"/>
                  </a:solidFill>
                  <a:ea typeface="STKaiti" panose="02010600040101010101" pitchFamily="2" charset="-122"/>
                  <a:cs typeface="Times New Roman" panose="02020603050405020304" pitchFamily="18" charset="0"/>
                </a:rPr>
                <a:t> </a:t>
              </a:r>
              <a:r>
                <a:rPr lang="en-US" sz="550" i="1" kern="1200" dirty="0" err="1">
                  <a:solidFill>
                    <a:srgbClr val="000000"/>
                  </a:solidFill>
                  <a:ea typeface="STKaiti" panose="02010600040101010101" pitchFamily="2" charset="-122"/>
                  <a:cs typeface="Times New Roman" panose="02020603050405020304" pitchFamily="18" charset="0"/>
                </a:rPr>
                <a:t>Mobiliários</a:t>
              </a:r>
              <a:r>
                <a:rPr lang="en-US" sz="550" kern="1200" dirty="0">
                  <a:solidFill>
                    <a:srgbClr val="000000"/>
                  </a:solidFill>
                  <a:ea typeface="STKaiti" panose="02010600040101010101" pitchFamily="2" charset="-122"/>
                  <a:cs typeface="Times New Roman" panose="02020603050405020304" pitchFamily="18" charset="0"/>
                </a:rPr>
                <a:t>*</a:t>
              </a:r>
              <a:r>
                <a:rPr lang="zh-TW" altLang="en-US" sz="550" kern="1200" dirty="0">
                  <a:solidFill>
                    <a:srgbClr val="000000"/>
                  </a:solidFill>
                  <a:ea typeface="STKaiti" panose="02010600040101010101" pitchFamily="2" charset="-122"/>
                  <a:cs typeface="Times New Roman" panose="02020603050405020304" pitchFamily="18" charset="0"/>
                </a:rPr>
                <a:t>的营销名称。</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en-US" sz="550" kern="1200" dirty="0">
                  <a:solidFill>
                    <a:srgbClr val="000000"/>
                  </a:solidFill>
                  <a:ea typeface="STKaiti" panose="02010600040101010101" pitchFamily="2" charset="-122"/>
                </a:rPr>
                <a:t>* Bank of America Merrill Lynch Banco </a:t>
              </a:r>
              <a:r>
                <a:rPr lang="en-US" sz="550" kern="1200" dirty="0" err="1">
                  <a:solidFill>
                    <a:srgbClr val="000000"/>
                  </a:solidFill>
                  <a:ea typeface="STKaiti" panose="02010600040101010101" pitchFamily="2" charset="-122"/>
                </a:rPr>
                <a:t>Múltiplo</a:t>
              </a:r>
              <a:r>
                <a:rPr lang="en-US" sz="550" kern="1200" dirty="0">
                  <a:solidFill>
                    <a:srgbClr val="000000"/>
                  </a:solidFill>
                  <a:ea typeface="STKaiti" panose="02010600040101010101" pitchFamily="2" charset="-122"/>
                </a:rPr>
                <a:t> S.A.（</a:t>
              </a:r>
              <a:r>
                <a:rPr lang="zh-TW" altLang="en-US" sz="550" kern="1200" dirty="0">
                  <a:solidFill>
                    <a:srgbClr val="000000"/>
                  </a:solidFill>
                  <a:ea typeface="STKaiti" panose="02010600040101010101" pitchFamily="2" charset="-122"/>
                </a:rPr>
                <a:t>美国银行公司在巴西的银行业关联机构）和</a:t>
              </a:r>
              <a:r>
                <a:rPr lang="en-US" sz="550" kern="1200" dirty="0">
                  <a:solidFill>
                    <a:srgbClr val="000000"/>
                  </a:solidFill>
                  <a:ea typeface="STKaiti" panose="02010600040101010101" pitchFamily="2" charset="-122"/>
                </a:rPr>
                <a:t>Merrill Lynch S.A. </a:t>
              </a:r>
              <a:r>
                <a:rPr lang="en-US" sz="550" kern="1200" dirty="0" err="1">
                  <a:solidFill>
                    <a:srgbClr val="000000"/>
                  </a:solidFill>
                  <a:ea typeface="STKaiti" panose="02010600040101010101" pitchFamily="2" charset="-122"/>
                </a:rPr>
                <a:t>Corretora</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Títulos</a:t>
              </a:r>
              <a:r>
                <a:rPr lang="en-US" sz="550" kern="1200" dirty="0">
                  <a:solidFill>
                    <a:srgbClr val="000000"/>
                  </a:solidFill>
                  <a:ea typeface="STKaiti" panose="02010600040101010101" pitchFamily="2" charset="-122"/>
                </a:rPr>
                <a:t> e </a:t>
              </a:r>
              <a:r>
                <a:rPr lang="en-US" sz="550" kern="1200" dirty="0" err="1">
                  <a:solidFill>
                    <a:srgbClr val="000000"/>
                  </a:solidFill>
                  <a:ea typeface="STKaiti" panose="02010600040101010101" pitchFamily="2" charset="-122"/>
                </a:rPr>
                <a:t>Valores</a:t>
              </a:r>
              <a:r>
                <a:rPr lang="en-US" sz="550" kern="1200" dirty="0">
                  <a:solidFill>
                    <a:srgbClr val="000000"/>
                  </a:solidFill>
                  <a:ea typeface="STKaiti" panose="02010600040101010101" pitchFamily="2" charset="-122"/>
                </a:rPr>
                <a:t> </a:t>
              </a:r>
              <a:r>
                <a:rPr lang="en-US" sz="550" kern="1200" dirty="0" err="1">
                  <a:solidFill>
                    <a:srgbClr val="000000"/>
                  </a:solidFill>
                  <a:ea typeface="STKaiti" panose="02010600040101010101" pitchFamily="2" charset="-122"/>
                </a:rPr>
                <a:t>Mobiliários</a:t>
              </a:r>
              <a:r>
                <a:rPr lang="en-US"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巴西注册经纪自营商）。</a:t>
              </a:r>
              <a:endParaRPr lang="en-US" altLang="zh-TW"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关于智利的通知：</a:t>
              </a:r>
              <a:r>
                <a:rPr lang="en-US" sz="550" kern="1200" dirty="0">
                  <a:solidFill>
                    <a:srgbClr val="000000"/>
                  </a:solidFill>
                  <a:ea typeface="STKaiti" panose="02010600040101010101" pitchFamily="2" charset="-122"/>
                </a:rPr>
                <a:t>Bank of America N.A., </a:t>
              </a:r>
              <a:r>
                <a:rPr lang="en-US" sz="550" kern="1200" dirty="0" err="1">
                  <a:solidFill>
                    <a:srgbClr val="000000"/>
                  </a:solidFill>
                  <a:ea typeface="STKaiti" panose="02010600040101010101" pitchFamily="2" charset="-122"/>
                </a:rPr>
                <a:t>Oficina</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Representacion</a:t>
              </a:r>
              <a:r>
                <a:rPr lang="en-US" sz="550" kern="1200" dirty="0">
                  <a:solidFill>
                    <a:srgbClr val="000000"/>
                  </a:solidFill>
                  <a:ea typeface="STKaiti" panose="02010600040101010101" pitchFamily="2" charset="-122"/>
                </a:rPr>
                <a:t> (Chile) </a:t>
              </a:r>
              <a:r>
                <a:rPr lang="zh-TW" altLang="en-US" sz="550" kern="1200" dirty="0">
                  <a:solidFill>
                    <a:srgbClr val="000000"/>
                  </a:solidFill>
                  <a:ea typeface="STKaiti" panose="02010600040101010101" pitchFamily="2" charset="-122"/>
                </a:rPr>
                <a:t>是美国银行在智利的代表处，受智利金融市场管理委员会（</a:t>
              </a:r>
              <a:r>
                <a:rPr lang="en-US" sz="550" kern="1200" dirty="0" err="1">
                  <a:solidFill>
                    <a:srgbClr val="000000"/>
                  </a:solidFill>
                  <a:ea typeface="STKaiti" panose="02010600040101010101" pitchFamily="2" charset="-122"/>
                </a:rPr>
                <a:t>Comisión</a:t>
              </a:r>
              <a:r>
                <a:rPr lang="en-US" sz="550" kern="1200" dirty="0">
                  <a:solidFill>
                    <a:srgbClr val="000000"/>
                  </a:solidFill>
                  <a:ea typeface="STKaiti" panose="02010600040101010101" pitchFamily="2" charset="-122"/>
                </a:rPr>
                <a:t> para </a:t>
              </a:r>
              <a:r>
                <a:rPr lang="en-US" sz="550" kern="1200" dirty="0" err="1">
                  <a:solidFill>
                    <a:srgbClr val="000000"/>
                  </a:solidFill>
                  <a:ea typeface="STKaiti" panose="02010600040101010101" pitchFamily="2" charset="-122"/>
                </a:rPr>
                <a:t>el</a:t>
              </a:r>
              <a:r>
                <a:rPr lang="en-US" sz="550" kern="1200" dirty="0">
                  <a:solidFill>
                    <a:srgbClr val="000000"/>
                  </a:solidFill>
                  <a:ea typeface="STKaiti" panose="02010600040101010101" pitchFamily="2" charset="-122"/>
                </a:rPr>
                <a:t> Mercado </a:t>
              </a:r>
              <a:r>
                <a:rPr lang="en-US" sz="550" kern="1200" dirty="0" err="1">
                  <a:solidFill>
                    <a:srgbClr val="000000"/>
                  </a:solidFill>
                  <a:ea typeface="STKaiti" panose="02010600040101010101" pitchFamily="2" charset="-122"/>
                </a:rPr>
                <a:t>Financiero</a:t>
              </a:r>
              <a:r>
                <a:rPr lang="en-US"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的监管，并获授权在智利推广美国银行在智利以外地区提供的部分产品和服务。美国银行及其智利代表处均未获授权在智利开展智利法律保留给当地持牌银行的任何业务活动。</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关于哥伦比亚的通知：</a:t>
              </a:r>
              <a:r>
                <a:rPr lang="en-US" sz="550" kern="1200" dirty="0">
                  <a:solidFill>
                    <a:srgbClr val="000000"/>
                  </a:solidFill>
                  <a:ea typeface="STKaiti" panose="02010600040101010101" pitchFamily="2" charset="-122"/>
                </a:rPr>
                <a:t>Bank of America N.A., </a:t>
              </a:r>
              <a:r>
                <a:rPr lang="en-US" sz="550" kern="1200" dirty="0" err="1">
                  <a:solidFill>
                    <a:srgbClr val="000000"/>
                  </a:solidFill>
                  <a:ea typeface="STKaiti" panose="02010600040101010101" pitchFamily="2" charset="-122"/>
                </a:rPr>
                <a:t>Oficina</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Representacion</a:t>
              </a:r>
              <a:r>
                <a:rPr lang="en-US" sz="550" kern="1200" dirty="0">
                  <a:solidFill>
                    <a:srgbClr val="000000"/>
                  </a:solidFill>
                  <a:ea typeface="STKaiti" panose="02010600040101010101" pitchFamily="2" charset="-122"/>
                </a:rPr>
                <a:t> (Colombia) </a:t>
              </a:r>
              <a:r>
                <a:rPr lang="zh-TW" altLang="en-US" sz="550" kern="1200" dirty="0">
                  <a:solidFill>
                    <a:srgbClr val="000000"/>
                  </a:solidFill>
                  <a:ea typeface="STKaiti" panose="02010600040101010101" pitchFamily="2" charset="-122"/>
                </a:rPr>
                <a:t>是美国银行在哥伦比亚的代表处，受哥伦比亚金融监管局（</a:t>
              </a:r>
              <a:r>
                <a:rPr lang="en-US" sz="550" kern="1200" dirty="0" err="1">
                  <a:solidFill>
                    <a:srgbClr val="000000"/>
                  </a:solidFill>
                  <a:ea typeface="STKaiti" panose="02010600040101010101" pitchFamily="2" charset="-122"/>
                </a:rPr>
                <a:t>Superintendencia</a:t>
              </a:r>
              <a:r>
                <a:rPr lang="en-US" sz="550" kern="1200" dirty="0">
                  <a:solidFill>
                    <a:srgbClr val="000000"/>
                  </a:solidFill>
                  <a:ea typeface="STKaiti" panose="02010600040101010101" pitchFamily="2" charset="-122"/>
                </a:rPr>
                <a:t> </a:t>
              </a:r>
              <a:r>
                <a:rPr lang="en-US" sz="550" kern="1200" dirty="0" err="1">
                  <a:solidFill>
                    <a:srgbClr val="000000"/>
                  </a:solidFill>
                  <a:ea typeface="STKaiti" panose="02010600040101010101" pitchFamily="2" charset="-122"/>
                </a:rPr>
                <a:t>Financiera</a:t>
              </a:r>
              <a:r>
                <a:rPr lang="en-US" sz="550" kern="1200" dirty="0">
                  <a:solidFill>
                    <a:srgbClr val="000000"/>
                  </a:solidFill>
                  <a:ea typeface="STKaiti" panose="02010600040101010101" pitchFamily="2" charset="-122"/>
                </a:rPr>
                <a:t> de Colombia）</a:t>
              </a:r>
              <a:r>
                <a:rPr lang="zh-TW" altLang="en-US" sz="550" kern="1200" dirty="0">
                  <a:solidFill>
                    <a:srgbClr val="000000"/>
                  </a:solidFill>
                  <a:ea typeface="STKaiti" panose="02010600040101010101" pitchFamily="2" charset="-122"/>
                </a:rPr>
                <a:t>的监管，并获授权在哥伦比亚推广美国银行及</a:t>
              </a:r>
              <a:r>
                <a:rPr lang="en-US" sz="550" kern="1200" dirty="0">
                  <a:solidFill>
                    <a:srgbClr val="000000"/>
                  </a:solidFill>
                  <a:ea typeface="STKaiti" panose="02010600040101010101" pitchFamily="2" charset="-122"/>
                </a:rPr>
                <a:t>BofA Securities, Inc.</a:t>
              </a:r>
              <a:r>
                <a:rPr lang="zh-TW" altLang="en-US" sz="550" kern="1200" dirty="0">
                  <a:solidFill>
                    <a:srgbClr val="000000"/>
                  </a:solidFill>
                  <a:ea typeface="STKaiti" panose="02010600040101010101" pitchFamily="2" charset="-122"/>
                </a:rPr>
                <a:t>在哥伦比亚以外地区提供的部分产品和服务。美国银行及其哥伦比亚代表处均未获授权在哥伦比亚开展哥伦比亚法律保留给当地持牌银行的任何业务活动。</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关于迪拜国际金融中心（</a:t>
              </a:r>
              <a:r>
                <a:rPr lang="en-GB" sz="550" b="1" kern="1200" dirty="0">
                  <a:solidFill>
                    <a:srgbClr val="000000"/>
                  </a:solidFill>
                  <a:ea typeface="STKaiti" panose="02010600040101010101" pitchFamily="2" charset="-122"/>
                </a:rPr>
                <a:t>Dubai International Financial Centre）</a:t>
              </a:r>
              <a:r>
                <a:rPr lang="zh-TW" altLang="en-US" sz="550" b="1" kern="1200" dirty="0">
                  <a:solidFill>
                    <a:srgbClr val="000000"/>
                  </a:solidFill>
                  <a:ea typeface="STKaiti" panose="02010600040101010101" pitchFamily="2" charset="-122"/>
                </a:rPr>
                <a:t>的通知：</a:t>
              </a:r>
              <a:r>
                <a:rPr lang="zh-TW" altLang="en-US" sz="550" kern="1200" dirty="0">
                  <a:solidFill>
                    <a:srgbClr val="000000"/>
                  </a:solidFill>
                  <a:ea typeface="STKaiti" panose="02010600040101010101" pitchFamily="2" charset="-122"/>
                </a:rPr>
                <a:t>美林国际（</a:t>
              </a:r>
              <a:r>
                <a:rPr lang="en-GB" sz="550" kern="1200" dirty="0">
                  <a:solidFill>
                    <a:srgbClr val="000000"/>
                  </a:solidFill>
                  <a:ea typeface="STKaiti" panose="02010600040101010101" pitchFamily="2" charset="-122"/>
                </a:rPr>
                <a:t>Merrill Lynch International）</a:t>
              </a:r>
              <a:r>
                <a:rPr lang="zh-TW" altLang="en-US" sz="550" kern="1200" dirty="0">
                  <a:solidFill>
                    <a:srgbClr val="000000"/>
                  </a:solidFill>
                  <a:ea typeface="STKaiti" panose="02010600040101010101" pitchFamily="2" charset="-122"/>
                </a:rPr>
                <a:t>获得迪拜金融服务管理局（</a:t>
              </a:r>
              <a:r>
                <a:rPr lang="en-US" altLang="zh-TW" sz="550" kern="1200" dirty="0">
                  <a:solidFill>
                    <a:srgbClr val="000000"/>
                  </a:solidFill>
                  <a:ea typeface="STKaiti" panose="02010600040101010101" pitchFamily="2" charset="-122"/>
                </a:rPr>
                <a:t>Dubai Financial Services Authority）</a:t>
              </a:r>
              <a:r>
                <a:rPr lang="zh-TW" altLang="en-US" sz="550" kern="1200" dirty="0">
                  <a:solidFill>
                    <a:srgbClr val="000000"/>
                  </a:solidFill>
                  <a:ea typeface="STKaiti" panose="02010600040101010101" pitchFamily="2" charset="-122"/>
                </a:rPr>
                <a:t>授权并受其监管。主要地址为</a:t>
              </a:r>
              <a:r>
                <a:rPr lang="en-GB" sz="550" kern="1200" dirty="0">
                  <a:solidFill>
                    <a:srgbClr val="000000"/>
                  </a:solidFill>
                  <a:ea typeface="STKaiti" panose="02010600040101010101" pitchFamily="2" charset="-122"/>
                </a:rPr>
                <a:t>ICD Brookfield Place, Level 46, Dubai International Financial Centre, Dubai, United Arab Emirates。</a:t>
              </a:r>
              <a:r>
                <a:rPr lang="zh-TW" altLang="en-US" sz="550" kern="1200" dirty="0">
                  <a:solidFill>
                    <a:srgbClr val="000000"/>
                  </a:solidFill>
                  <a:ea typeface="STKaiti" panose="02010600040101010101" pitchFamily="2" charset="-122"/>
                </a:rPr>
                <a:t>许可证编号：</a:t>
              </a:r>
              <a:r>
                <a:rPr lang="en-GB" sz="550" kern="1200" dirty="0">
                  <a:solidFill>
                    <a:srgbClr val="000000"/>
                  </a:solidFill>
                  <a:ea typeface="STKaiti" panose="02010600040101010101" pitchFamily="2" charset="-122"/>
                </a:rPr>
                <a:t>CL0322，</a:t>
              </a:r>
              <a:r>
                <a:rPr lang="zh-TW" altLang="en-US" sz="550" kern="1200" dirty="0">
                  <a:solidFill>
                    <a:srgbClr val="000000"/>
                  </a:solidFill>
                  <a:ea typeface="STKaiti" panose="02010600040101010101" pitchFamily="2" charset="-122"/>
                </a:rPr>
                <a:t>阿拉伯联合酋长国迪拜邮政信箱：</a:t>
              </a:r>
              <a:r>
                <a:rPr lang="en-US" altLang="zh-TW" sz="550" kern="1200" dirty="0">
                  <a:solidFill>
                    <a:srgbClr val="000000"/>
                  </a:solidFill>
                  <a:ea typeface="STKaiti" panose="02010600040101010101" pitchFamily="2" charset="-122"/>
                </a:rPr>
                <a:t>506576</a:t>
              </a:r>
              <a:r>
                <a:rPr lang="zh-TW" altLang="en-US" sz="550" kern="1200" dirty="0">
                  <a:solidFill>
                    <a:srgbClr val="000000"/>
                  </a:solidFill>
                  <a:ea typeface="STKaiti" panose="02010600040101010101" pitchFamily="2" charset="-122"/>
                </a:rPr>
                <a:t>。本文件不向公众或大量人员分发，而是发送给指定收件人；本文件针对专业和市场客户，而不是零售客户。本营销材料所涉及的金融产品</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金融服务仅提供给美林国际认为符合</a:t>
              </a:r>
              <a:r>
                <a:rPr lang="en-GB" sz="550" kern="1200" dirty="0">
                  <a:solidFill>
                    <a:srgbClr val="000000"/>
                  </a:solidFill>
                  <a:ea typeface="STKaiti" panose="02010600040101010101" pitchFamily="2" charset="-122"/>
                </a:rPr>
                <a:t>DFSA</a:t>
              </a:r>
              <a:r>
                <a:rPr lang="zh-TW" altLang="en-US" sz="550" kern="1200" dirty="0">
                  <a:solidFill>
                    <a:srgbClr val="000000"/>
                  </a:solidFill>
                  <a:ea typeface="STKaiti" panose="02010600040101010101" pitchFamily="2" charset="-122"/>
                </a:rPr>
                <a:t>商业行为规则（</a:t>
              </a:r>
              <a:r>
                <a:rPr lang="en-GB" sz="550" kern="1200" dirty="0">
                  <a:solidFill>
                    <a:srgbClr val="000000"/>
                  </a:solidFill>
                  <a:ea typeface="STKaiti" panose="02010600040101010101" pitchFamily="2" charset="-122"/>
                </a:rPr>
                <a:t>COB 2.3）</a:t>
              </a:r>
              <a:r>
                <a:rPr lang="zh-TW" altLang="en-US" sz="550" kern="1200" dirty="0">
                  <a:solidFill>
                    <a:srgbClr val="000000"/>
                  </a:solidFill>
                  <a:ea typeface="STKaiti" panose="02010600040101010101" pitchFamily="2" charset="-122"/>
                </a:rPr>
                <a:t>相关监管标准的客户。请注意，美林国际不与零售客户进行交易。</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关于香港的通知：</a:t>
              </a:r>
              <a:r>
                <a:rPr lang="zh-TW" altLang="en-US" sz="550" kern="1200" dirty="0">
                  <a:solidFill>
                    <a:srgbClr val="000000"/>
                  </a:solidFill>
                  <a:ea typeface="STKaiti" panose="02010600040101010101" pitchFamily="2" charset="-122"/>
                </a:rPr>
                <a:t>美国银行香港分行（</a:t>
              </a:r>
              <a:r>
                <a:rPr lang="en-GB" sz="550" kern="1200" dirty="0">
                  <a:solidFill>
                    <a:srgbClr val="000000"/>
                  </a:solidFill>
                  <a:ea typeface="STKaiti" panose="02010600040101010101" pitchFamily="2" charset="-122"/>
                </a:rPr>
                <a:t>Bank of America, National Association, Hong Kong Branch）</a:t>
              </a:r>
              <a:r>
                <a:rPr lang="zh-TW" altLang="en-US" sz="550" kern="1200" dirty="0">
                  <a:solidFill>
                    <a:srgbClr val="000000"/>
                  </a:solidFill>
                  <a:ea typeface="STKaiti" panose="02010600040101010101" pitchFamily="2" charset="-122"/>
                </a:rPr>
                <a:t>是美国全国银行协会的一家分支机构，该协会根据美国法律以有限责任形式成立及存在。</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关于沙特阿拉伯王国的通知：</a:t>
              </a:r>
              <a:r>
                <a:rPr lang="zh-TW" altLang="en-US" sz="550" kern="1200" dirty="0">
                  <a:solidFill>
                    <a:srgbClr val="000000"/>
                  </a:solidFill>
                  <a:ea typeface="STKaiti" panose="02010600040101010101" pitchFamily="2" charset="-122"/>
                </a:rPr>
                <a:t>本营销文件由</a:t>
              </a:r>
              <a:r>
                <a:rPr lang="en-US" sz="550" kern="1200" dirty="0">
                  <a:solidFill>
                    <a:srgbClr val="000000"/>
                  </a:solidFill>
                  <a:ea typeface="STKaiti" panose="02010600040101010101" pitchFamily="2" charset="-122"/>
                </a:rPr>
                <a:t>Merrill Lynch Kingdom of Saudi Arabia Company</a:t>
              </a:r>
              <a:r>
                <a:rPr lang="zh-TW" altLang="en-US" sz="550" kern="1200" dirty="0">
                  <a:solidFill>
                    <a:srgbClr val="000000"/>
                  </a:solidFill>
                  <a:ea typeface="STKaiti" panose="02010600040101010101" pitchFamily="2" charset="-122"/>
                </a:rPr>
                <a:t>发布及批准，该公司获沙特阿拉伯资本市场管理局（“</a:t>
              </a:r>
              <a:r>
                <a:rPr lang="en-US" sz="550" kern="1200" dirty="0">
                  <a:solidFill>
                    <a:srgbClr val="000000"/>
                  </a:solidFill>
                  <a:ea typeface="STKaiti" panose="02010600040101010101" pitchFamily="2" charset="-122"/>
                </a:rPr>
                <a:t>CMA”）</a:t>
              </a:r>
              <a:r>
                <a:rPr lang="zh-TW" altLang="en-US" sz="550" kern="1200" dirty="0">
                  <a:solidFill>
                    <a:srgbClr val="000000"/>
                  </a:solidFill>
                  <a:ea typeface="STKaiti" panose="02010600040101010101" pitchFamily="2" charset="-122"/>
                </a:rPr>
                <a:t>授权并受其监管。主要地址为</a:t>
              </a:r>
              <a:r>
                <a:rPr lang="en-US" sz="550" kern="1200" dirty="0">
                  <a:solidFill>
                    <a:srgbClr val="000000"/>
                  </a:solidFill>
                  <a:ea typeface="STKaiti" panose="02010600040101010101" pitchFamily="2" charset="-122"/>
                </a:rPr>
                <a:t>Kingdom Tower, 22 Floor, 2239 Al-</a:t>
              </a:r>
              <a:r>
                <a:rPr lang="en-US" sz="550" kern="1200" dirty="0" err="1">
                  <a:solidFill>
                    <a:srgbClr val="000000"/>
                  </a:solidFill>
                  <a:ea typeface="STKaiti" panose="02010600040101010101" pitchFamily="2" charset="-122"/>
                </a:rPr>
                <a:t>Orouba</a:t>
              </a:r>
              <a:r>
                <a:rPr lang="en-US" sz="550" kern="1200" dirty="0">
                  <a:solidFill>
                    <a:srgbClr val="000000"/>
                  </a:solidFill>
                  <a:ea typeface="STKaiti" panose="02010600040101010101" pitchFamily="2" charset="-122"/>
                </a:rPr>
                <a:t> Road, </a:t>
              </a:r>
              <a:r>
                <a:rPr lang="en-US" sz="550" kern="1200" dirty="0" err="1">
                  <a:solidFill>
                    <a:srgbClr val="000000"/>
                  </a:solidFill>
                  <a:ea typeface="STKaiti" panose="02010600040101010101" pitchFamily="2" charset="-122"/>
                </a:rPr>
                <a:t>Olaya</a:t>
              </a:r>
              <a:r>
                <a:rPr lang="en-US" sz="550" kern="1200" dirty="0">
                  <a:solidFill>
                    <a:srgbClr val="000000"/>
                  </a:solidFill>
                  <a:ea typeface="STKaiti" panose="02010600040101010101" pitchFamily="2" charset="-122"/>
                </a:rPr>
                <a:t>, Unit No: 50, </a:t>
              </a:r>
              <a:r>
                <a:rPr lang="en-US" sz="550" kern="1200" dirty="0" err="1">
                  <a:solidFill>
                    <a:srgbClr val="000000"/>
                  </a:solidFill>
                  <a:ea typeface="STKaiti" panose="02010600040101010101" pitchFamily="2" charset="-122"/>
                </a:rPr>
                <a:t>Ar</a:t>
              </a:r>
              <a:r>
                <a:rPr lang="en-US" sz="550" kern="1200" dirty="0">
                  <a:solidFill>
                    <a:srgbClr val="000000"/>
                  </a:solidFill>
                  <a:ea typeface="STKaiti" panose="02010600040101010101" pitchFamily="2" charset="-122"/>
                </a:rPr>
                <a:t> Riyadh 12214-9597, Saudi Arabia。</a:t>
              </a:r>
              <a:r>
                <a:rPr lang="zh-TW" altLang="en-US" sz="550" kern="1200" dirty="0">
                  <a:solidFill>
                    <a:srgbClr val="000000"/>
                  </a:solidFill>
                  <a:ea typeface="STKaiti" panose="02010600040101010101" pitchFamily="2" charset="-122"/>
                </a:rPr>
                <a:t>本文件包含的信息符合</a:t>
              </a:r>
              <a:r>
                <a:rPr lang="en-US" sz="550" kern="1200" dirty="0">
                  <a:solidFill>
                    <a:srgbClr val="000000"/>
                  </a:solidFill>
                  <a:ea typeface="STKaiti" panose="02010600040101010101" pitchFamily="2" charset="-122"/>
                </a:rPr>
                <a:t>CMA</a:t>
              </a:r>
              <a:r>
                <a:rPr lang="zh-TW" altLang="en-US" sz="550" kern="1200" dirty="0">
                  <a:solidFill>
                    <a:srgbClr val="000000"/>
                  </a:solidFill>
                  <a:ea typeface="STKaiti" panose="02010600040101010101" pitchFamily="2" charset="-122"/>
                </a:rPr>
                <a:t>的法规。本文件不得在沙特阿拉伯王国境内分发，除非分发给</a:t>
              </a:r>
              <a:r>
                <a:rPr lang="en-US" sz="550" kern="1200" dirty="0">
                  <a:solidFill>
                    <a:srgbClr val="000000"/>
                  </a:solidFill>
                  <a:ea typeface="STKaiti" panose="02010600040101010101" pitchFamily="2" charset="-122"/>
                </a:rPr>
                <a:t>CMA</a:t>
              </a:r>
              <a:r>
                <a:rPr lang="zh-TW" altLang="en-US" sz="550" kern="1200" dirty="0">
                  <a:solidFill>
                    <a:srgbClr val="000000"/>
                  </a:solidFill>
                  <a:ea typeface="STKaiti" panose="02010600040101010101" pitchFamily="2" charset="-122"/>
                </a:rPr>
                <a:t>颁布的条例所允许的人士。</a:t>
              </a:r>
              <a:r>
                <a:rPr lang="en-US" sz="550" kern="1200" dirty="0">
                  <a:solidFill>
                    <a:srgbClr val="000000"/>
                  </a:solidFill>
                  <a:ea typeface="STKaiti" panose="02010600040101010101" pitchFamily="2" charset="-122"/>
                </a:rPr>
                <a:t>CMA</a:t>
              </a:r>
              <a:r>
                <a:rPr lang="zh-TW" altLang="en-US" sz="550" kern="1200" dirty="0">
                  <a:solidFill>
                    <a:srgbClr val="000000"/>
                  </a:solidFill>
                  <a:ea typeface="STKaiti" panose="02010600040101010101" pitchFamily="2" charset="-122"/>
                </a:rPr>
                <a:t>对本文件的准确性或完整性没有作出任何声明，并明确表示，对于因依赖本文件的任何部分而引起或产生的任何损失，</a:t>
              </a:r>
              <a:r>
                <a:rPr lang="en-US" sz="550" kern="1200" dirty="0">
                  <a:solidFill>
                    <a:srgbClr val="000000"/>
                  </a:solidFill>
                  <a:ea typeface="STKaiti" panose="02010600040101010101" pitchFamily="2" charset="-122"/>
                </a:rPr>
                <a:t>CMA</a:t>
              </a:r>
              <a:r>
                <a:rPr lang="zh-TW" altLang="en-US" sz="550" kern="1200" dirty="0">
                  <a:solidFill>
                    <a:srgbClr val="000000"/>
                  </a:solidFill>
                  <a:ea typeface="STKaiti" panose="02010600040101010101" pitchFamily="2" charset="-122"/>
                </a:rPr>
                <a:t>不承担任何责任。本文件不得分发给零售客户，也不得提供给零售客户阅读。</a:t>
              </a:r>
              <a:endParaRPr lang="en-US" sz="550" kern="1200" dirty="0">
                <a:solidFill>
                  <a:srgbClr val="000000"/>
                </a:solidFill>
                <a:ea typeface="STKaiti" panose="02010600040101010101" pitchFamily="2" charset="-122"/>
                <a:cs typeface="Times New Roman" panose="02020603050405020304" pitchFamily="18" charset="0"/>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关于墨西哥的通知：</a:t>
              </a:r>
              <a:r>
                <a:rPr lang="en-US" sz="550" kern="1200" dirty="0">
                  <a:solidFill>
                    <a:srgbClr val="000000"/>
                  </a:solidFill>
                  <a:ea typeface="STKaiti" panose="02010600040101010101" pitchFamily="2" charset="-122"/>
                </a:rPr>
                <a:t>Bank of America México, S.A., </a:t>
              </a:r>
              <a:r>
                <a:rPr lang="en-US" sz="550" kern="1200" dirty="0" err="1">
                  <a:solidFill>
                    <a:srgbClr val="000000"/>
                  </a:solidFill>
                  <a:ea typeface="STKaiti" panose="02010600040101010101" pitchFamily="2" charset="-122"/>
                </a:rPr>
                <a:t>Institución</a:t>
              </a:r>
              <a:r>
                <a:rPr lang="en-US" sz="550" kern="1200" dirty="0">
                  <a:solidFill>
                    <a:srgbClr val="000000"/>
                  </a:solidFill>
                  <a:ea typeface="STKaiti" panose="02010600040101010101" pitchFamily="2" charset="-122"/>
                </a:rPr>
                <a:t> de Banca </a:t>
              </a:r>
              <a:r>
                <a:rPr lang="en-US" sz="550" kern="1200" dirty="0" err="1">
                  <a:solidFill>
                    <a:srgbClr val="000000"/>
                  </a:solidFill>
                  <a:ea typeface="STKaiti" panose="02010600040101010101" pitchFamily="2" charset="-122"/>
                </a:rPr>
                <a:t>Múltiple</a:t>
              </a:r>
              <a:r>
                <a:rPr lang="zh-TW" altLang="en-US" sz="550" kern="1200" dirty="0">
                  <a:solidFill>
                    <a:srgbClr val="000000"/>
                  </a:solidFill>
                  <a:ea typeface="STKaiti" panose="02010600040101010101" pitchFamily="2" charset="-122"/>
                </a:rPr>
                <a:t>是美国银行公司在墨西哥的银行业关联机构，</a:t>
              </a:r>
              <a:r>
                <a:rPr lang="en-US" sz="550" kern="1200" dirty="0">
                  <a:solidFill>
                    <a:srgbClr val="000000"/>
                  </a:solidFill>
                  <a:ea typeface="STKaiti" panose="02010600040101010101" pitchFamily="2" charset="-122"/>
                </a:rPr>
                <a:t>Merrill Lynch México, S.A. de C.V., Casa de Bolsa</a:t>
              </a:r>
              <a:r>
                <a:rPr lang="zh-TW" altLang="en-US" sz="550" kern="1200" dirty="0">
                  <a:solidFill>
                    <a:srgbClr val="000000"/>
                  </a:solidFill>
                  <a:ea typeface="STKaiti" panose="02010600040101010101" pitchFamily="2" charset="-122"/>
                </a:rPr>
                <a:t>是美国银行公司在墨西哥的注册经纪自营商关联机构。</a:t>
              </a:r>
            </a:p>
            <a:p>
              <a:pPr algn="just" defTabSz="913668" hangingPunct="0">
                <a:spcBef>
                  <a:spcPts val="0"/>
                </a:spcBef>
                <a:spcAft>
                  <a:spcPts val="300"/>
                </a:spcAft>
                <a:buFontTx/>
                <a:buNone/>
                <a:defRPr/>
              </a:pPr>
              <a:r>
                <a:rPr lang="en-US" altLang="zh-TW" sz="550" i="1" kern="1200" dirty="0">
                  <a:solidFill>
                    <a:srgbClr val="000000"/>
                  </a:solidFill>
                  <a:ea typeface="STKaiti" panose="02010600040101010101" pitchFamily="2" charset="-122"/>
                </a:rPr>
                <a:t>Bank of America, National Association, Charlotte, Carolina del Norte, </a:t>
              </a:r>
              <a:r>
                <a:rPr lang="en-US" altLang="zh-TW" sz="550" i="1" kern="1200" dirty="0" err="1">
                  <a:solidFill>
                    <a:srgbClr val="000000"/>
                  </a:solidFill>
                  <a:ea typeface="STKaiti" panose="02010600040101010101" pitchFamily="2" charset="-122"/>
                </a:rPr>
                <a:t>Estados</a:t>
              </a:r>
              <a:r>
                <a:rPr lang="en-US" altLang="zh-TW" sz="550" i="1" kern="1200" dirty="0">
                  <a:solidFill>
                    <a:srgbClr val="000000"/>
                  </a:solidFill>
                  <a:ea typeface="STKaiti" panose="02010600040101010101" pitchFamily="2" charset="-122"/>
                </a:rPr>
                <a:t> Unidos de </a:t>
              </a:r>
              <a:r>
                <a:rPr lang="en-US" altLang="zh-TW" sz="550" i="1" kern="1200" dirty="0" err="1">
                  <a:solidFill>
                    <a:srgbClr val="000000"/>
                  </a:solidFill>
                  <a:ea typeface="STKaiti" panose="02010600040101010101" pitchFamily="2" charset="-122"/>
                </a:rPr>
                <a:t>Norteamérica</a:t>
              </a:r>
              <a:r>
                <a:rPr lang="en-US" altLang="zh-TW" sz="550" i="1" kern="1200" dirty="0">
                  <a:solidFill>
                    <a:srgbClr val="000000"/>
                  </a:solidFill>
                  <a:ea typeface="STKaiti" panose="02010600040101010101" pitchFamily="2" charset="-122"/>
                </a:rPr>
                <a:t>, </a:t>
              </a:r>
              <a:r>
                <a:rPr lang="en-US" altLang="zh-TW" sz="550" i="1" kern="1200" dirty="0" err="1">
                  <a:solidFill>
                    <a:srgbClr val="000000"/>
                  </a:solidFill>
                  <a:ea typeface="STKaiti" panose="02010600040101010101" pitchFamily="2" charset="-122"/>
                </a:rPr>
                <a:t>Representación</a:t>
              </a:r>
              <a:r>
                <a:rPr lang="en-US" altLang="zh-TW" sz="550" i="1" kern="1200" dirty="0">
                  <a:solidFill>
                    <a:srgbClr val="000000"/>
                  </a:solidFill>
                  <a:ea typeface="STKaiti" panose="02010600040101010101" pitchFamily="2" charset="-122"/>
                </a:rPr>
                <a:t> </a:t>
              </a:r>
              <a:r>
                <a:rPr lang="en-US" altLang="zh-TW" sz="550" i="1" kern="1200" dirty="0" err="1">
                  <a:solidFill>
                    <a:srgbClr val="000000"/>
                  </a:solidFill>
                  <a:ea typeface="STKaiti" panose="02010600040101010101" pitchFamily="2" charset="-122"/>
                </a:rPr>
                <a:t>en</a:t>
              </a:r>
              <a:r>
                <a:rPr lang="en-US" altLang="zh-TW" sz="550" i="1" kern="1200" dirty="0">
                  <a:solidFill>
                    <a:srgbClr val="000000"/>
                  </a:solidFill>
                  <a:ea typeface="STKaiti" panose="02010600040101010101" pitchFamily="2" charset="-122"/>
                </a:rPr>
                <a:t> México</a:t>
              </a:r>
              <a:r>
                <a:rPr lang="zh-CN" altLang="en-US" sz="550" kern="1200" dirty="0">
                  <a:solidFill>
                    <a:srgbClr val="000000"/>
                  </a:solidFill>
                  <a:ea typeface="STKaiti" panose="02010600040101010101" pitchFamily="2" charset="-122"/>
                </a:rPr>
                <a:t>是美国银行在墨西哥的代表处</a:t>
              </a:r>
              <a:r>
                <a:rPr lang="zh-TW" altLang="en-US" sz="550" kern="1200" dirty="0">
                  <a:solidFill>
                    <a:srgbClr val="000000"/>
                  </a:solidFill>
                  <a:ea typeface="STKaiti" panose="02010600040101010101" pitchFamily="2" charset="-122"/>
                </a:rPr>
                <a:t>，受</a:t>
              </a:r>
              <a:r>
                <a:rPr lang="zh-CN" altLang="en-US" sz="550" kern="1200" dirty="0">
                  <a:solidFill>
                    <a:srgbClr val="000000"/>
                  </a:solidFill>
                  <a:ea typeface="STKaiti" panose="02010600040101010101" pitchFamily="2" charset="-122"/>
                </a:rPr>
                <a:t>墨西哥国家银行与证券委员会（</a:t>
              </a:r>
              <a:r>
                <a:rPr lang="en-US" altLang="zh-CN" sz="550" kern="1200" dirty="0">
                  <a:solidFill>
                    <a:srgbClr val="000000"/>
                  </a:solidFill>
                  <a:ea typeface="STKaiti" panose="02010600040101010101" pitchFamily="2" charset="-122"/>
                </a:rPr>
                <a:t>“Mexico National Commission on Banking and Securities”）</a:t>
              </a:r>
              <a:r>
                <a:rPr lang="zh-CN" altLang="en-US" sz="550" kern="1200" dirty="0">
                  <a:solidFill>
                    <a:srgbClr val="000000"/>
                  </a:solidFill>
                  <a:ea typeface="STKaiti" panose="02010600040101010101" pitchFamily="2" charset="-122"/>
                </a:rPr>
                <a:t>的监管。</a:t>
              </a:r>
              <a:endParaRPr lang="en-US" altLang="zh-TW"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关于秘鲁的通知：</a:t>
              </a:r>
              <a:r>
                <a:rPr lang="en-US" sz="550" kern="1200" dirty="0">
                  <a:solidFill>
                    <a:srgbClr val="000000"/>
                  </a:solidFill>
                  <a:ea typeface="STKaiti" panose="02010600040101010101" pitchFamily="2" charset="-122"/>
                </a:rPr>
                <a:t>Bank of America N.A., </a:t>
              </a:r>
              <a:r>
                <a:rPr lang="en-US" sz="550" kern="1200" dirty="0" err="1">
                  <a:solidFill>
                    <a:srgbClr val="000000"/>
                  </a:solidFill>
                  <a:ea typeface="STKaiti" panose="02010600040101010101" pitchFamily="2" charset="-122"/>
                </a:rPr>
                <a:t>Oficina</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Representacion</a:t>
              </a:r>
              <a:r>
                <a:rPr lang="en-US" sz="550" kern="1200" dirty="0">
                  <a:solidFill>
                    <a:srgbClr val="000000"/>
                  </a:solidFill>
                  <a:ea typeface="STKaiti" panose="02010600040101010101" pitchFamily="2" charset="-122"/>
                </a:rPr>
                <a:t> (Peru) </a:t>
              </a:r>
              <a:r>
                <a:rPr lang="zh-TW" altLang="en-US" sz="550" kern="1200" dirty="0">
                  <a:solidFill>
                    <a:srgbClr val="000000"/>
                  </a:solidFill>
                  <a:ea typeface="STKaiti" panose="02010600040101010101" pitchFamily="2" charset="-122"/>
                </a:rPr>
                <a:t>是美国银行在秘鲁的代表处，受</a:t>
              </a:r>
              <a:r>
                <a:rPr lang="en-US" sz="550" kern="1200" dirty="0" err="1">
                  <a:solidFill>
                    <a:srgbClr val="000000"/>
                  </a:solidFill>
                  <a:ea typeface="STKaiti" panose="02010600040101010101" pitchFamily="2" charset="-122"/>
                </a:rPr>
                <a:t>Superintendencia</a:t>
              </a:r>
              <a:r>
                <a:rPr lang="en-US" sz="550" kern="1200" dirty="0">
                  <a:solidFill>
                    <a:srgbClr val="000000"/>
                  </a:solidFill>
                  <a:ea typeface="STKaiti" panose="02010600040101010101" pitchFamily="2" charset="-122"/>
                </a:rPr>
                <a:t> de Banca, </a:t>
              </a:r>
              <a:r>
                <a:rPr lang="en-US" sz="550" kern="1200" dirty="0" err="1">
                  <a:solidFill>
                    <a:srgbClr val="000000"/>
                  </a:solidFill>
                  <a:ea typeface="STKaiti" panose="02010600040101010101" pitchFamily="2" charset="-122"/>
                </a:rPr>
                <a:t>Seguros</a:t>
              </a:r>
              <a:r>
                <a:rPr lang="en-US" sz="550" kern="1200" dirty="0">
                  <a:solidFill>
                    <a:srgbClr val="000000"/>
                  </a:solidFill>
                  <a:ea typeface="STKaiti" panose="02010600040101010101" pitchFamily="2" charset="-122"/>
                </a:rPr>
                <a:t> y </a:t>
              </a:r>
              <a:r>
                <a:rPr lang="en-US" sz="550" kern="1200" dirty="0" err="1">
                  <a:solidFill>
                    <a:srgbClr val="000000"/>
                  </a:solidFill>
                  <a:ea typeface="STKaiti" panose="02010600040101010101" pitchFamily="2" charset="-122"/>
                </a:rPr>
                <a:t>Administradoras</a:t>
              </a:r>
              <a:r>
                <a:rPr lang="en-US" sz="550" kern="1200" dirty="0">
                  <a:solidFill>
                    <a:srgbClr val="000000"/>
                  </a:solidFill>
                  <a:ea typeface="STKaiti" panose="02010600040101010101" pitchFamily="2" charset="-122"/>
                </a:rPr>
                <a:t> </a:t>
              </a:r>
              <a:r>
                <a:rPr lang="en-US" sz="550" kern="1200" dirty="0" err="1">
                  <a:solidFill>
                    <a:srgbClr val="000000"/>
                  </a:solidFill>
                  <a:ea typeface="STKaiti" panose="02010600040101010101" pitchFamily="2" charset="-122"/>
                </a:rPr>
                <a:t>Privadas</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Fondos</a:t>
              </a:r>
              <a:r>
                <a:rPr lang="en-US" sz="550" kern="1200" dirty="0">
                  <a:solidFill>
                    <a:srgbClr val="000000"/>
                  </a:solidFill>
                  <a:ea typeface="STKaiti" panose="02010600040101010101" pitchFamily="2" charset="-122"/>
                </a:rPr>
                <a:t> de </a:t>
              </a:r>
              <a:r>
                <a:rPr lang="en-US" sz="550" kern="1200" dirty="0" err="1">
                  <a:solidFill>
                    <a:srgbClr val="000000"/>
                  </a:solidFill>
                  <a:ea typeface="STKaiti" panose="02010600040101010101" pitchFamily="2" charset="-122"/>
                </a:rPr>
                <a:t>Pensiones</a:t>
              </a:r>
              <a:r>
                <a:rPr lang="zh-TW" altLang="en-US" sz="550" kern="1200" dirty="0">
                  <a:solidFill>
                    <a:srgbClr val="000000"/>
                  </a:solidFill>
                  <a:ea typeface="STKaiti" panose="02010600040101010101" pitchFamily="2" charset="-122"/>
                </a:rPr>
                <a:t>的监管，并获授权在秘鲁推广美国银行及其投资银行关联机构在秘鲁以外地区提供的部分产品和服务。美国银行及其秘鲁代表处均未获授权在秘鲁开展秘鲁法律保留给当地持牌银行的任何业务活动。</a:t>
              </a: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关于卡塔尔金融中心（</a:t>
              </a:r>
              <a:r>
                <a:rPr lang="en-US" sz="550" b="1" kern="1200" dirty="0">
                  <a:solidFill>
                    <a:srgbClr val="000000"/>
                  </a:solidFill>
                  <a:ea typeface="STKaiti" panose="02010600040101010101" pitchFamily="2" charset="-122"/>
                </a:rPr>
                <a:t>Qatar Financial Centre）</a:t>
              </a:r>
              <a:r>
                <a:rPr lang="zh-TW" altLang="en-US" sz="550" b="1" kern="1200" dirty="0">
                  <a:solidFill>
                    <a:srgbClr val="000000"/>
                  </a:solidFill>
                  <a:ea typeface="STKaiti" panose="02010600040101010101" pitchFamily="2" charset="-122"/>
                </a:rPr>
                <a:t>的通知：</a:t>
              </a:r>
              <a:r>
                <a:rPr lang="en-US" sz="550" kern="1200" dirty="0">
                  <a:solidFill>
                    <a:srgbClr val="000000"/>
                  </a:solidFill>
                  <a:ea typeface="STKaiti" panose="02010600040101010101" pitchFamily="2" charset="-122"/>
                </a:rPr>
                <a:t>Merrill Lynch International (QFC) Branch </a:t>
              </a:r>
              <a:r>
                <a:rPr lang="zh-TW" altLang="en-US" sz="550" kern="1200" dirty="0">
                  <a:solidFill>
                    <a:srgbClr val="000000"/>
                  </a:solidFill>
                  <a:ea typeface="STKaiti" panose="02010600040101010101" pitchFamily="2" charset="-122"/>
                </a:rPr>
                <a:t>获得卡塔尔金融中心监管局（</a:t>
              </a:r>
              <a:r>
                <a:rPr lang="en-US" altLang="zh-TW" sz="550" kern="1200" dirty="0">
                  <a:solidFill>
                    <a:srgbClr val="000000"/>
                  </a:solidFill>
                  <a:ea typeface="STKaiti" panose="02010600040101010101" pitchFamily="2" charset="-122"/>
                </a:rPr>
                <a:t>Qatar Financial Centre Regulatory Authority）</a:t>
              </a:r>
              <a:r>
                <a:rPr lang="zh-TW" altLang="en-US" sz="550" kern="1200" dirty="0">
                  <a:solidFill>
                    <a:srgbClr val="000000"/>
                  </a:solidFill>
                  <a:ea typeface="STKaiti" panose="02010600040101010101" pitchFamily="2" charset="-122"/>
                </a:rPr>
                <a:t>的许可。主要地址为</a:t>
              </a:r>
              <a:r>
                <a:rPr lang="en-US" sz="550" kern="1200" dirty="0">
                  <a:solidFill>
                    <a:srgbClr val="000000"/>
                  </a:solidFill>
                  <a:ea typeface="STKaiti" panose="02010600040101010101" pitchFamily="2" charset="-122"/>
                </a:rPr>
                <a:t>Tornado Tower, Level 22, West Bay, Doha, </a:t>
              </a:r>
              <a:r>
                <a:rPr lang="en-US" sz="550" kern="1200" dirty="0" err="1">
                  <a:solidFill>
                    <a:srgbClr val="000000"/>
                  </a:solidFill>
                  <a:ea typeface="STKaiti" panose="02010600040101010101" pitchFamily="2" charset="-122"/>
                </a:rPr>
                <a:t>Qatar。QFC</a:t>
              </a:r>
              <a:r>
                <a:rPr lang="zh-TW" altLang="en-US" sz="550" kern="1200" dirty="0">
                  <a:solidFill>
                    <a:srgbClr val="000000"/>
                  </a:solidFill>
                  <a:ea typeface="STKaiti" panose="02010600040101010101" pitchFamily="2" charset="-122"/>
                </a:rPr>
                <a:t>许可证编号：</a:t>
              </a:r>
              <a:r>
                <a:rPr lang="en-US" altLang="zh-TW" sz="550" kern="1200" dirty="0">
                  <a:solidFill>
                    <a:srgbClr val="000000"/>
                  </a:solidFill>
                  <a:ea typeface="STKaiti" panose="02010600040101010101" pitchFamily="2" charset="-122"/>
                </a:rPr>
                <a:t>00258</a:t>
              </a:r>
              <a:r>
                <a:rPr lang="zh-TW" altLang="en-US" sz="550" kern="1200" dirty="0">
                  <a:solidFill>
                    <a:srgbClr val="000000"/>
                  </a:solidFill>
                  <a:ea typeface="STKaiti" panose="02010600040101010101" pitchFamily="2" charset="-122"/>
                </a:rPr>
                <a:t>，卡塔尔多哈邮政信箱</a:t>
              </a:r>
              <a:r>
                <a:rPr lang="en-US" altLang="zh-TW" sz="550" kern="1200" dirty="0">
                  <a:solidFill>
                    <a:srgbClr val="000000"/>
                  </a:solidFill>
                  <a:ea typeface="STKaiti" panose="02010600040101010101" pitchFamily="2" charset="-122"/>
                </a:rPr>
                <a:t>27774</a:t>
              </a:r>
              <a:r>
                <a:rPr lang="zh-TW" altLang="en-US" sz="550" kern="1200" dirty="0">
                  <a:solidFill>
                    <a:srgbClr val="000000"/>
                  </a:solidFill>
                  <a:ea typeface="STKaiti" panose="02010600040101010101" pitchFamily="2" charset="-122"/>
                </a:rPr>
                <a:t>。本文件不向公众或大量人员分发，而是发送给指定收件人；本文件针对符合资格的交易对手或企业客户，而不是零售客户。本营销材料所涉及的金融产品</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金融服务仅提供给</a:t>
              </a:r>
              <a:r>
                <a:rPr lang="en-US" sz="550" kern="1200" dirty="0">
                  <a:solidFill>
                    <a:srgbClr val="000000"/>
                  </a:solidFill>
                  <a:ea typeface="STKaiti" panose="02010600040101010101" pitchFamily="2" charset="-122"/>
                </a:rPr>
                <a:t>Merrill Lynch International (QFC) Branch</a:t>
              </a:r>
              <a:r>
                <a:rPr lang="zh-TW" altLang="en-US" sz="550" kern="1200" dirty="0">
                  <a:solidFill>
                    <a:srgbClr val="000000"/>
                  </a:solidFill>
                  <a:ea typeface="STKaiti" panose="02010600040101010101" pitchFamily="2" charset="-122"/>
                </a:rPr>
                <a:t>认为符合</a:t>
              </a:r>
              <a:r>
                <a:rPr lang="en-US" altLang="zh-TW" sz="550" kern="1200" dirty="0">
                  <a:solidFill>
                    <a:srgbClr val="000000"/>
                  </a:solidFill>
                  <a:ea typeface="STKaiti" panose="02010600040101010101" pitchFamily="2" charset="-122"/>
                </a:rPr>
                <a:t>2019</a:t>
              </a:r>
              <a:r>
                <a:rPr lang="zh-TW" altLang="en-US" sz="550" kern="1200" dirty="0">
                  <a:solidFill>
                    <a:srgbClr val="000000"/>
                  </a:solidFill>
                  <a:ea typeface="STKaiti" panose="02010600040101010101" pitchFamily="2" charset="-122"/>
                </a:rPr>
                <a:t>年</a:t>
              </a:r>
              <a:r>
                <a:rPr lang="en-US" sz="550" kern="1200" dirty="0">
                  <a:solidFill>
                    <a:srgbClr val="000000"/>
                  </a:solidFill>
                  <a:ea typeface="STKaiti" panose="02010600040101010101" pitchFamily="2" charset="-122"/>
                </a:rPr>
                <a:t>QFCRA</a:t>
              </a:r>
              <a:r>
                <a:rPr lang="zh-TW" altLang="en-US" sz="550" kern="1200" dirty="0">
                  <a:solidFill>
                    <a:srgbClr val="000000"/>
                  </a:solidFill>
                  <a:ea typeface="STKaiti" panose="02010600040101010101" pitchFamily="2" charset="-122"/>
                </a:rPr>
                <a:t>客户和投资者保护规则相关监管标准的客户。请注意，</a:t>
              </a:r>
              <a:r>
                <a:rPr lang="en-US" sz="550" kern="1200" dirty="0">
                  <a:solidFill>
                    <a:srgbClr val="000000"/>
                  </a:solidFill>
                  <a:ea typeface="STKaiti" panose="02010600040101010101" pitchFamily="2" charset="-122"/>
                </a:rPr>
                <a:t>Merrill Lynch International (QFC) Branch</a:t>
              </a:r>
              <a:r>
                <a:rPr lang="zh-TW" altLang="en-US" sz="550" kern="1200" dirty="0">
                  <a:solidFill>
                    <a:srgbClr val="000000"/>
                  </a:solidFill>
                  <a:ea typeface="STKaiti" panose="02010600040101010101" pitchFamily="2" charset="-122"/>
                </a:rPr>
                <a:t>不与零售客户进行交易。</a:t>
              </a:r>
              <a:endParaRPr lang="en-US" altLang="zh-TW"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en-US" altLang="zh-TW" sz="550" b="1" kern="1200" dirty="0">
                  <a:solidFill>
                    <a:srgbClr val="000000"/>
                  </a:solidFill>
                  <a:ea typeface="STKaiti" panose="02010600040101010101" pitchFamily="2" charset="-122"/>
                </a:rPr>
                <a:t>Bank of America Europe DAC</a:t>
              </a:r>
              <a:r>
                <a:rPr lang="zh-TW" altLang="en-US" sz="550" b="1" kern="1200" dirty="0">
                  <a:solidFill>
                    <a:srgbClr val="000000"/>
                  </a:solidFill>
                  <a:ea typeface="STKaiti" panose="02010600040101010101" pitchFamily="2" charset="-122"/>
                </a:rPr>
                <a:t>（“美银欧洲”）</a:t>
              </a:r>
              <a:r>
                <a:rPr lang="zh-TW" altLang="en-US" sz="550" kern="1200" dirty="0">
                  <a:solidFill>
                    <a:srgbClr val="000000"/>
                  </a:solidFill>
                  <a:ea typeface="STKaiti" panose="02010600040101010101" pitchFamily="2" charset="-122"/>
                </a:rPr>
                <a:t>是一家在爱尔兰注册的特定活动股份有限公司，注册号码为</a:t>
              </a:r>
              <a:r>
                <a:rPr lang="en-US" altLang="zh-TW" sz="550" kern="1200" dirty="0">
                  <a:solidFill>
                    <a:srgbClr val="000000"/>
                  </a:solidFill>
                  <a:ea typeface="STKaiti" panose="02010600040101010101" pitchFamily="2" charset="-122"/>
                </a:rPr>
                <a:t>220165</a:t>
              </a:r>
              <a:r>
                <a:rPr lang="zh-TW" altLang="en-US" sz="550" kern="1200" dirty="0">
                  <a:solidFill>
                    <a:srgbClr val="000000"/>
                  </a:solidFill>
                  <a:ea typeface="STKaiti" panose="02010600040101010101" pitchFamily="2" charset="-122"/>
                </a:rPr>
                <a:t>，注册地址为</a:t>
              </a:r>
              <a:r>
                <a:rPr lang="en-US" altLang="zh-TW" sz="550" kern="1200" dirty="0">
                  <a:solidFill>
                    <a:srgbClr val="000000"/>
                  </a:solidFill>
                  <a:ea typeface="STKaiti" panose="02010600040101010101" pitchFamily="2" charset="-122"/>
                </a:rPr>
                <a:t>Two Park Place, Hatch Street, Dublin 2</a:t>
              </a:r>
              <a:r>
                <a:rPr lang="zh-TW" altLang="en-US" sz="550" kern="1200" dirty="0">
                  <a:solidFill>
                    <a:srgbClr val="000000"/>
                  </a:solidFill>
                  <a:ea typeface="STKaiti" panose="02010600040101010101" pitchFamily="2" charset="-122"/>
                </a:rPr>
                <a:t>。美银欧洲是一家信贷机构，由欧洲中央银行和爱尔兰中央银行授权和监督。美银欧洲受爱尔兰中央银行监管。</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分支机构名单请参见</a:t>
              </a:r>
              <a:r>
                <a:rPr lang="en-US" sz="550" u="sng" kern="0" dirty="0">
                  <a:solidFill>
                    <a:srgbClr val="0563C1"/>
                  </a:solidFill>
                  <a:ea typeface="STKaiti" panose="02010600040101010101" pitchFamily="2" charset="-122"/>
                  <a:hlinkClick r:id="rId14"/>
                </a:rPr>
                <a:t>https://business.bofa.com/content/dam/boamlimages/documents/articles/ID17_1174/bofaml_entities_list.pdf</a:t>
              </a:r>
              <a:r>
                <a:rPr lang="zh-TW" altLang="en-US" sz="550" kern="1200" dirty="0">
                  <a:solidFill>
                    <a:srgbClr val="000000"/>
                  </a:solidFill>
                  <a:ea typeface="STKaiti" panose="02010600040101010101" pitchFamily="2" charset="-122"/>
                </a:rPr>
                <a:t>。</a:t>
              </a:r>
              <a:r>
                <a:rPr lang="en-US" altLang="zh-TW" sz="550" kern="1200" dirty="0">
                  <a:solidFill>
                    <a:srgbClr val="000000"/>
                  </a:solidFill>
                  <a:ea typeface="STKaiti" panose="02010600040101010101" pitchFamily="2" charset="-122"/>
                </a:rPr>
                <a:t>]</a:t>
              </a:r>
            </a:p>
            <a:p>
              <a:pPr algn="just" defTabSz="913668" hangingPunct="0">
                <a:spcBef>
                  <a:spcPts val="0"/>
                </a:spcBef>
                <a:spcAft>
                  <a:spcPts val="300"/>
                </a:spcAft>
                <a:buFontTx/>
                <a:buNone/>
                <a:defRPr/>
              </a:pPr>
              <a:r>
                <a:rPr lang="en-US" altLang="zh-TW" sz="550" b="1" kern="1200" dirty="0">
                  <a:solidFill>
                    <a:srgbClr val="000000"/>
                  </a:solidFill>
                  <a:ea typeface="STKaiti" panose="02010600040101010101" pitchFamily="2" charset="-122"/>
                </a:rPr>
                <a:t>Bank America N.A. </a:t>
              </a:r>
              <a:r>
                <a:rPr lang="zh-TW" altLang="en-US" sz="550" b="1" kern="1200" dirty="0">
                  <a:solidFill>
                    <a:srgbClr val="000000"/>
                  </a:solidFill>
                  <a:ea typeface="STKaiti" panose="02010600040101010101" pitchFamily="2" charset="-122"/>
                </a:rPr>
                <a:t>（“</a:t>
              </a:r>
              <a:r>
                <a:rPr lang="en-US" altLang="zh-TW" sz="550" b="1" kern="1200" dirty="0">
                  <a:solidFill>
                    <a:srgbClr val="000000"/>
                  </a:solidFill>
                  <a:ea typeface="STKaiti" panose="02010600040101010101" pitchFamily="2" charset="-122"/>
                </a:rPr>
                <a:t>BANA”</a:t>
              </a:r>
              <a:r>
                <a:rPr lang="zh-TW" altLang="en-US" sz="550" b="1" kern="1200" dirty="0">
                  <a:solidFill>
                    <a:srgbClr val="000000"/>
                  </a:solidFill>
                  <a:ea typeface="STKaiti" panose="02010600040101010101" pitchFamily="2" charset="-122"/>
                </a:rPr>
                <a:t>或“美国银行”）</a:t>
              </a:r>
              <a:r>
                <a:rPr lang="zh-TW" altLang="en-US" sz="550" kern="1200" dirty="0">
                  <a:solidFill>
                    <a:srgbClr val="000000"/>
                  </a:solidFill>
                  <a:ea typeface="STKaiti" panose="02010600040101010101" pitchFamily="2" charset="-122"/>
                </a:rPr>
                <a:t>是一家根据美国法律成立并有效存续的</a:t>
              </a:r>
              <a:r>
                <a:rPr lang="zh-CN" altLang="en-US" sz="550" kern="1200" dirty="0">
                  <a:solidFill>
                    <a:srgbClr val="000000"/>
                  </a:solidFill>
                  <a:ea typeface="STKaiti" panose="02010600040101010101" pitchFamily="2" charset="-122"/>
                </a:rPr>
                <a:t>全国性银行，</a:t>
              </a:r>
              <a:r>
                <a:rPr lang="zh-TW" altLang="en-US" sz="550" kern="1200" dirty="0">
                  <a:solidFill>
                    <a:srgbClr val="000000"/>
                  </a:solidFill>
                  <a:ea typeface="STKaiti" panose="02010600040101010101" pitchFamily="2" charset="-122"/>
                </a:rPr>
                <a:t>特许状号码为</a:t>
              </a:r>
              <a:r>
                <a:rPr lang="en-US" altLang="zh-TW" sz="550" kern="1200" dirty="0">
                  <a:solidFill>
                    <a:srgbClr val="000000"/>
                  </a:solidFill>
                  <a:ea typeface="STKaiti" panose="02010600040101010101" pitchFamily="2" charset="-122"/>
                </a:rPr>
                <a:t>13044</a:t>
              </a:r>
              <a:r>
                <a:rPr lang="zh-TW" altLang="en-US" sz="550" kern="1200" dirty="0">
                  <a:solidFill>
                    <a:srgbClr val="000000"/>
                  </a:solidFill>
                  <a:ea typeface="STKaiti" panose="02010600040101010101" pitchFamily="2" charset="-122"/>
                </a:rPr>
                <a:t>，注册地址为</a:t>
              </a:r>
              <a:r>
                <a:rPr lang="en-US" altLang="zh-TW" sz="550" kern="1200" dirty="0">
                  <a:solidFill>
                    <a:srgbClr val="000000"/>
                  </a:solidFill>
                  <a:ea typeface="STKaiti" panose="02010600040101010101" pitchFamily="2" charset="-122"/>
                </a:rPr>
                <a:t>100 North Tryon Street, Charlotte, North Carolina 28202, USA</a:t>
              </a:r>
              <a:r>
                <a:rPr lang="zh-TW" altLang="en-US" sz="550" kern="1200" dirty="0">
                  <a:solidFill>
                    <a:srgbClr val="000000"/>
                  </a:solidFill>
                  <a:ea typeface="STKaiti" panose="02010600040101010101" pitchFamily="2" charset="-122"/>
                </a:rPr>
                <a:t>。美国银行（美国联邦存款保险公司（</a:t>
              </a:r>
              <a:r>
                <a:rPr lang="en-US" altLang="zh-TW" sz="550" kern="1200" dirty="0">
                  <a:solidFill>
                    <a:srgbClr val="000000"/>
                  </a:solidFill>
                  <a:ea typeface="STKaiti" panose="02010600040101010101" pitchFamily="2" charset="-122"/>
                </a:rPr>
                <a:t>FDIC</a:t>
              </a:r>
              <a:r>
                <a:rPr lang="zh-TW" altLang="en-US" sz="550" kern="1200" dirty="0">
                  <a:solidFill>
                    <a:srgbClr val="000000"/>
                  </a:solidFill>
                  <a:ea typeface="STKaiti" panose="02010600040101010101" pitchFamily="2" charset="-122"/>
                </a:rPr>
                <a:t>）的成员）由美国货币总核查办公室（</a:t>
              </a:r>
              <a:r>
                <a:rPr lang="en-US" altLang="zh-TW" sz="550" kern="1200" dirty="0">
                  <a:solidFill>
                    <a:srgbClr val="000000"/>
                  </a:solidFill>
                  <a:ea typeface="STKaiti" panose="02010600040101010101" pitchFamily="2" charset="-122"/>
                </a:rPr>
                <a:t>“Office of the Comptroller of the Currency”）</a:t>
              </a:r>
              <a:r>
                <a:rPr lang="zh-TW" altLang="en-US" sz="550" kern="1200" dirty="0">
                  <a:solidFill>
                    <a:srgbClr val="000000"/>
                  </a:solidFill>
                  <a:ea typeface="STKaiti" panose="02010600040101010101" pitchFamily="2" charset="-122"/>
                </a:rPr>
                <a:t>授权和监管，并受美国联邦储备委员会（</a:t>
              </a:r>
              <a:r>
                <a:rPr lang="en-US" altLang="zh-TW" sz="550" kern="1200" dirty="0">
                  <a:solidFill>
                    <a:srgbClr val="000000"/>
                  </a:solidFill>
                  <a:ea typeface="STKaiti" panose="02010600040101010101" pitchFamily="2" charset="-122"/>
                </a:rPr>
                <a:t>“Board of Governors of the Federal Reserve System”</a:t>
              </a:r>
              <a:r>
                <a:rPr lang="zh-TW" altLang="en-US" sz="550" kern="1200" dirty="0">
                  <a:solidFill>
                    <a:srgbClr val="000000"/>
                  </a:solidFill>
                  <a:ea typeface="STKaiti" panose="02010600040101010101" pitchFamily="2" charset="-122"/>
                </a:rPr>
                <a:t>）和</a:t>
              </a:r>
              <a:r>
                <a:rPr lang="en-US" altLang="zh-TW" sz="550" kern="1200" dirty="0">
                  <a:solidFill>
                    <a:srgbClr val="000000"/>
                  </a:solidFill>
                  <a:ea typeface="STKaiti" panose="02010600040101010101" pitchFamily="2" charset="-122"/>
                </a:rPr>
                <a:t>FDIC</a:t>
              </a:r>
              <a:r>
                <a:rPr lang="zh-TW" altLang="en-US" sz="550" kern="1200" dirty="0">
                  <a:solidFill>
                    <a:srgbClr val="000000"/>
                  </a:solidFill>
                  <a:ea typeface="STKaiti" panose="02010600040101010101" pitchFamily="2" charset="-122"/>
                </a:rPr>
                <a:t>的监督和监管。美国银行设有伦敦分行（“美国银行伦敦分行”），其在英国的主要营业地点位于伦敦爱德华国王街</a:t>
              </a:r>
              <a:r>
                <a:rPr lang="en-US" altLang="zh-TW" sz="550" kern="1200" dirty="0">
                  <a:solidFill>
                    <a:srgbClr val="000000"/>
                  </a:solidFill>
                  <a:ea typeface="STKaiti" panose="02010600040101010101" pitchFamily="2" charset="-122"/>
                </a:rPr>
                <a:t>2</a:t>
              </a:r>
              <a:r>
                <a:rPr lang="zh-TW" altLang="en-US" sz="550" kern="1200" dirty="0">
                  <a:solidFill>
                    <a:srgbClr val="000000"/>
                  </a:solidFill>
                  <a:ea typeface="STKaiti" panose="02010600040101010101" pitchFamily="2" charset="-122"/>
                </a:rPr>
                <a:t>号（“</a:t>
              </a:r>
              <a:r>
                <a:rPr lang="en-US" altLang="zh-TW" sz="550" kern="1200" dirty="0">
                  <a:solidFill>
                    <a:srgbClr val="000000"/>
                  </a:solidFill>
                  <a:ea typeface="STKaiti" panose="02010600040101010101" pitchFamily="2" charset="-122"/>
                </a:rPr>
                <a:t>2 King Edward Street, London EC1A 1HQ”</a:t>
              </a:r>
              <a:r>
                <a:rPr lang="zh-TW" altLang="en-US" sz="550" kern="1200" dirty="0">
                  <a:solidFill>
                    <a:srgbClr val="000000"/>
                  </a:solidFill>
                  <a:ea typeface="STKaiti" panose="02010600040101010101" pitchFamily="2" charset="-122"/>
                </a:rPr>
                <a:t>），该分行由英国审慎监管局（“</a:t>
              </a:r>
              <a:r>
                <a:rPr lang="en-US" altLang="zh-TW" sz="550" kern="1200" dirty="0">
                  <a:solidFill>
                    <a:srgbClr val="000000"/>
                  </a:solidFill>
                  <a:ea typeface="STKaiti" panose="02010600040101010101" pitchFamily="2" charset="-122"/>
                </a:rPr>
                <a:t>Prudential Regulation Authority”</a:t>
              </a:r>
              <a:r>
                <a:rPr lang="zh-TW" altLang="en-US" sz="550" kern="1200" dirty="0">
                  <a:solidFill>
                    <a:srgbClr val="000000"/>
                  </a:solidFill>
                  <a:ea typeface="STKaiti" panose="02010600040101010101" pitchFamily="2" charset="-122"/>
                </a:rPr>
                <a:t>）授权，并受英国金融行为监管局（“</a:t>
              </a:r>
              <a:r>
                <a:rPr lang="en-US" altLang="zh-TW" sz="550" kern="1200" dirty="0">
                  <a:solidFill>
                    <a:srgbClr val="000000"/>
                  </a:solidFill>
                  <a:ea typeface="STKaiti" panose="02010600040101010101" pitchFamily="2" charset="-122"/>
                </a:rPr>
                <a:t>Financial Conduct Authority”</a:t>
              </a:r>
              <a:r>
                <a:rPr lang="zh-TW" altLang="en-US" sz="550" kern="1200" dirty="0">
                  <a:solidFill>
                    <a:srgbClr val="000000"/>
                  </a:solidFill>
                  <a:ea typeface="STKaiti" panose="02010600040101010101" pitchFamily="2" charset="-122"/>
                </a:rPr>
                <a:t>）的监督以及审慎监管局的有限监管。有关英国审慎监管局对美国银行伦敦分行的监管范围的详细信息，可向美国银行伦敦分行索取。</a:t>
              </a:r>
              <a:endParaRPr lang="en-US" altLang="zh-TW"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关于印度尼西亚的通知：</a:t>
              </a:r>
              <a:r>
                <a:rPr lang="en-US" altLang="zh-TW" sz="550" kern="1200" dirty="0">
                  <a:solidFill>
                    <a:srgbClr val="000000"/>
                  </a:solidFill>
                  <a:ea typeface="STKaiti" panose="02010600040101010101" pitchFamily="2" charset="-122"/>
                </a:rPr>
                <a:t>Bank of America, National Association, Jakarta Branch</a:t>
              </a:r>
              <a:r>
                <a:rPr lang="zh-TW" altLang="en-US" sz="550" kern="1200" dirty="0">
                  <a:solidFill>
                    <a:srgbClr val="000000"/>
                  </a:solidFill>
                  <a:ea typeface="STKaiti" panose="02010600040101010101" pitchFamily="2" charset="-122"/>
                </a:rPr>
                <a:t>（“美国银行雅加达分行”）是根据美国法律成立并以有限责任形式有效存续的一家全国性银行的一个分支机构。在印度尼西亚境内，美国银行雅加达分行获得印度尼西亚金融服务监管局（“</a:t>
              </a:r>
              <a:r>
                <a:rPr lang="en-US" altLang="zh-TW" sz="550" kern="1200" dirty="0" err="1">
                  <a:solidFill>
                    <a:srgbClr val="000000"/>
                  </a:solidFill>
                  <a:ea typeface="STKaiti" panose="02010600040101010101" pitchFamily="2" charset="-122"/>
                </a:rPr>
                <a:t>Otoritas</a:t>
              </a:r>
              <a:r>
                <a:rPr lang="en-US" altLang="zh-TW" sz="550" kern="1200" dirty="0">
                  <a:solidFill>
                    <a:srgbClr val="000000"/>
                  </a:solidFill>
                  <a:ea typeface="STKaiti" panose="02010600040101010101" pitchFamily="2" charset="-122"/>
                </a:rPr>
                <a:t> Jasa </a:t>
              </a:r>
              <a:r>
                <a:rPr lang="en-US" altLang="zh-TW" sz="550" kern="1200" dirty="0" err="1">
                  <a:solidFill>
                    <a:srgbClr val="000000"/>
                  </a:solidFill>
                  <a:ea typeface="STKaiti" panose="02010600040101010101" pitchFamily="2" charset="-122"/>
                </a:rPr>
                <a:t>Keuangan</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，简称“</a:t>
              </a:r>
              <a:r>
                <a:rPr lang="en-US" altLang="zh-TW" sz="550" kern="1200" dirty="0">
                  <a:solidFill>
                    <a:srgbClr val="000000"/>
                  </a:solidFill>
                  <a:ea typeface="STKaiti" panose="02010600040101010101" pitchFamily="2" charset="-122"/>
                </a:rPr>
                <a:t>OJK”</a:t>
              </a:r>
              <a:r>
                <a:rPr lang="zh-TW" altLang="en-US" sz="550" kern="1200" dirty="0">
                  <a:solidFill>
                    <a:srgbClr val="000000"/>
                  </a:solidFill>
                  <a:ea typeface="STKaiti" panose="02010600040101010101" pitchFamily="2" charset="-122"/>
                </a:rPr>
                <a:t>）的许可，并受</a:t>
              </a:r>
              <a:r>
                <a:rPr lang="en-US" altLang="zh-TW" sz="550" kern="1200" dirty="0">
                  <a:solidFill>
                    <a:srgbClr val="000000"/>
                  </a:solidFill>
                  <a:ea typeface="STKaiti" panose="02010600040101010101" pitchFamily="2" charset="-122"/>
                </a:rPr>
                <a:t>OJK</a:t>
              </a:r>
              <a:r>
                <a:rPr lang="zh-TW" altLang="en-US" sz="550" kern="1200" dirty="0">
                  <a:solidFill>
                    <a:srgbClr val="000000"/>
                  </a:solidFill>
                  <a:ea typeface="STKaiti" panose="02010600040101010101" pitchFamily="2" charset="-122"/>
                </a:rPr>
                <a:t>及印度尼西亚银行的监管，也是存款保险公司（“</a:t>
              </a:r>
              <a:r>
                <a:rPr lang="en-US" altLang="zh-TW" sz="550" kern="1200" dirty="0">
                  <a:solidFill>
                    <a:srgbClr val="000000"/>
                  </a:solidFill>
                  <a:ea typeface="STKaiti" panose="02010600040101010101" pitchFamily="2" charset="-122"/>
                </a:rPr>
                <a:t>Lembaga </a:t>
              </a:r>
              <a:r>
                <a:rPr lang="en-US" altLang="zh-TW" sz="550" kern="1200" dirty="0" err="1">
                  <a:solidFill>
                    <a:srgbClr val="000000"/>
                  </a:solidFill>
                  <a:ea typeface="STKaiti" panose="02010600040101010101" pitchFamily="2" charset="-122"/>
                </a:rPr>
                <a:t>Penjamin</a:t>
              </a:r>
              <a:r>
                <a:rPr lang="en-US" altLang="zh-TW" sz="550" kern="1200" dirty="0">
                  <a:solidFill>
                    <a:srgbClr val="000000"/>
                  </a:solidFill>
                  <a:ea typeface="STKaiti" panose="02010600040101010101" pitchFamily="2" charset="-122"/>
                </a:rPr>
                <a:t> </a:t>
              </a:r>
              <a:r>
                <a:rPr lang="en-US" altLang="zh-TW" sz="550" kern="1200" dirty="0" err="1">
                  <a:solidFill>
                    <a:srgbClr val="000000"/>
                  </a:solidFill>
                  <a:ea typeface="STKaiti" panose="02010600040101010101" pitchFamily="2" charset="-122"/>
                </a:rPr>
                <a:t>Simpanan</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，简称“</a:t>
              </a:r>
              <a:r>
                <a:rPr lang="en-US" altLang="zh-TW" sz="550" kern="1200" dirty="0">
                  <a:solidFill>
                    <a:srgbClr val="000000"/>
                  </a:solidFill>
                  <a:ea typeface="STKaiti" panose="02010600040101010101" pitchFamily="2" charset="-122"/>
                </a:rPr>
                <a:t>LPS”</a:t>
              </a:r>
              <a:r>
                <a:rPr lang="zh-TW" altLang="en-US" sz="550" kern="1200" dirty="0">
                  <a:solidFill>
                    <a:srgbClr val="000000"/>
                  </a:solidFill>
                  <a:ea typeface="STKaiti" panose="02010600040101010101" pitchFamily="2" charset="-122"/>
                </a:rPr>
                <a:t>）的参与者。</a:t>
              </a:r>
              <a:r>
                <a:rPr lang="en-US" altLang="zh-TW" sz="550" kern="1200" dirty="0">
                  <a:solidFill>
                    <a:srgbClr val="000000"/>
                  </a:solidFill>
                  <a:ea typeface="STKaiti" panose="02010600040101010101" pitchFamily="2" charset="-122"/>
                </a:rPr>
                <a:t>PT Merrill Lynch </a:t>
              </a:r>
              <a:r>
                <a:rPr lang="en-US" altLang="zh-TW" sz="550" kern="1200" dirty="0" err="1">
                  <a:solidFill>
                    <a:srgbClr val="000000"/>
                  </a:solidFill>
                  <a:ea typeface="STKaiti" panose="02010600040101010101" pitchFamily="2" charset="-122"/>
                </a:rPr>
                <a:t>Sekuritas</a:t>
              </a:r>
              <a:r>
                <a:rPr lang="en-US" altLang="zh-TW" sz="550" kern="1200" dirty="0">
                  <a:solidFill>
                    <a:srgbClr val="000000"/>
                  </a:solidFill>
                  <a:ea typeface="STKaiti" panose="02010600040101010101" pitchFamily="2" charset="-122"/>
                </a:rPr>
                <a:t> Indonesia</a:t>
              </a:r>
              <a:r>
                <a:rPr lang="zh-TW" altLang="en-US" sz="550" kern="1200" dirty="0">
                  <a:solidFill>
                    <a:srgbClr val="000000"/>
                  </a:solidFill>
                  <a:ea typeface="STKaiti" panose="02010600040101010101" pitchFamily="2" charset="-122"/>
                </a:rPr>
                <a:t>获得</a:t>
              </a:r>
              <a:r>
                <a:rPr lang="en-US" altLang="zh-TW" sz="550" kern="1200" dirty="0">
                  <a:solidFill>
                    <a:srgbClr val="000000"/>
                  </a:solidFill>
                  <a:ea typeface="STKaiti" panose="02010600040101010101" pitchFamily="2" charset="-122"/>
                </a:rPr>
                <a:t>OJK</a:t>
              </a:r>
              <a:r>
                <a:rPr lang="zh-TW" altLang="en-US" sz="550" kern="1200" dirty="0">
                  <a:solidFill>
                    <a:srgbClr val="000000"/>
                  </a:solidFill>
                  <a:ea typeface="STKaiti" panose="02010600040101010101" pitchFamily="2" charset="-122"/>
                </a:rPr>
                <a:t>的许可并受其监管。</a:t>
              </a:r>
              <a:endParaRPr lang="en-US" altLang="zh-TW" sz="550" kern="1200" dirty="0">
                <a:solidFill>
                  <a:srgbClr val="000000"/>
                </a:solidFill>
                <a:ea typeface="STKaiti" panose="02010600040101010101" pitchFamily="2" charset="-122"/>
              </a:endParaRPr>
            </a:p>
            <a:p>
              <a:pPr algn="just" defTabSz="913668" hangingPunct="0">
                <a:spcBef>
                  <a:spcPts val="0"/>
                </a:spcBef>
                <a:spcAft>
                  <a:spcPts val="300"/>
                </a:spcAft>
                <a:buFontTx/>
                <a:buNone/>
                <a:defRPr/>
              </a:pPr>
              <a:r>
                <a:rPr lang="zh-TW" altLang="en-US" sz="550" b="1" kern="1200" dirty="0">
                  <a:solidFill>
                    <a:srgbClr val="000000"/>
                  </a:solidFill>
                  <a:ea typeface="STKaiti" panose="02010600040101010101" pitchFamily="2" charset="-122"/>
                </a:rPr>
                <a:t>关于菲律宾的通知：</a:t>
              </a:r>
              <a:r>
                <a:rPr lang="en-US" altLang="zh-TW" sz="550" kern="1200" dirty="0">
                  <a:solidFill>
                    <a:srgbClr val="000000"/>
                  </a:solidFill>
                  <a:ea typeface="STKaiti" panose="02010600040101010101" pitchFamily="2" charset="-122"/>
                </a:rPr>
                <a:t>Bank of America, National Association, Manila Branch（“</a:t>
              </a:r>
              <a:r>
                <a:rPr lang="zh-CN" altLang="en-US" sz="550" kern="1200" dirty="0">
                  <a:solidFill>
                    <a:srgbClr val="000000"/>
                  </a:solidFill>
                  <a:ea typeface="STKaiti" panose="02010600040101010101" pitchFamily="2" charset="-122"/>
                </a:rPr>
                <a:t>美国银行马尼拉分行</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受菲律宾中央银行（“</a:t>
              </a:r>
              <a:r>
                <a:rPr lang="en-US" altLang="zh-TW" sz="550" kern="1200" dirty="0" err="1">
                  <a:solidFill>
                    <a:srgbClr val="000000"/>
                  </a:solidFill>
                  <a:ea typeface="STKaiti" panose="02010600040101010101" pitchFamily="2" charset="-122"/>
                </a:rPr>
                <a:t>Bangko</a:t>
              </a:r>
              <a:r>
                <a:rPr lang="en-US" altLang="zh-TW" sz="550" kern="1200" dirty="0">
                  <a:solidFill>
                    <a:srgbClr val="000000"/>
                  </a:solidFill>
                  <a:ea typeface="STKaiti" panose="02010600040101010101" pitchFamily="2" charset="-122"/>
                </a:rPr>
                <a:t> Sentral ng </a:t>
              </a:r>
              <a:r>
                <a:rPr lang="en-US" altLang="zh-TW" sz="550" kern="1200" dirty="0" err="1">
                  <a:solidFill>
                    <a:srgbClr val="000000"/>
                  </a:solidFill>
                  <a:ea typeface="STKaiti" panose="02010600040101010101" pitchFamily="2" charset="-122"/>
                </a:rPr>
                <a:t>Pilipinas</a:t>
              </a:r>
              <a:r>
                <a:rPr lang="en-US" altLang="zh-TW" sz="550" kern="1200" dirty="0">
                  <a:solidFill>
                    <a:srgbClr val="000000"/>
                  </a:solidFill>
                  <a:ea typeface="STKaiti" panose="02010600040101010101" pitchFamily="2" charset="-122"/>
                </a:rPr>
                <a:t>”</a:t>
              </a:r>
              <a:r>
                <a:rPr lang="zh-TW" altLang="en-US" sz="550" kern="1200" dirty="0">
                  <a:solidFill>
                    <a:srgbClr val="000000"/>
                  </a:solidFill>
                  <a:ea typeface="STKaiti" panose="02010600040101010101" pitchFamily="2" charset="-122"/>
                </a:rPr>
                <a:t>）的监管（</a:t>
              </a:r>
              <a:r>
                <a:rPr lang="en-US" altLang="zh-TW" sz="550" kern="1200" dirty="0">
                  <a:solidFill>
                    <a:srgbClr val="000000"/>
                  </a:solidFill>
                  <a:ea typeface="STKaiti" panose="02010600040101010101" pitchFamily="2" charset="-122"/>
                </a:rPr>
                <a:t>https://www.bsp.gov.ph.</a:t>
              </a:r>
              <a:r>
                <a:rPr lang="zh-TW" altLang="en-US" sz="550" kern="1200" dirty="0">
                  <a:solidFill>
                    <a:srgbClr val="000000"/>
                  </a:solidFill>
                  <a:ea typeface="STKaiti" panose="02010600040101010101" pitchFamily="2" charset="-122"/>
                </a:rPr>
                <a:t>）。存款由菲律宾存款保险公司（“</a:t>
              </a:r>
              <a:r>
                <a:rPr lang="en-US" altLang="zh-TW" sz="550" kern="1200" dirty="0">
                  <a:solidFill>
                    <a:srgbClr val="000000"/>
                  </a:solidFill>
                  <a:ea typeface="STKaiti" panose="02010600040101010101" pitchFamily="2" charset="-122"/>
                </a:rPr>
                <a:t>Philippine Deposit Insurance Corporation”</a:t>
              </a:r>
              <a:r>
                <a:rPr lang="zh-TW" altLang="en-US" sz="550" kern="1200" dirty="0">
                  <a:solidFill>
                    <a:srgbClr val="000000"/>
                  </a:solidFill>
                  <a:ea typeface="STKaiti" panose="02010600040101010101" pitchFamily="2" charset="-122"/>
                </a:rPr>
                <a:t>）提供保障，每位存款人的最高保障额为</a:t>
              </a:r>
              <a:r>
                <a:rPr lang="en-US" altLang="zh-TW" sz="550" kern="1200" dirty="0">
                  <a:solidFill>
                    <a:srgbClr val="000000"/>
                  </a:solidFill>
                  <a:ea typeface="STKaiti" panose="02010600040101010101" pitchFamily="2" charset="-122"/>
                </a:rPr>
                <a:t>500,000</a:t>
              </a:r>
              <a:r>
                <a:rPr lang="zh-TW" altLang="en-US" sz="550" kern="1200" dirty="0">
                  <a:solidFill>
                    <a:srgbClr val="000000"/>
                  </a:solidFill>
                  <a:ea typeface="STKaiti" panose="02010600040101010101" pitchFamily="2" charset="-122"/>
                </a:rPr>
                <a:t>菲律宾比索。如有任何问题或疑虑，请致电</a:t>
              </a:r>
              <a:r>
                <a:rPr lang="en-US" altLang="zh-TW" sz="550" kern="1200" dirty="0">
                  <a:solidFill>
                    <a:srgbClr val="000000"/>
                  </a:solidFill>
                  <a:ea typeface="STKaiti" panose="02010600040101010101" pitchFamily="2" charset="-122"/>
                </a:rPr>
                <a:t>(+632) 88155100</a:t>
              </a:r>
              <a:r>
                <a:rPr lang="zh-TW" altLang="en-US" sz="550" kern="1200" dirty="0">
                  <a:solidFill>
                    <a:srgbClr val="000000"/>
                  </a:solidFill>
                  <a:ea typeface="STKaiti" panose="02010600040101010101" pitchFamily="2" charset="-122"/>
                </a:rPr>
                <a:t>或电邮至</a:t>
              </a:r>
              <a:r>
                <a:rPr lang="en-US" altLang="zh-TW" sz="550" kern="1200" dirty="0">
                  <a:solidFill>
                    <a:srgbClr val="000000"/>
                  </a:solidFill>
                  <a:ea typeface="STKaiti" panose="02010600040101010101" pitchFamily="2" charset="-122"/>
                </a:rPr>
                <a:t>asia.sse-ph@bofa.com</a:t>
              </a:r>
              <a:r>
                <a:rPr lang="zh-TW" altLang="en-US" sz="550" kern="1200" dirty="0">
                  <a:solidFill>
                    <a:srgbClr val="000000"/>
                  </a:solidFill>
                  <a:ea typeface="STKaiti" panose="02010600040101010101" pitchFamily="2" charset="-122"/>
                </a:rPr>
                <a:t>联系客户服务团队。</a:t>
              </a:r>
            </a:p>
            <a:p>
              <a:pPr algn="just" defTabSz="914034" eaLnBrk="0" hangingPunct="0">
                <a:spcBef>
                  <a:spcPts val="0"/>
                </a:spcBef>
                <a:spcAft>
                  <a:spcPts val="300"/>
                </a:spcAft>
                <a:buFontTx/>
                <a:buNone/>
                <a:defRPr/>
              </a:pPr>
              <a:r>
                <a:rPr lang="en-US" altLang="zh-CN" sz="550" kern="1200" dirty="0">
                  <a:solidFill>
                    <a:srgbClr val="000000"/>
                  </a:solidFill>
                  <a:ea typeface="STKaiti" panose="02010600040101010101" pitchFamily="2" charset="-122"/>
                </a:rPr>
                <a:t>©2025</a:t>
              </a:r>
              <a:r>
                <a:rPr lang="zh-CN" altLang="en-US" sz="550" kern="1200" dirty="0">
                  <a:solidFill>
                    <a:srgbClr val="000000"/>
                  </a:solidFill>
                  <a:ea typeface="STKaiti" panose="02010600040101010101" pitchFamily="2" charset="-122"/>
                </a:rPr>
                <a:t>年美国银行公司。版权所有。</a:t>
              </a:r>
              <a:r>
                <a:rPr lang="en-US" altLang="zh-CN" sz="550" kern="1200" dirty="0">
                  <a:solidFill>
                    <a:srgbClr val="000000"/>
                  </a:solidFill>
                  <a:ea typeface="STKaiti" panose="02010600040101010101" pitchFamily="2" charset="-122"/>
                </a:rPr>
                <a:t>1/2025 </a:t>
              </a:r>
              <a:r>
                <a:rPr lang="en-US" sz="550" kern="1200" dirty="0">
                  <a:solidFill>
                    <a:srgbClr val="E31837"/>
                  </a:solidFill>
                  <a:ea typeface="Times New Roman" panose="02020603050405020304" pitchFamily="18" charset="0"/>
                </a:rPr>
                <a:t>|</a:t>
              </a:r>
              <a:r>
                <a:rPr lang="en-US" sz="550" kern="1200" dirty="0">
                  <a:solidFill>
                    <a:srgbClr val="000000"/>
                  </a:solidFill>
                  <a:ea typeface="Times New Roman" panose="02020603050405020304" pitchFamily="18" charset="0"/>
                </a:rPr>
                <a:t> </a:t>
              </a:r>
              <a:r>
                <a:rPr lang="en-US" sz="550" kern="1200" dirty="0">
                  <a:solidFill>
                    <a:schemeClr val="accent2">
                      <a:lumMod val="40000"/>
                      <a:lumOff val="60000"/>
                    </a:schemeClr>
                  </a:solidFill>
                  <a:ea typeface="Times New Roman" panose="02020603050405020304" pitchFamily="18" charset="0"/>
                </a:rPr>
                <a:t>[Insert MAP #]</a:t>
              </a:r>
              <a:r>
                <a:rPr lang="en-US" sz="550" kern="1200" dirty="0">
                  <a:solidFill>
                    <a:srgbClr val="000000"/>
                  </a:solidFill>
                  <a:ea typeface="Times New Roman" panose="02020603050405020304" pitchFamily="18" charset="0"/>
                </a:rPr>
                <a:t> </a:t>
              </a:r>
              <a:r>
                <a:rPr lang="en-US" sz="550" kern="1200" dirty="0">
                  <a:solidFill>
                    <a:srgbClr val="E31837"/>
                  </a:solidFill>
                  <a:ea typeface="Times New Roman" panose="02020603050405020304" pitchFamily="18" charset="0"/>
                </a:rPr>
                <a:t>|</a:t>
              </a:r>
              <a:r>
                <a:rPr lang="en-US" sz="550" kern="1200" dirty="0">
                  <a:solidFill>
                    <a:srgbClr val="000000"/>
                  </a:solidFill>
                  <a:ea typeface="Times New Roman" panose="02020603050405020304" pitchFamily="18" charset="0"/>
                </a:rPr>
                <a:t> </a:t>
              </a:r>
              <a:r>
                <a:rPr lang="en-US" sz="550" kern="1200" dirty="0">
                  <a:solidFill>
                    <a:schemeClr val="accent2">
                      <a:lumMod val="40000"/>
                      <a:lumOff val="60000"/>
                    </a:schemeClr>
                  </a:solidFill>
                  <a:ea typeface="Times New Roman" panose="02020603050405020304" pitchFamily="18" charset="0"/>
                </a:rPr>
                <a:t>[Insert CD #]</a:t>
              </a:r>
              <a:endParaRPr lang="en-US" altLang="zh-CN" sz="550" kern="1200" dirty="0">
                <a:solidFill>
                  <a:srgbClr val="000000"/>
                </a:solidFill>
                <a:ea typeface="STKaiti" panose="02010600040101010101" pitchFamily="2" charset="-122"/>
              </a:endParaRPr>
            </a:p>
          </p:txBody>
        </p:sp>
        <p:sp>
          <p:nvSpPr>
            <p:cNvPr id="27" name="TextBox 26">
              <a:extLst>
                <a:ext uri="{FF2B5EF4-FFF2-40B4-BE49-F238E27FC236}">
                  <a16:creationId xmlns:a16="http://schemas.microsoft.com/office/drawing/2014/main" id="{D61CCF22-8570-0D9D-1605-387877296C30}"/>
                </a:ext>
              </a:extLst>
            </p:cNvPr>
            <p:cNvSpPr txBox="1">
              <a:spLocks noGrp="1" noRot="1" noMove="1" noResize="1" noEditPoints="1" noAdjustHandles="1" noChangeArrowheads="1" noChangeShapeType="1"/>
            </p:cNvSpPr>
            <p:nvPr/>
          </p:nvSpPr>
          <p:spPr>
            <a:xfrm>
              <a:off x="1569654" y="2919906"/>
              <a:ext cx="1440000" cy="149647"/>
            </a:xfrm>
            <a:prstGeom prst="rect">
              <a:avLst/>
            </a:prstGeom>
            <a:noFill/>
            <a:ln w="15875">
              <a:solidFill>
                <a:schemeClr val="tx1"/>
              </a:solidFill>
            </a:ln>
          </p:spPr>
          <p:txBody>
            <a:bodyPr wrap="square" lIns="0" tIns="36000" rIns="0" bIns="36000">
              <a:spAutoFit/>
            </a:bodyPr>
            <a:lstStyle/>
            <a:p>
              <a:pPr algn="ctr"/>
              <a:r>
                <a:rPr lang="zh-CN" altLang="en-US" sz="500" b="1" dirty="0">
                  <a:solidFill>
                    <a:srgbClr val="000000"/>
                  </a:solidFill>
                  <a:latin typeface="Calibri" pitchFamily="34" charset="0"/>
                  <a:cs typeface="Calibri" pitchFamily="34" charset="0"/>
                </a:rPr>
                <a:t>不在美国联邦存款保险公司投保</a:t>
              </a:r>
            </a:p>
          </p:txBody>
        </p:sp>
        <p:sp>
          <p:nvSpPr>
            <p:cNvPr id="28" name="TextBox 27">
              <a:extLst>
                <a:ext uri="{FF2B5EF4-FFF2-40B4-BE49-F238E27FC236}">
                  <a16:creationId xmlns:a16="http://schemas.microsoft.com/office/drawing/2014/main" id="{6148D355-293B-4350-EF2C-901A24EBBDC3}"/>
                </a:ext>
              </a:extLst>
            </p:cNvPr>
            <p:cNvSpPr txBox="1">
              <a:spLocks noGrp="1" noRot="1" noMove="1" noResize="1" noEditPoints="1" noAdjustHandles="1" noChangeArrowheads="1" noChangeShapeType="1"/>
            </p:cNvSpPr>
            <p:nvPr/>
          </p:nvSpPr>
          <p:spPr>
            <a:xfrm>
              <a:off x="3009654" y="2919906"/>
              <a:ext cx="1440000" cy="149647"/>
            </a:xfrm>
            <a:prstGeom prst="rect">
              <a:avLst/>
            </a:prstGeom>
            <a:noFill/>
            <a:ln w="15875">
              <a:solidFill>
                <a:schemeClr val="tx1"/>
              </a:solidFill>
            </a:ln>
          </p:spPr>
          <p:txBody>
            <a:bodyPr wrap="square" lIns="0" tIns="36000" rIns="0" bIns="36000">
              <a:spAutoFit/>
            </a:bodyPr>
            <a:lstStyle/>
            <a:p>
              <a:pPr algn="ctr"/>
              <a:r>
                <a:rPr lang="zh-CN" altLang="en-US" sz="500" b="1" dirty="0">
                  <a:solidFill>
                    <a:srgbClr val="000000"/>
                  </a:solidFill>
                  <a:latin typeface="Calibri" pitchFamily="34" charset="0"/>
                  <a:cs typeface="Calibri" pitchFamily="34" charset="0"/>
                </a:rPr>
                <a:t>不受银行担保</a:t>
              </a:r>
            </a:p>
          </p:txBody>
        </p:sp>
        <p:sp>
          <p:nvSpPr>
            <p:cNvPr id="29" name="TextBox 28">
              <a:extLst>
                <a:ext uri="{FF2B5EF4-FFF2-40B4-BE49-F238E27FC236}">
                  <a16:creationId xmlns:a16="http://schemas.microsoft.com/office/drawing/2014/main" id="{264B47BF-3545-D50C-5C79-2F2FC8B061B3}"/>
                </a:ext>
              </a:extLst>
            </p:cNvPr>
            <p:cNvSpPr txBox="1">
              <a:spLocks noGrp="1" noRot="1" noMove="1" noResize="1" noEditPoints="1" noAdjustHandles="1" noChangeArrowheads="1" noChangeShapeType="1"/>
            </p:cNvSpPr>
            <p:nvPr/>
          </p:nvSpPr>
          <p:spPr>
            <a:xfrm>
              <a:off x="4449654" y="2919906"/>
              <a:ext cx="1440000" cy="149647"/>
            </a:xfrm>
            <a:prstGeom prst="rect">
              <a:avLst/>
            </a:prstGeom>
            <a:noFill/>
            <a:ln w="15875">
              <a:solidFill>
                <a:schemeClr val="tx1"/>
              </a:solidFill>
            </a:ln>
          </p:spPr>
          <p:txBody>
            <a:bodyPr wrap="square" lIns="0" tIns="36000" rIns="0" bIns="36000">
              <a:spAutoFit/>
            </a:bodyPr>
            <a:lstStyle/>
            <a:p>
              <a:pPr algn="ctr"/>
              <a:r>
                <a:rPr lang="zh-CN" altLang="en-US" sz="500" b="1" dirty="0">
                  <a:solidFill>
                    <a:srgbClr val="000000"/>
                  </a:solidFill>
                  <a:latin typeface="Calibri" pitchFamily="34" charset="0"/>
                  <a:cs typeface="Calibri" pitchFamily="34" charset="0"/>
                </a:rPr>
                <a:t>可能损失价值</a:t>
              </a:r>
            </a:p>
          </p:txBody>
        </p:sp>
      </p:grpSp>
      <p:grpSp>
        <p:nvGrpSpPr>
          <p:cNvPr id="23" name="Australia Disclaimer" hidden="1">
            <a:extLst>
              <a:ext uri="{FF2B5EF4-FFF2-40B4-BE49-F238E27FC236}">
                <a16:creationId xmlns:a16="http://schemas.microsoft.com/office/drawing/2014/main" id="{007F8D07-1EF4-7620-1847-1E80AA9C46C6}"/>
              </a:ext>
            </a:extLst>
          </p:cNvPr>
          <p:cNvGrpSpPr>
            <a:grpSpLocks noGrp="1" noUngrp="1" noRot="1" noMove="1" noResize="1"/>
          </p:cNvGrpSpPr>
          <p:nvPr/>
        </p:nvGrpSpPr>
        <p:grpSpPr>
          <a:xfrm>
            <a:off x="350833" y="313335"/>
            <a:ext cx="13041317" cy="6658758"/>
            <a:chOff x="350833" y="313335"/>
            <a:chExt cx="13041317" cy="6658758"/>
          </a:xfrm>
        </p:grpSpPr>
        <p:sp>
          <p:nvSpPr>
            <p:cNvPr id="21" name="TextBox 20">
              <a:extLst>
                <a:ext uri="{FF2B5EF4-FFF2-40B4-BE49-F238E27FC236}">
                  <a16:creationId xmlns:a16="http://schemas.microsoft.com/office/drawing/2014/main" id="{90E8B25E-22C8-FA06-B61E-50709C1040F5}"/>
                </a:ext>
              </a:extLst>
            </p:cNvPr>
            <p:cNvSpPr txBox="1">
              <a:spLocks noGrp="1" noRot="1" noMove="1" noResize="1" noEditPoints="1" noAdjustHandles="1" noChangeArrowheads="1" noChangeShapeType="1"/>
            </p:cNvSpPr>
            <p:nvPr/>
          </p:nvSpPr>
          <p:spPr>
            <a:xfrm>
              <a:off x="350833" y="313335"/>
              <a:ext cx="4514021" cy="430887"/>
            </a:xfrm>
            <a:prstGeom prst="rect">
              <a:avLst/>
            </a:prstGeom>
            <a:noFill/>
          </p:spPr>
          <p:txBody>
            <a:bodyPr wrap="square" lIns="0" tIns="0" rIns="0" bIns="0">
              <a:spAutoFit/>
            </a:bodyPr>
            <a:lstStyle/>
            <a:p>
              <a:r>
                <a:rPr lang="en-US" sz="2800" dirty="0">
                  <a:latin typeface="Calibri Light" panose="020F0302020204030204" pitchFamily="34" charset="0"/>
                  <a:cs typeface="Calibri Light" panose="020F0302020204030204" pitchFamily="34" charset="0"/>
                </a:rPr>
                <a:t>Notice to recipient – Australia</a:t>
              </a:r>
            </a:p>
          </p:txBody>
        </p:sp>
        <p:sp>
          <p:nvSpPr>
            <p:cNvPr id="22" name="DisclaimerText (L)">
              <a:extLst>
                <a:ext uri="{FF2B5EF4-FFF2-40B4-BE49-F238E27FC236}">
                  <a16:creationId xmlns:a16="http://schemas.microsoft.com/office/drawing/2014/main" id="{D7EB7EBB-B742-FBE3-D1FA-83F5F7C034D5}"/>
                </a:ext>
              </a:extLst>
            </p:cNvPr>
            <p:cNvSpPr txBox="1">
              <a:spLocks noGrp="1" noRot="1" noMove="1" noResize="1" noEditPoints="1" noAdjustHandles="1" noChangeArrowheads="1" noChangeShapeType="1"/>
            </p:cNvSpPr>
            <p:nvPr>
              <p:custDataLst>
                <p:tags r:id="rId2"/>
              </p:custDataLst>
            </p:nvPr>
          </p:nvSpPr>
          <p:spPr bwMode="gray">
            <a:xfrm>
              <a:off x="350833" y="1057269"/>
              <a:ext cx="13041317" cy="5914824"/>
            </a:xfrm>
            <a:prstGeom prst="rect">
              <a:avLst/>
            </a:prstGeom>
            <a:noFill/>
            <a:ln w="12700">
              <a:miter lim="800000"/>
              <a:headEnd/>
              <a:tailEnd/>
            </a:ln>
          </p:spPr>
          <p:txBody>
            <a:bodyPr vert="horz" wrap="square" lIns="0" tIns="0" rIns="0" bIns="0" rtlCol="0">
              <a:spAutoFit/>
            </a:bodyPr>
            <a:lstStyle>
              <a:lvl1pPr marL="0" indent="0" algn="l" defTabSz="1036290" rtl="0" eaLnBrk="1" latinLnBrk="0" hangingPunct="1">
                <a:lnSpc>
                  <a:spcPct val="100000"/>
                </a:lnSpc>
                <a:spcBef>
                  <a:spcPts val="0"/>
                </a:spcBef>
                <a:spcAft>
                  <a:spcPts val="1200"/>
                </a:spcAft>
                <a:buClrTx/>
                <a:buFont typeface="Arial"/>
                <a:buNone/>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1600" b="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pPr algn="just" defTabSz="914400" eaLnBrk="0" fontAlgn="base" hangingPunct="0">
                <a:spcBef>
                  <a:spcPts val="600"/>
                </a:spcBef>
                <a:spcAft>
                  <a:spcPts val="200"/>
                </a:spcAft>
                <a:buFontTx/>
                <a:buNone/>
                <a:defRPr/>
              </a:pPr>
              <a:r>
                <a:rPr lang="en-US" sz="750" dirty="0">
                  <a:solidFill>
                    <a:srgbClr val="000000"/>
                  </a:solidFill>
                  <a:latin typeface="+mj-lt"/>
                  <a:ea typeface="Times New Roman" panose="02020603050405020304" pitchFamily="18" charset="0"/>
                  <a:cs typeface="+mn-cs"/>
                </a:rPr>
                <a:t>These materials have been prepared by one or more affiliates of Bank of America Corporation (“BAC” and, together with its affiliates, the “BAC Group”) for the client or potential client to whom these materials are directly addressed and delivered (the “Company”) for discussion purposes only in connection with an actual or potential mandate or engagement and remain subject to verification and to our further review and assessment from, </a:t>
              </a:r>
              <a:r>
                <a:rPr lang="en-US" sz="750" i="1" dirty="0">
                  <a:solidFill>
                    <a:srgbClr val="000000"/>
                  </a:solidFill>
                  <a:latin typeface="+mj-lt"/>
                  <a:ea typeface="Times New Roman" panose="02020603050405020304" pitchFamily="18" charset="0"/>
                  <a:cs typeface="+mn-cs"/>
                </a:rPr>
                <a:t>inter alia</a:t>
              </a:r>
              <a:r>
                <a:rPr lang="en-US" sz="750" dirty="0">
                  <a:solidFill>
                    <a:srgbClr val="000000"/>
                  </a:solidFill>
                  <a:latin typeface="+mj-lt"/>
                  <a:ea typeface="Times New Roman" panose="02020603050405020304" pitchFamily="18" charset="0"/>
                  <a:cs typeface="+mn-cs"/>
                </a:rPr>
                <a:t>, a legal, tax, compliance, accounting policy and risk perspective, as appropriate. These materials were designed for discussion with and consideration by specific persons familiar with the business and affairs of the Company and are being furnished and should be considered only when taken together with any other information, oral or written, provided by us in connection herewith. These materials are not intended to provide the sole basis for evaluating, and should not be considered as, and are not intended to provide, any advice, recommendation or formal opinion with respect to, any transaction or any financial, strategic, business or other matter and do not constitute an offer or solicitation to sell or purchase any securities, nor do they constitute a commitment by BAC or any of its affiliates to provide, arrange, </a:t>
              </a:r>
              <a:r>
                <a:rPr lang="en-US" sz="750" dirty="0" err="1">
                  <a:solidFill>
                    <a:srgbClr val="000000"/>
                  </a:solidFill>
                  <a:latin typeface="+mj-lt"/>
                  <a:ea typeface="Times New Roman" panose="02020603050405020304" pitchFamily="18" charset="0"/>
                  <a:cs typeface="+mn-cs"/>
                </a:rPr>
                <a:t>bookrun</a:t>
              </a:r>
              <a:r>
                <a:rPr lang="en-US" sz="750" dirty="0">
                  <a:solidFill>
                    <a:srgbClr val="000000"/>
                  </a:solidFill>
                  <a:latin typeface="+mj-lt"/>
                  <a:ea typeface="Times New Roman" panose="02020603050405020304" pitchFamily="18" charset="0"/>
                  <a:cs typeface="+mn-cs"/>
                </a:rPr>
                <a:t>, underwrite or syndicate any financing for any transaction, to market, offer, place, sell, underwrite or purchase any security or to otherwise enter into any type of business relationship in connection herewith. </a:t>
              </a:r>
              <a:r>
                <a:rPr lang="en-GB" sz="750" dirty="0">
                  <a:solidFill>
                    <a:srgbClr val="000000"/>
                  </a:solidFill>
                  <a:latin typeface="+mj-lt"/>
                  <a:ea typeface="Times New Roman" panose="02020603050405020304" pitchFamily="18" charset="0"/>
                  <a:cs typeface="+mn-cs"/>
                </a:rPr>
                <a:t>None of </a:t>
              </a:r>
              <a:r>
                <a:rPr lang="en-US" sz="750" dirty="0">
                  <a:solidFill>
                    <a:srgbClr val="000000"/>
                  </a:solidFill>
                  <a:latin typeface="+mj-lt"/>
                  <a:ea typeface="Times New Roman" panose="02020603050405020304" pitchFamily="18" charset="0"/>
                  <a:cs typeface="+mn-cs"/>
                </a:rPr>
                <a:t>BAC or its affiliates has provided or will provide legal, tax, compliance, accounting or risk advice to the Company or any recipient of these materials. These materials are not intended to provide any such advice or any consulting, rating agency or environmental, social and governance and sustainability (“ESG”) rating agency advice, nor are any materials provided by us intended to identify, evaluate or advise you as to any potential legal, reputational or other risks. The information and any examples provided have not been evaluated or verified for effectiveness, quality, accuracy or risk and none of BAC or its affiliates is endorsing any particular approach to ESG, any particular ESG investment strategy or any particular ESG standards, ratings or metrics. These materials are subject to the Company’s own review and assessment from a legal, tax, compliance, accounting policy, financial, strategic, ESG, and risk perspective, as appropriate, and the Company should consult with its own legal, tax, compliance, accounting, financial, and ESG advisors prior to entering any transaction. These materials are not intended to be legally binding or to give rise to any legal or fiduciary relationship between the recipient or any other person whatsoever and any person or entity within the BAC Group. No person or entity within the BAC Group will be responsible or liable (whether in tort, contract or otherwise) for any losses or damages, consequential or otherwise, that may be incurred or alleged by any person or entity as a result of these materials, any inaccurate, incomplete or misleading statement, error or omission in these materials, or any transaction (whether entered into or not) relating to or resulting from these materials, and these materials may not be used or relied upon for any purpose, other than as may be specifically agreed with us in writing. We assume no obligation to verify, update, correct or otherwise revise these materials. These materials have not been prepared with a view toward public disclosure (whether under any securities laws or otherwise), are intended solely for review and consideration by the Company, and may not be, in whole or in part, reproduced, disseminated, quoted or referred to, or shown, transmitted, or otherwise given to, any person other than the Company’s authorized representatives, without our prior written consent.</a:t>
              </a:r>
            </a:p>
            <a:p>
              <a:pPr algn="just" defTabSz="914400" eaLnBrk="0" fontAlgn="base" hangingPunct="0">
                <a:spcBef>
                  <a:spcPts val="600"/>
                </a:spcBef>
                <a:spcAft>
                  <a:spcPts val="200"/>
                </a:spcAft>
                <a:buFontTx/>
                <a:buNone/>
                <a:defRPr/>
              </a:pPr>
              <a:r>
                <a:rPr lang="en-US" sz="750" dirty="0">
                  <a:solidFill>
                    <a:srgbClr val="000000"/>
                  </a:solidFill>
                  <a:latin typeface="+mj-lt"/>
                  <a:ea typeface="Times New Roman" panose="02020603050405020304" pitchFamily="18" charset="0"/>
                  <a:cs typeface="+mn-cs"/>
                </a:rPr>
                <a:t>These materials are based on information provided by or on behalf of the Company and/or other potential transaction participants, from public sources or otherwise reviewed by us. We assume no responsibility for independent investigation or verification of the information included in these materials (including, without limitation, data from third party suppliers) and have relied on such information being complete and accurate in all material respects. To the extent such information includes estimates and forecasts of future financial performance prepared by or reviewed with the managements of the Company and/or other potential transaction participants or obtained from public sources, we have assumed that such estimates and forecasts have been reasonably prepared on bases reflecting the best currently available estimates and judgments of such management or other parties (or, with respect to estimates and forecasts obtained from public sources, represent reasonable estimates). Any such estimates and forecasts may reflect assumptions and judgments that prove incorrect; there can be no assurance that any estimates or forecasts will be realized. No representation or warranty, express or implied, is made as to the accuracy or completeness of any such information, or of any other information in these materials, and nothing contained herein is, or shall be relied upon as, a representation, warranty or undertaking, whether as to the past, the present or the future. These materials may not reflect information known to other professionals in other business areas of the BAC Group. Any league tables referenced within these materials have been prepared using data sourced from external third-party providers as outlined in the relevant footnotes where applicable.</a:t>
              </a:r>
            </a:p>
            <a:p>
              <a:pPr algn="just" defTabSz="914400" eaLnBrk="0" fontAlgn="base" hangingPunct="0">
                <a:spcBef>
                  <a:spcPts val="600"/>
                </a:spcBef>
                <a:spcAft>
                  <a:spcPts val="200"/>
                </a:spcAft>
                <a:buFontTx/>
                <a:buNone/>
                <a:defRPr/>
              </a:pPr>
              <a:r>
                <a:rPr lang="en-US" sz="750" dirty="0">
                  <a:solidFill>
                    <a:srgbClr val="000000"/>
                  </a:solidFill>
                  <a:latin typeface="+mj-lt"/>
                  <a:ea typeface="Times New Roman" panose="02020603050405020304" pitchFamily="18" charset="0"/>
                  <a:cs typeface="+mn-cs"/>
                </a:rPr>
                <a:t>The BAC Group comprises a full service securities firm and commercial bank engaged in securities, commodities and derivatives trading, foreign exchange and other brokerage activities, and principal investing as well as providing investment, corporate and private banking, asset and investment management, financing and strategic advisory services and other commercial services and products to a wide range of corporations, governments and individuals, in the United States and internationally, from which conflicting interests or duties, or a perception thereof, may arise. In the ordinary course of these activities, parts of the BAC Group at any time may invest on a principal basis or manage funds that invest, make or hold long or short positions, finance positions or trade or otherwise effect transactions, for their own accounts or the accounts of customers, in debt, equity or other securities or financial instruments (including derivatives, bank loans or other obligations) of the Company, potential counterparties or any other person that may be involved in a transaction.</a:t>
              </a:r>
            </a:p>
            <a:p>
              <a:pPr algn="just" defTabSz="914400" eaLnBrk="0" fontAlgn="base" hangingPunct="0">
                <a:lnSpc>
                  <a:spcPct val="107000"/>
                </a:lnSpc>
                <a:spcBef>
                  <a:spcPts val="600"/>
                </a:spcBef>
                <a:spcAft>
                  <a:spcPts val="200"/>
                </a:spcAft>
                <a:buFontTx/>
                <a:buNone/>
                <a:defRPr/>
              </a:pPr>
              <a:r>
                <a:rPr lang="en-US" sz="750" dirty="0">
                  <a:solidFill>
                    <a:srgbClr val="000000"/>
                  </a:solidFill>
                  <a:latin typeface="+mj-lt"/>
                  <a:ea typeface="Times New Roman" panose="02020603050405020304" pitchFamily="18" charset="0"/>
                  <a:cs typeface="Calibri" panose="020F0502020204030204" pitchFamily="34" charset="0"/>
                </a:rPr>
                <a:t>"Bank of America" is the marketing name for the lending, derivatives and other commercial banking activities of the BAC Group. “</a:t>
              </a:r>
              <a:r>
                <a:rPr lang="en-US" sz="750" dirty="0" err="1">
                  <a:solidFill>
                    <a:srgbClr val="000000"/>
                  </a:solidFill>
                  <a:latin typeface="+mj-lt"/>
                  <a:ea typeface="Times New Roman" panose="02020603050405020304" pitchFamily="18" charset="0"/>
                  <a:cs typeface="Calibri" panose="020F0502020204030204" pitchFamily="34" charset="0"/>
                </a:rPr>
                <a:t>BofA</a:t>
              </a:r>
              <a:r>
                <a:rPr lang="en-US" sz="750" dirty="0">
                  <a:solidFill>
                    <a:srgbClr val="000000"/>
                  </a:solidFill>
                  <a:latin typeface="+mj-lt"/>
                  <a:ea typeface="Times New Roman" panose="02020603050405020304" pitchFamily="18" charset="0"/>
                  <a:cs typeface="Calibri" panose="020F0502020204030204" pitchFamily="34" charset="0"/>
                </a:rPr>
                <a:t> Securities” is the marketing name for the securities, corporate advisory and capital markets activities of the BAC Group. </a:t>
              </a:r>
              <a:r>
                <a:rPr lang="en-AU" sz="750" dirty="0">
                  <a:solidFill>
                    <a:srgbClr val="000000"/>
                  </a:solidFill>
                  <a:latin typeface="+mj-lt"/>
                  <a:ea typeface="MS PGothic" panose="020B0600070205080204" pitchFamily="34" charset="-128"/>
                  <a:cs typeface="Calibri" panose="020F0502020204030204" pitchFamily="34" charset="0"/>
                </a:rPr>
                <a:t>Lending and other commercial banking activities are performed globally by banking affiliates of BAC, including Bank of America, N.A., member FDIC and in Australia by Bank of America, N.A., Australian Branch (“BANA Australia”). Securities, strategic advisory, and corporate advisory services are performed in Australia by Merrill Lynch Markets (Australia) Pty. Limited (“MLMA”), Merrill Lynch (Australia) Futures Limited (“MLAF”), Merrill Lynch Equities (Australia) Limited (“MLEA”) and their related bodies corporate which hold, or are exempt from the requirement to hold, an Australian Financial Services Licence such as </a:t>
              </a:r>
              <a:r>
                <a:rPr lang="en-AU" sz="750" dirty="0" err="1">
                  <a:solidFill>
                    <a:srgbClr val="000000"/>
                  </a:solidFill>
                  <a:latin typeface="+mj-lt"/>
                  <a:ea typeface="MS PGothic" panose="020B0600070205080204" pitchFamily="34" charset="-128"/>
                  <a:cs typeface="Calibri" panose="020F0502020204030204" pitchFamily="34" charset="0"/>
                </a:rPr>
                <a:t>BofA</a:t>
              </a:r>
              <a:r>
                <a:rPr lang="en-AU" sz="750" dirty="0">
                  <a:solidFill>
                    <a:srgbClr val="000000"/>
                  </a:solidFill>
                  <a:latin typeface="+mj-lt"/>
                  <a:ea typeface="MS PGothic" panose="020B0600070205080204" pitchFamily="34" charset="-128"/>
                  <a:cs typeface="Calibri" panose="020F0502020204030204" pitchFamily="34" charset="0"/>
                </a:rPr>
                <a:t> Securities, Inc. and Merrill Lynch International. Apart from BANA Australia, none of the other related entities, including MLMA, MLAF, MLEA and BAC are Authorised Deposit-taking Institutions authorised under the Banking Act 1959 of Australia nor regulated by the Australian Prudential Regulation Authority (“APRA”). The obligations of MLMA, MLAF, MLEA and their related bodies corporate (other than BANA Australia) do not represent deposits or other liabilities of BANA Australia and are not guaranteed by BANA Australia</a:t>
              </a:r>
              <a:r>
                <a:rPr lang="en-GB" sz="750" dirty="0">
                  <a:solidFill>
                    <a:srgbClr val="000000"/>
                  </a:solidFill>
                  <a:latin typeface="+mj-lt"/>
                  <a:ea typeface="MS PGothic" panose="020B0600070205080204" pitchFamily="34" charset="-128"/>
                  <a:cs typeface="Calibri" panose="020F0502020204030204" pitchFamily="34" charset="0"/>
                </a:rPr>
                <a:t>.</a:t>
              </a:r>
              <a:r>
                <a:rPr lang="en-US" sz="750" dirty="0">
                  <a:solidFill>
                    <a:srgbClr val="000000"/>
                  </a:solidFill>
                  <a:latin typeface="+mj-lt"/>
                  <a:ea typeface="Times New Roman" panose="02020603050405020304" pitchFamily="18" charset="0"/>
                  <a:cs typeface="Calibri" panose="020F0502020204030204" pitchFamily="34" charset="0"/>
                </a:rPr>
                <a:t> </a:t>
              </a:r>
              <a:r>
                <a:rPr lang="en-US" sz="750" dirty="0" err="1">
                  <a:solidFill>
                    <a:srgbClr val="000000"/>
                  </a:solidFill>
                  <a:latin typeface="+mj-lt"/>
                  <a:ea typeface="Times New Roman" panose="02020603050405020304" pitchFamily="18" charset="0"/>
                  <a:cs typeface="Calibri" panose="020F0502020204030204" pitchFamily="34" charset="0"/>
                </a:rPr>
                <a:t>BofA</a:t>
              </a:r>
              <a:r>
                <a:rPr lang="en-US" sz="750" dirty="0">
                  <a:solidFill>
                    <a:srgbClr val="000000"/>
                  </a:solidFill>
                  <a:latin typeface="+mj-lt"/>
                  <a:ea typeface="Times New Roman" panose="02020603050405020304" pitchFamily="18" charset="0"/>
                  <a:cs typeface="Calibri" panose="020F0502020204030204" pitchFamily="34" charset="0"/>
                </a:rPr>
                <a:t> Securities, Inc. is registered as a futures commission merchant with the CFTC and a member of the NFA. BAC Group entities and branches provide financial services to the clients of Bank of America and </a:t>
              </a:r>
              <a:r>
                <a:rPr lang="en-US" sz="750" dirty="0" err="1">
                  <a:solidFill>
                    <a:srgbClr val="000000"/>
                  </a:solidFill>
                  <a:latin typeface="+mj-lt"/>
                  <a:ea typeface="Times New Roman" panose="02020603050405020304" pitchFamily="18" charset="0"/>
                  <a:cs typeface="Calibri" panose="020F0502020204030204" pitchFamily="34" charset="0"/>
                </a:rPr>
                <a:t>BofA</a:t>
              </a:r>
              <a:r>
                <a:rPr lang="en-US" sz="750" dirty="0">
                  <a:solidFill>
                    <a:srgbClr val="000000"/>
                  </a:solidFill>
                  <a:latin typeface="+mj-lt"/>
                  <a:ea typeface="Times New Roman" panose="02020603050405020304" pitchFamily="18" charset="0"/>
                  <a:cs typeface="Calibri" panose="020F0502020204030204" pitchFamily="34" charset="0"/>
                </a:rPr>
                <a:t> Securities and may outsource/delegate the marketing and/or provision of certain services or aspects of services to other branches or members of the BAC Group. Your service provider will remain the entity/branch specified in your onboarding documentation and/or other contractual or marketing documentation even where you communicate with staff that operate from a different entity or branch which is acting for and on behalf of your contractual service provider in their communications with you. Some or all products and services offered by the BAC Group may be unavailable in certain jurisdictions, or may be</a:t>
              </a:r>
              <a:r>
                <a:rPr lang="en-US" sz="750" dirty="0">
                  <a:solidFill>
                    <a:srgbClr val="000000"/>
                  </a:solidFill>
                  <a:latin typeface="+mj-lt"/>
                  <a:ea typeface="Calibri" panose="020F0502020204030204" pitchFamily="34" charset="0"/>
                  <a:cs typeface="Times New Roman" panose="02020603050405020304" pitchFamily="18" charset="0"/>
                </a:rPr>
                <a:t> </a:t>
              </a:r>
              <a:r>
                <a:rPr lang="en-US" sz="750" dirty="0">
                  <a:solidFill>
                    <a:srgbClr val="000000"/>
                  </a:solidFill>
                  <a:latin typeface="+mj-lt"/>
                  <a:ea typeface="Times New Roman" panose="02020603050405020304" pitchFamily="18" charset="0"/>
                  <a:cs typeface="Calibri" panose="020F0502020204030204" pitchFamily="34" charset="0"/>
                </a:rPr>
                <a:t>available only on an offshore and/or reverse solicitation basis, and availability is subject to change without notice. The BAC Group does not perform in any jurisdiction banking activities that are reserved by local law to licensed or approved banks, except in those jurisdictions where its banking affiliates have procured the necessary licenses or approvals. This document is NOT a research report and is NOT a product of a research department and the material in this communication is not investment research or a research recommendation. This document is not prepared as or intended to be investment advice, and the content is not and should not be considered as investment advice under any circumstances. The BAC Group has adopted policies and guidelines designed to preserve the independence of our research analysts. These policies prohibit employees from, directly or indirectly, offering research coverage, a favorable research rating or a specific price target or offering to change a research rating or price target as consideration for or an inducement to obtain business or other compensation and prohibit research analysts from being directly compensated for involvement in corporate advisory transactions. The views expressed herein are the views solely of the specific BAC Group line of business providing you with these materials and no inference should be made that the views expressed represent the view of the firm’s research department.</a:t>
              </a:r>
              <a:endParaRPr lang="en-US" sz="750" dirty="0">
                <a:solidFill>
                  <a:srgbClr val="000000"/>
                </a:solidFill>
                <a:latin typeface="+mj-lt"/>
                <a:ea typeface="Calibri" panose="020F0502020204030204" pitchFamily="34" charset="0"/>
                <a:cs typeface="Times New Roman" panose="02020603050405020304" pitchFamily="18" charset="0"/>
              </a:endParaRPr>
            </a:p>
            <a:p>
              <a:pPr algn="just" defTabSz="914400" eaLnBrk="0" fontAlgn="base" hangingPunct="0">
                <a:lnSpc>
                  <a:spcPct val="107000"/>
                </a:lnSpc>
                <a:spcBef>
                  <a:spcPts val="600"/>
                </a:spcBef>
                <a:spcAft>
                  <a:spcPts val="200"/>
                </a:spcAft>
                <a:buFontTx/>
                <a:buNone/>
                <a:defRPr/>
              </a:pPr>
              <a:r>
                <a:rPr lang="en-US" sz="750" dirty="0">
                  <a:solidFill>
                    <a:srgbClr val="000000"/>
                  </a:solidFill>
                  <a:latin typeface="+mj-lt"/>
                  <a:ea typeface="Times New Roman" panose="02020603050405020304" pitchFamily="18" charset="0"/>
                  <a:cs typeface="Calibri" panose="020F0502020204030204" pitchFamily="34" charset="0"/>
                </a:rPr>
                <a:t>Any statements contained herein as to tax matters were neither written nor intended by us to be used and cannot be used by any taxpayer for the purpose of avoiding tax penalties that may be imposed on such taxpayer. If any person uses or refers to any such tax statement in promoting, marketing or recommending a partnership or other entity, investment plan or arrangement to any taxpayer, then the statement expressed herein is being delivered to support the promotion or marketing of the transaction or matter addressed and the recipient should seek advice based on its particular circumstances from an independent tax advisor. Notwithstanding anything that may appear herein or in other materials to the contrary, the Company shall be permitted to disclose the tax treatment and tax structure of a transaction—including any materials, opinions or analyses relating to such tax treatment or tax structure, but without disclosure of identifying information or any non-public commercial or financial information (except to the extent any such information relates to the tax structure or tax treatment)—on and after the earliest to occur of the date of (</a:t>
              </a:r>
              <a:r>
                <a:rPr lang="en-US" sz="750" dirty="0" err="1">
                  <a:solidFill>
                    <a:srgbClr val="000000"/>
                  </a:solidFill>
                  <a:latin typeface="+mj-lt"/>
                  <a:ea typeface="Times New Roman" panose="02020603050405020304" pitchFamily="18" charset="0"/>
                  <a:cs typeface="Calibri" panose="020F0502020204030204" pitchFamily="34" charset="0"/>
                </a:rPr>
                <a:t>i</a:t>
              </a:r>
              <a:r>
                <a:rPr lang="en-US" sz="750" dirty="0">
                  <a:solidFill>
                    <a:srgbClr val="000000"/>
                  </a:solidFill>
                  <a:latin typeface="+mj-lt"/>
                  <a:ea typeface="Times New Roman" panose="02020603050405020304" pitchFamily="18" charset="0"/>
                  <a:cs typeface="Calibri" panose="020F0502020204030204" pitchFamily="34" charset="0"/>
                </a:rPr>
                <a:t>) public announcement of discussions relating to such transaction, (ii) public announcement of such transaction or (iii) execution of a definitive agreement (with or without conditions) to enter into such transaction; provided, however, that if such transaction is not consummated for any reason, the provisions of this sentence shall cease to apply.</a:t>
              </a:r>
              <a:endParaRPr lang="en-US" sz="750" dirty="0">
                <a:solidFill>
                  <a:srgbClr val="000000"/>
                </a:solidFill>
                <a:latin typeface="+mj-lt"/>
                <a:ea typeface="Calibri" panose="020F0502020204030204" pitchFamily="34" charset="0"/>
                <a:cs typeface="Times New Roman" panose="02020603050405020304" pitchFamily="18" charset="0"/>
              </a:endParaRPr>
            </a:p>
            <a:p>
              <a:pPr algn="just" defTabSz="914400" eaLnBrk="0" fontAlgn="base" hangingPunct="0">
                <a:lnSpc>
                  <a:spcPct val="107000"/>
                </a:lnSpc>
                <a:spcBef>
                  <a:spcPts val="600"/>
                </a:spcBef>
                <a:spcAft>
                  <a:spcPts val="200"/>
                </a:spcAft>
                <a:buFontTx/>
                <a:buNone/>
                <a:defRPr/>
              </a:pPr>
              <a:r>
                <a:rPr lang="en-US" sz="750" dirty="0">
                  <a:solidFill>
                    <a:srgbClr val="000000"/>
                  </a:solidFill>
                  <a:latin typeface="+mj-lt"/>
                  <a:ea typeface="Times New Roman" panose="02020603050405020304" pitchFamily="18" charset="0"/>
                  <a:cs typeface="Calibri" panose="020F0502020204030204" pitchFamily="34" charset="0"/>
                </a:rPr>
                <a:t>We are required to obtain, verify and record certain information that identifies the Company, which information includes the name and address of the Company and other information that will allow us to identify the Company in accordance, as applicable, with the USA Patriot Act (Title III of Pub. L. 107-56, as amended, which was signed into law October 26, 2001) and such other laws, rules and regulations as applicable within and outside the United States.</a:t>
              </a:r>
              <a:endParaRPr lang="en-US" sz="750" dirty="0">
                <a:solidFill>
                  <a:srgbClr val="000000"/>
                </a:solidFill>
                <a:latin typeface="+mj-lt"/>
                <a:ea typeface="Calibri" panose="020F0502020204030204" pitchFamily="34" charset="0"/>
                <a:cs typeface="Times New Roman" panose="02020603050405020304" pitchFamily="18" charset="0"/>
              </a:endParaRPr>
            </a:p>
            <a:p>
              <a:pPr algn="just" defTabSz="914400" eaLnBrk="0" fontAlgn="base" hangingPunct="0">
                <a:lnSpc>
                  <a:spcPct val="107000"/>
                </a:lnSpc>
                <a:spcBef>
                  <a:spcPts val="600"/>
                </a:spcBef>
                <a:spcAft>
                  <a:spcPts val="200"/>
                </a:spcAft>
                <a:buFontTx/>
                <a:buNone/>
                <a:defRPr/>
              </a:pPr>
              <a:r>
                <a:rPr lang="en-US" sz="750" dirty="0">
                  <a:solidFill>
                    <a:srgbClr val="000000"/>
                  </a:solidFill>
                  <a:latin typeface="+mj-lt"/>
                  <a:ea typeface="Times New Roman" panose="02020603050405020304" pitchFamily="18" charset="0"/>
                  <a:cs typeface="Calibri" panose="020F0502020204030204" pitchFamily="34" charset="0"/>
                </a:rPr>
                <a:t>For more information, including who your contractual service provider is or will be, the terms and conditions that apply to the service(s), and information regarding external third-party data providers and the criteria and methodology used to prepare a league table, please contact your Bank of America or </a:t>
              </a:r>
              <a:r>
                <a:rPr lang="en-US" sz="750" dirty="0" err="1">
                  <a:solidFill>
                    <a:srgbClr val="000000"/>
                  </a:solidFill>
                  <a:latin typeface="+mj-lt"/>
                  <a:ea typeface="Times New Roman" panose="02020603050405020304" pitchFamily="18" charset="0"/>
                  <a:cs typeface="Calibri" panose="020F0502020204030204" pitchFamily="34" charset="0"/>
                </a:rPr>
                <a:t>BofA</a:t>
              </a:r>
              <a:r>
                <a:rPr lang="en-US" sz="750" dirty="0">
                  <a:solidFill>
                    <a:srgbClr val="000000"/>
                  </a:solidFill>
                  <a:latin typeface="+mj-lt"/>
                  <a:ea typeface="Times New Roman" panose="02020603050405020304" pitchFamily="18" charset="0"/>
                  <a:cs typeface="Calibri" panose="020F0502020204030204" pitchFamily="34" charset="0"/>
                </a:rPr>
                <a:t> Securities representative or relationship manager.</a:t>
              </a:r>
              <a:endParaRPr lang="en-US" sz="750" dirty="0">
                <a:solidFill>
                  <a:srgbClr val="000000"/>
                </a:solidFill>
                <a:latin typeface="+mj-lt"/>
                <a:ea typeface="Times New Roman" panose="02020603050405020304" pitchFamily="18" charset="0"/>
                <a:cs typeface="Times New Roman" panose="02020603050405020304" pitchFamily="18" charset="0"/>
              </a:endParaRPr>
            </a:p>
            <a:p>
              <a:pPr defTabSz="914400" eaLnBrk="0" fontAlgn="base" hangingPunct="0">
                <a:spcBef>
                  <a:spcPct val="0"/>
                </a:spcBef>
                <a:spcAft>
                  <a:spcPts val="200"/>
                </a:spcAft>
                <a:defRPr/>
              </a:pPr>
              <a:r>
                <a:rPr lang="en-US" sz="750" dirty="0">
                  <a:solidFill>
                    <a:srgbClr val="000000"/>
                  </a:solidFill>
                  <a:latin typeface="+mj-lt"/>
                  <a:ea typeface="Times New Roman" panose="02020603050405020304" pitchFamily="18" charset="0"/>
                  <a:cs typeface="+mn-cs"/>
                </a:rPr>
                <a:t>©2025 Bank of America Corporation. All rights reserved. 1/2024 </a:t>
              </a:r>
              <a:r>
                <a:rPr lang="en-US" sz="750" kern="1200" dirty="0">
                  <a:solidFill>
                    <a:srgbClr val="E31837"/>
                  </a:solidFill>
                  <a:ea typeface="Times New Roman" panose="02020603050405020304" pitchFamily="18" charset="0"/>
                </a:rPr>
                <a:t>|</a:t>
              </a:r>
              <a:r>
                <a:rPr lang="en-US" sz="750" kern="1200" dirty="0">
                  <a:solidFill>
                    <a:srgbClr val="000000"/>
                  </a:solidFill>
                  <a:ea typeface="Times New Roman" panose="02020603050405020304" pitchFamily="18" charset="0"/>
                </a:rPr>
                <a:t> </a:t>
              </a:r>
              <a:r>
                <a:rPr lang="en-US" sz="750" kern="1200" dirty="0">
                  <a:solidFill>
                    <a:schemeClr val="accent2">
                      <a:lumMod val="40000"/>
                      <a:lumOff val="60000"/>
                    </a:schemeClr>
                  </a:solidFill>
                  <a:ea typeface="Times New Roman" panose="02020603050405020304" pitchFamily="18" charset="0"/>
                </a:rPr>
                <a:t>[Insert MAP #]</a:t>
              </a:r>
              <a:r>
                <a:rPr lang="en-US" sz="750" kern="1200" dirty="0">
                  <a:solidFill>
                    <a:srgbClr val="000000"/>
                  </a:solidFill>
                  <a:ea typeface="Times New Roman" panose="02020603050405020304" pitchFamily="18" charset="0"/>
                </a:rPr>
                <a:t> </a:t>
              </a:r>
              <a:r>
                <a:rPr lang="en-US" sz="750" kern="1200" dirty="0">
                  <a:solidFill>
                    <a:srgbClr val="E31837"/>
                  </a:solidFill>
                  <a:ea typeface="Times New Roman" panose="02020603050405020304" pitchFamily="18" charset="0"/>
                </a:rPr>
                <a:t>|</a:t>
              </a:r>
              <a:r>
                <a:rPr lang="en-US" sz="750" kern="1200" dirty="0">
                  <a:solidFill>
                    <a:srgbClr val="000000"/>
                  </a:solidFill>
                  <a:ea typeface="Times New Roman" panose="02020603050405020304" pitchFamily="18" charset="0"/>
                </a:rPr>
                <a:t> </a:t>
              </a:r>
              <a:r>
                <a:rPr lang="en-US" sz="750" kern="1200" dirty="0">
                  <a:solidFill>
                    <a:schemeClr val="accent2">
                      <a:lumMod val="40000"/>
                      <a:lumOff val="60000"/>
                    </a:schemeClr>
                  </a:solidFill>
                  <a:ea typeface="Times New Roman" panose="02020603050405020304" pitchFamily="18" charset="0"/>
                </a:rPr>
                <a:t>[Insert CD #]</a:t>
              </a:r>
              <a:endParaRPr lang="en-US" sz="750" kern="1200" dirty="0">
                <a:solidFill>
                  <a:schemeClr val="accent2">
                    <a:lumMod val="40000"/>
                    <a:lumOff val="60000"/>
                  </a:schemeClr>
                </a:solidFill>
              </a:endParaRPr>
            </a:p>
          </p:txBody>
        </p:sp>
      </p:grpSp>
      <p:grpSp>
        <p:nvGrpSpPr>
          <p:cNvPr id="20" name="Global Disclaimer (excluding Australia)">
            <a:extLst>
              <a:ext uri="{FF2B5EF4-FFF2-40B4-BE49-F238E27FC236}">
                <a16:creationId xmlns:a16="http://schemas.microsoft.com/office/drawing/2014/main" id="{E2832955-85EA-731B-DC97-2523B24EFD8E}"/>
              </a:ext>
            </a:extLst>
          </p:cNvPr>
          <p:cNvGrpSpPr>
            <a:grpSpLocks noGrp="1" noUngrp="1" noRot="1" noMove="1" noResize="1"/>
          </p:cNvGrpSpPr>
          <p:nvPr/>
        </p:nvGrpSpPr>
        <p:grpSpPr>
          <a:xfrm>
            <a:off x="350833" y="316212"/>
            <a:ext cx="13163606" cy="6546673"/>
            <a:chOff x="350833" y="316212"/>
            <a:chExt cx="13163606" cy="6546673"/>
          </a:xfrm>
        </p:grpSpPr>
        <p:sp>
          <p:nvSpPr>
            <p:cNvPr id="8" name="DisclaimerText (L)">
              <a:extLst>
                <a:ext uri="{FF2B5EF4-FFF2-40B4-BE49-F238E27FC236}">
                  <a16:creationId xmlns:a16="http://schemas.microsoft.com/office/drawing/2014/main" id="{80782B61-DFF9-8812-B04F-BE4B85284D3D}"/>
                </a:ext>
              </a:extLst>
            </p:cNvPr>
            <p:cNvSpPr txBox="1">
              <a:spLocks noGrp="1" noRot="1" noMove="1" noResize="1" noEditPoints="1" noAdjustHandles="1" noChangeArrowheads="1" noChangeShapeType="1"/>
            </p:cNvSpPr>
            <p:nvPr>
              <p:custDataLst>
                <p:tags r:id="rId1"/>
              </p:custDataLst>
            </p:nvPr>
          </p:nvSpPr>
          <p:spPr bwMode="gray">
            <a:xfrm>
              <a:off x="350833" y="1115991"/>
              <a:ext cx="13163606" cy="5746894"/>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0" indent="0" algn="l" defTabSz="1019175"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6072" indent="-179388" algn="l" defTabSz="1019175"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600200" indent="0" algn="l" defTabSz="1019175"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a:lstStyle>
            <a:p>
              <a:pPr algn="just" defTabSz="914400" eaLnBrk="0" hangingPunct="0">
                <a:spcBef>
                  <a:spcPts val="0"/>
                </a:spcBef>
                <a:spcAft>
                  <a:spcPts val="200"/>
                </a:spcAft>
                <a:buFontTx/>
                <a:buNone/>
                <a:defRPr/>
              </a:pPr>
              <a:r>
                <a:rPr lang="en-HK" sz="500" kern="1200" dirty="0">
                  <a:solidFill>
                    <a:srgbClr val="000000"/>
                  </a:solidFill>
                </a:rPr>
                <a:t>These materials have been prepared by one or more affiliates of Bank of America Corporation (“BAC” and, together with its affiliates, the “BAC Group”) for the client or potential client to whom these materials are directly addressed and delivered (the “Company”) for discussion purposes only in connection with an actual or potential mandate or engagement and remain subject to verification and to our further review and assessment from, inter alia, a legal, tax, compliance, accounting policy and risk perspective, as appropriate. These materials were designed for discussion with and consideration by specific persons familiar with the business and affairs of the Company and are being furnished and should be considered only when taken together with any other information, oral or written, provided by us in connection herewith. These materials are not intended to provide the sole basis for evaluating, and should not be considered as, and are not intended to provide, any advice, recommendation or formal opinion with respect to, any transaction or any financial, strategic, business or other matter and do not constitute an offer or solicitation to sell or purchase any securities, nor do they constitute a commitment by BAC or any of its affiliates to provide, arrange, </a:t>
              </a:r>
              <a:r>
                <a:rPr lang="en-HK" sz="500" kern="1200" dirty="0" err="1">
                  <a:solidFill>
                    <a:srgbClr val="000000"/>
                  </a:solidFill>
                </a:rPr>
                <a:t>bookrun</a:t>
              </a:r>
              <a:r>
                <a:rPr lang="en-HK" sz="500" kern="1200" dirty="0">
                  <a:solidFill>
                    <a:srgbClr val="000000"/>
                  </a:solidFill>
                </a:rPr>
                <a:t>, underwrite or syndicate any financing for any transaction, to market, offer, place, sell, underwrite or purchase any security or to otherwise enter into any type of business relationship in connection herewith. None of BAC or its affiliates has provided or will provide legal, tax, compliance, accounting or risk advice to the Company or any recipient of these materials. These materials are not intended to provide any such advice or any consulting, rating agency or environmental, social and governance and sustainability (“ESG”) advice or ESG rating agency advice, nor are any materials provided by us intended to identify, evaluate or advise you as to any potential legal, reputational, regulatory compliance or other risks or as to the fairness, accuracy or completeness of your or any other party’s public disclosure. The information and any examples provided are illustrative, may not be reflected in the product or service you receive from BAC, and have not been evaluated or verified for effectiveness, quality, accuracy, completeness or risk and none of BAC or its affiliates is endorsing any particular approach to ESG, any particular ESG investment strategy or any particular ESG standards, ratings or metrics. These materials are subject to the Company’s own review and assessment from a legal, tax, compliance, accounting policy, financial, strategic, ESG, and risk perspective, as appropriate, and the Company should consult with its own legal, tax, compliance, accounting, financial, and ESG advisors prior to entering any transaction. The BAC Group may be engaged in certain business activities which could have increased investor, client, employee, regulatory scrutiny and/or scrutiny from other parties generally from an ESG perspective. Any ESG assessments or consideration of ESG factors by BAC in the services or information provided to you, will generally be reliant on data received from you or third parties (including ESG data vendors), which may be estimated or only consider certain ESG aspects and at certain points (rather than looking at the entire sustainability profile and actions of the Company/the BAC Group or its value chain). These materials are not intended to be legally binding or to give rise to any legal relationship between the recipient or any other person whatsoever and any person or entity within the BAC Group. No person or entity within the BAC Group will be responsible or liable (whether in tort, contract or otherwise) for any losses or damages, consequential or otherwise, that may be incurred or alleged by any person or entity as a result of these materials, any inaccurate, incomplete or misleading statement, error or omission in these materials, or any transaction (whether entered into or not) relating to or resulting from these materials, and these materials may not be used or relied upon for any purpose, other than as may be specifically agreed with us in writing. We assume no obligation to verify, update, correct or otherwise revise these materials. These materials have not been prepared with a view toward public disclosure (whether under any securities laws or otherwise), are intended solely for review and consideration by the Company, and may not be, in whole or in part, reproduced, disseminated, quoted or referred to, or shown, transmitted, or otherwise given to, any person other than the Company’s authorized representatives, without our prior written consent.</a:t>
              </a:r>
              <a:endParaRPr lang="en-US" sz="500" kern="1200" dirty="0">
                <a:solidFill>
                  <a:srgbClr val="000000"/>
                </a:solidFill>
              </a:endParaRPr>
            </a:p>
            <a:p>
              <a:pPr algn="just" defTabSz="914400" eaLnBrk="0" hangingPunct="0">
                <a:spcBef>
                  <a:spcPts val="0"/>
                </a:spcBef>
                <a:spcAft>
                  <a:spcPts val="200"/>
                </a:spcAft>
                <a:buFontTx/>
                <a:buNone/>
                <a:defRPr/>
              </a:pPr>
              <a:r>
                <a:rPr lang="en-US" sz="500" kern="1200" dirty="0">
                  <a:solidFill>
                    <a:srgbClr val="000000"/>
                  </a:solidFill>
                </a:rPr>
                <a:t>These materials are based on information provided by or on behalf of the Company and/or other potential transaction participants, from public sources or otherwise reviewed by us. We assume no responsibility for independent investigation or verification of the information included in these materials (including, without limitation, data from third party suppliers) and have relied on such information being complete and accurate in all material respects. To the extent such information includes estimates and forecasts of future financial performance prepared by or reviewed with the managements of the Company and/or other potential transaction participants or obtained from public sources, we have assumed that such estimates and forecasts have been reasonably prepared on bases reflecting the best currently available estimates and judgments of such management or other parties (or, with respect to estimates and forecasts obtained from public sources, represent reasonable estimates). Any such estimates and forecasts may reflect assumptions and judgments that prove incorrect; there can be no assurance that any estimates or forecasts will be realized. No representation or warranty, express or implied, is made as to the accuracy or completeness of any such information, or of any other information in these materials, and nothing contained herein is, or shall be relied upon as, a representation, warranty or undertaking, whether as to the past, the present or the future. These materials may not reflect information known to other professionals in other business areas of the BAC Group. Any league tables referenced within these materials have been prepared using data sourced from external third-party providers as outlined in the relevant footnotes where applicable.</a:t>
              </a:r>
            </a:p>
            <a:p>
              <a:pPr algn="just" defTabSz="914400" eaLnBrk="0" hangingPunct="0">
                <a:spcBef>
                  <a:spcPts val="0"/>
                </a:spcBef>
                <a:spcAft>
                  <a:spcPts val="200"/>
                </a:spcAft>
                <a:buFontTx/>
                <a:buNone/>
                <a:defRPr/>
              </a:pPr>
              <a:r>
                <a:rPr lang="en-US" sz="500" kern="1200" dirty="0">
                  <a:solidFill>
                    <a:srgbClr val="000000"/>
                  </a:solidFill>
                </a:rPr>
                <a:t>The BAC Group comprises a full service securities firm and commercial bank engaged in securities, commodities and derivatives trading, foreign exchange and other brokerage activities, and principal investing as well as providing investment, corporate and private banking, asset and investment management, financing and strategic advisory services and other commercial services and products to a wide range of corporations, governments and individuals, in the United States and internationally, from which conflicting interests or duties, or a perception thereof, may arise. In the ordinary course of these activities, parts of the BAC Group at any time may invest on a principal basis or manage funds that invest, make or hold long or short positions, finance positions or trade or otherwise effect transactions, for their own accounts or the accounts of customers, in debt, equity or other securities or financial instruments (including derivatives, bank loans or other obligations) of the Company, potential counterparties or any other person that may be involved in a transaction.</a:t>
              </a:r>
            </a:p>
            <a:p>
              <a:pPr algn="just" defTabSz="914400" eaLnBrk="0" hangingPunct="0">
                <a:spcBef>
                  <a:spcPts val="0"/>
                </a:spcBef>
                <a:spcAft>
                  <a:spcPts val="200"/>
                </a:spcAft>
                <a:buFontTx/>
                <a:buNone/>
                <a:defRPr/>
              </a:pPr>
              <a:r>
                <a:rPr lang="en-US" sz="500" kern="1200" dirty="0">
                  <a:solidFill>
                    <a:srgbClr val="000000"/>
                  </a:solidFill>
                </a:rPr>
                <a:t>“Bank of America” and “BofA Securities” are the marketing names used by the Global Banking and Global Markets divisions of BAC. Lending, leasing, equipment finance, merchant services, derivatives and other commercial banking activities, and trading in certain financial instruments, are performed globally by banking affiliates or subsidiaries of BAC, including Bank of America, N.A., Member FDIC, or of the deposit protection scheme, if available, in the relevant jurisdiction, Equal Housing Lender. Trading in securities and financial instruments, and strategic advisory, and other investment banking activities, are performed globally by investment banking affiliates or subsidiaries of BAC (“Investment Banking Affiliates”), including, in the United States, BofA Securities, Inc which is a registered broker-dealer and Member of </a:t>
              </a:r>
              <a:r>
                <a:rPr lang="en-US" sz="500" u="sng" kern="1200" dirty="0">
                  <a:solidFill>
                    <a:srgbClr val="4472C4"/>
                  </a:solidFill>
                  <a:ea typeface="Times New Roman" panose="02020603050405020304" pitchFamily="18" charset="0"/>
                  <a:hlinkClick r:id="rId10"/>
                </a:rPr>
                <a:t>SIPC</a:t>
              </a:r>
              <a:r>
                <a:rPr lang="en-US" sz="500" kern="1200" dirty="0">
                  <a:solidFill>
                    <a:srgbClr val="000000"/>
                  </a:solidFill>
                </a:rPr>
                <a:t>, and, in other jurisdictions, by locally registered entities (including Bank of America Europe Designated Activity Company, BofA Securities Europe SA and Merrill Lynch International). BofA Securities, Inc. is registered as a futures commission merchant with the CFTC and a member of the NFA. Bank of America Europe Designated Activity Company is a wholly-owned subsidiary of BAC and is regulated by the Central Bank of Ireland. Products and services that may be referenced in these materials may be provided through one or more affiliates of BAC. Bank of America and BofA Securities entities and branches provide financial services to the clients of Bank of America and BofA Securities and may outsource/delegate the marketing and/or provision of certain services or aspects of services to other branches or members of the BAC Group. Your service provider will remain the entity/branch specified in your onboarding documentation and/or other contractual or marketing documentation even where you communicate with staff that operate from a different entity or branch which is acting for and on behalf of your contractual service provider in their communications with you. Some or all products and services offered by the BAC Group may be unavailable in certain jurisdictions, or may be available only on an offshore and/or reverse solicitation basis, and availability is subject to change without notice. The BAC Group does not perform in any jurisdiction banking activities that are reserved by local law to licensed or approved banks, except in those jurisdictions where its banking affiliates or subsidiaries have procured the necessary licenses or approvals. </a:t>
              </a:r>
            </a:p>
            <a:p>
              <a:pPr algn="just" defTabSz="914400" eaLnBrk="0" hangingPunct="0">
                <a:spcBef>
                  <a:spcPts val="0"/>
                </a:spcBef>
                <a:spcAft>
                  <a:spcPts val="200"/>
                </a:spcAft>
                <a:buFontTx/>
                <a:buNone/>
                <a:defRPr/>
              </a:pPr>
              <a:r>
                <a:rPr lang="en-US" sz="500" kern="0" dirty="0">
                  <a:solidFill>
                    <a:srgbClr val="000000"/>
                  </a:solidFill>
                  <a:ea typeface="Calibri" panose="020F0502020204030204" pitchFamily="34" charset="0"/>
                </a:rPr>
                <a:t>For those jurisdictions where they are not licensed to perform banking activities, all services/products are conducted on an offshore basis for Latin America and the Caribbean. Some or all of the products may not be available in certain jurisdictions and are subject to change without notice. </a:t>
              </a:r>
              <a:r>
                <a:rPr lang="en-US" sz="500" kern="0" dirty="0">
                  <a:solidFill>
                    <a:srgbClr val="000000"/>
                  </a:solidFill>
                  <a:ea typeface="Calibri" panose="020F0502020204030204" pitchFamily="34" charset="0"/>
                  <a:cs typeface="Times New Roman" panose="02020603050405020304" pitchFamily="18" charset="0"/>
                </a:rPr>
                <a:t>This document and its content are for information purposes and shall not be interpreted as banking or financial intermediation, business solicitation and/or public offering of any kind.</a:t>
              </a:r>
            </a:p>
            <a:p>
              <a:pPr algn="just" defTabSz="914400" eaLnBrk="0" hangingPunct="0">
                <a:spcBef>
                  <a:spcPts val="0"/>
                </a:spcBef>
                <a:spcAft>
                  <a:spcPts val="200"/>
                </a:spcAft>
                <a:buFontTx/>
                <a:buNone/>
                <a:defRPr/>
              </a:pPr>
              <a:endParaRPr lang="en-US" sz="500" b="1" kern="1200" dirty="0">
                <a:solidFill>
                  <a:srgbClr val="000000"/>
                </a:solidFill>
                <a:ea typeface="ＭＳ Ｐゴシック" panose="020B0600070205080204" pitchFamily="34" charset="-128"/>
              </a:endParaRPr>
            </a:p>
            <a:p>
              <a:pPr algn="just" defTabSz="914400" eaLnBrk="0" hangingPunct="0">
                <a:spcBef>
                  <a:spcPts val="0"/>
                </a:spcBef>
                <a:spcAft>
                  <a:spcPts val="200"/>
                </a:spcAft>
                <a:buFontTx/>
                <a:buNone/>
                <a:defRPr/>
              </a:pPr>
              <a:r>
                <a:rPr lang="en-US" sz="500" b="1" kern="1200" dirty="0">
                  <a:solidFill>
                    <a:srgbClr val="000000"/>
                  </a:solidFill>
                  <a:ea typeface="ＭＳ Ｐゴシック" panose="020B0600070205080204" pitchFamily="34" charset="-128"/>
                </a:rPr>
                <a:t>Investment products offered by Investment Banking Affiliates:</a:t>
              </a:r>
              <a:endParaRPr lang="en-US" sz="500" kern="1200" dirty="0">
                <a:solidFill>
                  <a:srgbClr val="000000"/>
                </a:solidFill>
                <a:ea typeface="ＭＳ Ｐゴシック" panose="020B0600070205080204" pitchFamily="34" charset="-128"/>
              </a:endParaRPr>
            </a:p>
            <a:p>
              <a:pPr algn="just" defTabSz="914400" eaLnBrk="0" hangingPunct="0">
                <a:spcBef>
                  <a:spcPts val="0"/>
                </a:spcBef>
                <a:spcAft>
                  <a:spcPts val="200"/>
                </a:spcAft>
                <a:buFontTx/>
                <a:buNone/>
                <a:defRPr/>
              </a:pPr>
              <a:endParaRPr lang="en-US" sz="500" kern="1200" dirty="0">
                <a:solidFill>
                  <a:srgbClr val="000000"/>
                </a:solidFill>
                <a:ea typeface="ＭＳ Ｐゴシック" panose="020B0600070205080204" pitchFamily="34" charset="-128"/>
              </a:endParaRPr>
            </a:p>
            <a:p>
              <a:pPr algn="just" defTabSz="914400" eaLnBrk="0" hangingPunct="0">
                <a:spcBef>
                  <a:spcPts val="0"/>
                </a:spcBef>
                <a:spcAft>
                  <a:spcPts val="200"/>
                </a:spcAft>
                <a:buFontTx/>
                <a:buNone/>
                <a:defRPr/>
              </a:pPr>
              <a:r>
                <a:rPr lang="en-US" sz="500" kern="1200" dirty="0">
                  <a:solidFill>
                    <a:srgbClr val="000000"/>
                  </a:solidFill>
                </a:rPr>
                <a:t>This document is NOT a research report and is NOT a product of a research department and the material in this communication is not investment research or a research recommendation. This document is not prepared as or intended to be investment advice, and the content is not and should not be considered as investment advice under any circumstances. The BAC Group has adopted policies and guidelines designed to preserve the independence of our research analysts. These policies prohibit employees from, directly or indirectly, offering research coverage, a favorable research rating or a specific price target or offering to change a research rating or price target as consideration for or an inducement to obtain business or other compensation and prohibit research analysts from being directly compensated for involvement in investment banking transactions. The views expressed herein are the views solely of the specific BAC Group line of business providing you with these materials and no inference should be made that the views expressed represent the view of the firm’s research department.</a:t>
              </a:r>
            </a:p>
            <a:p>
              <a:pPr algn="just" defTabSz="914400" eaLnBrk="0" hangingPunct="0">
                <a:spcBef>
                  <a:spcPts val="0"/>
                </a:spcBef>
                <a:spcAft>
                  <a:spcPts val="200"/>
                </a:spcAft>
                <a:buFontTx/>
                <a:buNone/>
                <a:defRPr/>
              </a:pPr>
              <a:r>
                <a:rPr lang="en-US" sz="500" kern="1200" dirty="0">
                  <a:solidFill>
                    <a:srgbClr val="000000"/>
                  </a:solidFill>
                </a:rPr>
                <a:t>Any statements contained herein as to tax matters were neither written nor intended by us to be used and cannot be used by any taxpayer for the purpose of avoiding tax penalties that may be imposed on such taxpayer. If any person uses or refers to any such tax statement in promoting, marketing or recommending a partnership or other entity, investment plan or arrangement to any taxpayer, then the statement expressed herein is being delivered to support the promotion or marketing of the transaction or matter addressed and the recipient should seek advice based on its particular circumstances from an independent tax advisor. Notwithstanding anything that may appear herein or in other materials to the contrary, the Company shall be permitted to disclose the tax treatment and tax structure of a transaction—including any materials, opinions or analyses relating to such tax treatment or tax structure, but without disclosure of identifying information or any non-public commercial or financial information (except to the extent any such information relates to the tax structure or tax treatment)—on and after the earliest to occur of the date of (i) public announcement of discussions relating to such transaction, (ii) public announcement of such transaction or (iii) execution of a definitive agreement (with or without conditions) to enter into such transaction; provided, however, that if such transaction is not consummated for any reason, the provisions of this sentence shall cease to apply.</a:t>
              </a:r>
            </a:p>
            <a:p>
              <a:pPr algn="just" defTabSz="914400" eaLnBrk="0" hangingPunct="0">
                <a:spcBef>
                  <a:spcPts val="0"/>
                </a:spcBef>
                <a:spcAft>
                  <a:spcPts val="200"/>
                </a:spcAft>
                <a:buFontTx/>
                <a:buNone/>
                <a:defRPr/>
              </a:pPr>
              <a:r>
                <a:rPr lang="en-US" sz="500" kern="1200" dirty="0">
                  <a:solidFill>
                    <a:srgbClr val="000000"/>
                  </a:solidFill>
                </a:rPr>
                <a:t>We are required to obtain, verify and record certain information that identifies the Company, which information includes the name and address of the Company and other information that will allow us to identify the Company in accordance, as applicable, with the USA Patriot Act (Title III of Pub. L. 107-56, as amended, which was signed into law October 26, 2001) and such other laws, rules and regulations as applicable within and outside the United States.</a:t>
              </a:r>
            </a:p>
            <a:p>
              <a:pPr algn="just" defTabSz="914400" eaLnBrk="0" hangingPunct="0">
                <a:spcBef>
                  <a:spcPts val="0"/>
                </a:spcBef>
                <a:spcAft>
                  <a:spcPts val="200"/>
                </a:spcAft>
                <a:buFontTx/>
                <a:buNone/>
                <a:defRPr/>
              </a:pPr>
              <a:r>
                <a:rPr lang="en-US" sz="500" kern="1200" dirty="0">
                  <a:solidFill>
                    <a:srgbClr val="000000"/>
                  </a:solidFill>
                </a:rPr>
                <a:t>For more information, including who your contractual service provider is or will be, the terms and conditions that apply to the service(s), and information regarding external third-party data providers and the criteria and methodology used to prepare a league table, please contact your Bank of America or BofA Securities representative or relationship manager.</a:t>
              </a: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regarding Bank of America or BofA Securities entities outside of the United States:</a:t>
              </a:r>
              <a:r>
                <a:rPr lang="en-US" sz="500" kern="1200" dirty="0">
                  <a:solidFill>
                    <a:srgbClr val="000000"/>
                  </a:solidFill>
                  <a:ea typeface="Times New Roman" panose="02020603050405020304" pitchFamily="18" charset="0"/>
                </a:rPr>
                <a:t> For Bank of America or BofA Securities entities outside the United States, please see additional information via the following link: </a:t>
              </a:r>
              <a:r>
                <a:rPr lang="en-US" sz="500" u="sng" kern="1200" dirty="0">
                  <a:solidFill>
                    <a:srgbClr val="4472C4"/>
                  </a:solidFill>
                  <a:ea typeface="Times New Roman" panose="02020603050405020304" pitchFamily="18" charset="0"/>
                  <a:hlinkClick r:id="rId11"/>
                </a:rPr>
                <a:t>https://www.bofaml.com/en-us/content/baml-disclaimer.html</a:t>
              </a:r>
              <a:r>
                <a:rPr lang="en-US" sz="500" kern="1200" dirty="0">
                  <a:solidFill>
                    <a:srgbClr val="000000"/>
                  </a:solidFill>
                  <a:ea typeface="Times New Roman" panose="02020603050405020304" pitchFamily="18" charset="0"/>
                </a:rPr>
                <a:t>.</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regarding Bank of America or BofA Securities entities in the EEA and UK:</a:t>
              </a:r>
              <a:r>
                <a:rPr lang="en-US" sz="500" kern="1200" dirty="0">
                  <a:solidFill>
                    <a:srgbClr val="000000"/>
                  </a:solidFill>
                  <a:ea typeface="Times New Roman" panose="02020603050405020304" pitchFamily="18" charset="0"/>
                </a:rPr>
                <a:t> For Bank of America or BofA Securities entities in the European Economic Area and the United Kingdom, please see additional information via the following link: </a:t>
              </a:r>
              <a:r>
                <a:rPr lang="en-US" sz="500" u="sng" kern="1200" dirty="0">
                  <a:solidFill>
                    <a:srgbClr val="4472C4"/>
                  </a:solidFill>
                  <a:ea typeface="Times New Roman" panose="02020603050405020304" pitchFamily="18" charset="0"/>
                  <a:hlinkClick r:id="rId12"/>
                </a:rPr>
                <a:t>www.bofaml.com/mifid2</a:t>
              </a:r>
              <a:r>
                <a:rPr lang="en-US" sz="500" kern="1200" dirty="0">
                  <a:solidFill>
                    <a:srgbClr val="000000"/>
                  </a:solidFill>
                  <a:ea typeface="Times New Roman" panose="02020603050405020304" pitchFamily="18" charset="0"/>
                </a:rPr>
                <a:t>.</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MS PGothic" panose="020B0600070205080204" pitchFamily="34" charset="-128"/>
                </a:rPr>
                <a:t>Disclosure regarding BofA Securities Europe SA:</a:t>
              </a:r>
              <a:r>
                <a:rPr lang="en-US" sz="500" kern="1200" dirty="0">
                  <a:solidFill>
                    <a:srgbClr val="000000"/>
                  </a:solidFill>
                  <a:ea typeface="MS PGothic" panose="020B0600070205080204" pitchFamily="34" charset="-128"/>
                </a:rPr>
                <a:t> BofA Securities Europe SA (“</a:t>
              </a:r>
              <a:r>
                <a:rPr lang="en-US" sz="500" kern="1200" dirty="0" err="1">
                  <a:solidFill>
                    <a:srgbClr val="000000"/>
                  </a:solidFill>
                  <a:ea typeface="MS PGothic" panose="020B0600070205080204" pitchFamily="34" charset="-128"/>
                </a:rPr>
                <a:t>BofASE</a:t>
              </a:r>
              <a:r>
                <a:rPr lang="en-US" sz="500" kern="1200" dirty="0">
                  <a:solidFill>
                    <a:srgbClr val="000000"/>
                  </a:solidFill>
                  <a:ea typeface="MS PGothic" panose="020B0600070205080204" pitchFamily="34" charset="-128"/>
                </a:rPr>
                <a:t> SA”), with registered address at 51, rue La </a:t>
              </a:r>
              <a:r>
                <a:rPr lang="en-US" sz="500" kern="1200" dirty="0" err="1">
                  <a:solidFill>
                    <a:srgbClr val="000000"/>
                  </a:solidFill>
                  <a:ea typeface="MS PGothic" panose="020B0600070205080204" pitchFamily="34" charset="-128"/>
                </a:rPr>
                <a:t>Boétie</a:t>
              </a:r>
              <a:r>
                <a:rPr lang="en-US" sz="500" kern="1200" dirty="0">
                  <a:solidFill>
                    <a:srgbClr val="000000"/>
                  </a:solidFill>
                  <a:ea typeface="MS PGothic" panose="020B0600070205080204" pitchFamily="34" charset="-128"/>
                </a:rPr>
                <a:t>, 75008 Paris is registered under n</a:t>
              </a:r>
              <a:r>
                <a:rPr lang="en-US" sz="500" kern="1200" dirty="0">
                  <a:solidFill>
                    <a:srgbClr val="000000"/>
                  </a:solidFill>
                  <a:ea typeface="Arial Unicode MS"/>
                </a:rPr>
                <a:t>° </a:t>
              </a:r>
              <a:r>
                <a:rPr lang="en-US" sz="500" kern="1200" dirty="0">
                  <a:solidFill>
                    <a:srgbClr val="000000"/>
                  </a:solidFill>
                  <a:ea typeface="MS PGothic" panose="020B0600070205080204" pitchFamily="34" charset="-128"/>
                </a:rPr>
                <a:t>842 602 690 RCS Paris. In accordance with the provisions of French Code </a:t>
              </a:r>
              <a:r>
                <a:rPr lang="en-US" sz="500" kern="1200" dirty="0" err="1">
                  <a:solidFill>
                    <a:srgbClr val="000000"/>
                  </a:solidFill>
                  <a:ea typeface="MS PGothic" panose="020B0600070205080204" pitchFamily="34" charset="-128"/>
                </a:rPr>
                <a:t>Monétaire</a:t>
              </a:r>
              <a:r>
                <a:rPr lang="en-US" sz="500" kern="1200" dirty="0">
                  <a:solidFill>
                    <a:srgbClr val="000000"/>
                  </a:solidFill>
                  <a:ea typeface="MS PGothic" panose="020B0600070205080204" pitchFamily="34" charset="-128"/>
                </a:rPr>
                <a:t> et Financier (Monetary and Financial Code), </a:t>
              </a:r>
              <a:r>
                <a:rPr lang="en-US" sz="500" kern="1200" dirty="0" err="1">
                  <a:solidFill>
                    <a:srgbClr val="000000"/>
                  </a:solidFill>
                  <a:ea typeface="MS PGothic" panose="020B0600070205080204" pitchFamily="34" charset="-128"/>
                </a:rPr>
                <a:t>BofASE</a:t>
              </a:r>
              <a:r>
                <a:rPr lang="en-US" sz="500" kern="1200" dirty="0">
                  <a:solidFill>
                    <a:srgbClr val="000000"/>
                  </a:solidFill>
                  <a:ea typeface="MS PGothic" panose="020B0600070205080204" pitchFamily="34" charset="-128"/>
                </a:rPr>
                <a:t> SA is an </a:t>
              </a:r>
              <a:r>
                <a:rPr lang="en-US" sz="500" kern="1200" dirty="0" err="1">
                  <a:solidFill>
                    <a:srgbClr val="000000"/>
                  </a:solidFill>
                  <a:ea typeface="MS PGothic" panose="020B0600070205080204" pitchFamily="34" charset="-128"/>
                </a:rPr>
                <a:t>établissement</a:t>
              </a:r>
              <a:r>
                <a:rPr lang="en-US" sz="500" kern="1200" dirty="0">
                  <a:solidFill>
                    <a:srgbClr val="000000"/>
                  </a:solidFill>
                  <a:ea typeface="MS PGothic" panose="020B0600070205080204" pitchFamily="34" charset="-128"/>
                </a:rPr>
                <a:t> de </a:t>
              </a:r>
              <a:r>
                <a:rPr lang="en-US" sz="500" kern="1200" dirty="0" err="1">
                  <a:solidFill>
                    <a:srgbClr val="000000"/>
                  </a:solidFill>
                  <a:ea typeface="MS PGothic" panose="020B0600070205080204" pitchFamily="34" charset="-128"/>
                </a:rPr>
                <a:t>crédit</a:t>
              </a:r>
              <a:r>
                <a:rPr lang="en-US" sz="500" kern="1200" dirty="0">
                  <a:solidFill>
                    <a:srgbClr val="000000"/>
                  </a:solidFill>
                  <a:ea typeface="MS PGothic" panose="020B0600070205080204" pitchFamily="34" charset="-128"/>
                </a:rPr>
                <a:t> et </a:t>
              </a:r>
              <a:r>
                <a:rPr lang="en-US" sz="500" kern="1200" dirty="0" err="1">
                  <a:solidFill>
                    <a:srgbClr val="000000"/>
                  </a:solidFill>
                  <a:ea typeface="MS PGothic" panose="020B0600070205080204" pitchFamily="34" charset="-128"/>
                </a:rPr>
                <a:t>d’investissement</a:t>
              </a:r>
              <a:r>
                <a:rPr lang="en-US" sz="500" kern="1200" dirty="0">
                  <a:solidFill>
                    <a:srgbClr val="000000"/>
                  </a:solidFill>
                  <a:ea typeface="MS PGothic" panose="020B0600070205080204" pitchFamily="34" charset="-128"/>
                </a:rPr>
                <a:t> (credit and investment institution) that is </a:t>
              </a:r>
              <a:r>
                <a:rPr lang="en-US" sz="500" kern="1200" dirty="0" err="1">
                  <a:solidFill>
                    <a:srgbClr val="000000"/>
                  </a:solidFill>
                  <a:ea typeface="MS PGothic" panose="020B0600070205080204" pitchFamily="34" charset="-128"/>
                </a:rPr>
                <a:t>authorised</a:t>
              </a:r>
              <a:r>
                <a:rPr lang="en-US" sz="500" kern="1200" dirty="0">
                  <a:solidFill>
                    <a:srgbClr val="000000"/>
                  </a:solidFill>
                  <a:ea typeface="MS PGothic" panose="020B0600070205080204" pitchFamily="34" charset="-128"/>
                </a:rPr>
                <a:t> and supervised by the European Central Bank and the </a:t>
              </a:r>
              <a:r>
                <a:rPr lang="en-US" sz="500" kern="1200" dirty="0" err="1">
                  <a:solidFill>
                    <a:srgbClr val="000000"/>
                  </a:solidFill>
                  <a:ea typeface="MS PGothic" panose="020B0600070205080204" pitchFamily="34" charset="-128"/>
                </a:rPr>
                <a:t>Autorité</a:t>
              </a:r>
              <a:r>
                <a:rPr lang="en-US" sz="500" kern="1200" dirty="0">
                  <a:solidFill>
                    <a:srgbClr val="000000"/>
                  </a:solidFill>
                  <a:ea typeface="MS PGothic" panose="020B0600070205080204" pitchFamily="34" charset="-128"/>
                </a:rPr>
                <a:t> de </a:t>
              </a:r>
              <a:r>
                <a:rPr lang="en-US" sz="500" kern="1200" dirty="0" err="1">
                  <a:solidFill>
                    <a:srgbClr val="000000"/>
                  </a:solidFill>
                  <a:ea typeface="MS PGothic" panose="020B0600070205080204" pitchFamily="34" charset="-128"/>
                </a:rPr>
                <a:t>Contrôle</a:t>
              </a:r>
              <a:r>
                <a:rPr lang="en-US" sz="500" kern="1200" dirty="0">
                  <a:solidFill>
                    <a:srgbClr val="000000"/>
                  </a:solidFill>
                  <a:ea typeface="MS PGothic" panose="020B0600070205080204" pitchFamily="34" charset="-128"/>
                </a:rPr>
                <a:t> </a:t>
              </a:r>
              <a:r>
                <a:rPr lang="en-US" sz="500" kern="1200" dirty="0" err="1">
                  <a:solidFill>
                    <a:srgbClr val="000000"/>
                  </a:solidFill>
                  <a:ea typeface="MS PGothic" panose="020B0600070205080204" pitchFamily="34" charset="-128"/>
                </a:rPr>
                <a:t>Prudentiel</a:t>
              </a:r>
              <a:r>
                <a:rPr lang="en-US" sz="500" kern="1200" dirty="0">
                  <a:solidFill>
                    <a:srgbClr val="000000"/>
                  </a:solidFill>
                  <a:ea typeface="MS PGothic" panose="020B0600070205080204" pitchFamily="34" charset="-128"/>
                </a:rPr>
                <a:t> et de </a:t>
              </a:r>
              <a:r>
                <a:rPr lang="en-US" sz="500" kern="1200" dirty="0" err="1">
                  <a:solidFill>
                    <a:srgbClr val="000000"/>
                  </a:solidFill>
                  <a:ea typeface="MS PGothic" panose="020B0600070205080204" pitchFamily="34" charset="-128"/>
                </a:rPr>
                <a:t>Résolution</a:t>
              </a:r>
              <a:r>
                <a:rPr lang="en-US" sz="500" kern="1200" dirty="0">
                  <a:solidFill>
                    <a:srgbClr val="000000"/>
                  </a:solidFill>
                  <a:ea typeface="MS PGothic" panose="020B0600070205080204" pitchFamily="34" charset="-128"/>
                </a:rPr>
                <a:t> (ACPR) and regulated by the ACPR and the </a:t>
              </a:r>
              <a:r>
                <a:rPr lang="en-US" sz="500" kern="1200" dirty="0" err="1">
                  <a:solidFill>
                    <a:srgbClr val="000000"/>
                  </a:solidFill>
                  <a:ea typeface="MS PGothic" panose="020B0600070205080204" pitchFamily="34" charset="-128"/>
                </a:rPr>
                <a:t>Autorité</a:t>
              </a:r>
              <a:r>
                <a:rPr lang="en-US" sz="500" kern="1200" dirty="0">
                  <a:solidFill>
                    <a:srgbClr val="000000"/>
                  </a:solidFill>
                  <a:ea typeface="MS PGothic" panose="020B0600070205080204" pitchFamily="34" charset="-128"/>
                </a:rPr>
                <a:t> des </a:t>
              </a:r>
              <a:r>
                <a:rPr lang="en-US" sz="500" kern="1200" dirty="0" err="1">
                  <a:solidFill>
                    <a:srgbClr val="000000"/>
                  </a:solidFill>
                  <a:ea typeface="MS PGothic" panose="020B0600070205080204" pitchFamily="34" charset="-128"/>
                </a:rPr>
                <a:t>Marchés</a:t>
              </a:r>
              <a:r>
                <a:rPr lang="en-US" sz="500" kern="1200" dirty="0">
                  <a:solidFill>
                    <a:srgbClr val="000000"/>
                  </a:solidFill>
                  <a:ea typeface="MS PGothic" panose="020B0600070205080204" pitchFamily="34" charset="-128"/>
                </a:rPr>
                <a:t> Financiers. </a:t>
              </a:r>
              <a:r>
                <a:rPr lang="en-US" sz="500" kern="1200" dirty="0" err="1">
                  <a:solidFill>
                    <a:srgbClr val="000000"/>
                  </a:solidFill>
                  <a:ea typeface="MS PGothic" panose="020B0600070205080204" pitchFamily="34" charset="-128"/>
                </a:rPr>
                <a:t>BofASE</a:t>
              </a:r>
              <a:r>
                <a:rPr lang="en-US" sz="500" kern="1200" dirty="0">
                  <a:solidFill>
                    <a:srgbClr val="000000"/>
                  </a:solidFill>
                  <a:ea typeface="MS PGothic" panose="020B0600070205080204" pitchFamily="34" charset="-128"/>
                </a:rPr>
                <a:t> SA’s share capital can be found at </a:t>
              </a:r>
              <a:r>
                <a:rPr lang="en-US" sz="500" u="sng" kern="1200" dirty="0">
                  <a:solidFill>
                    <a:srgbClr val="4472C4"/>
                  </a:solidFill>
                  <a:ea typeface="MS PGothic" panose="020B0600070205080204" pitchFamily="34" charset="-128"/>
                  <a:hlinkClick r:id="rId13"/>
                </a:rPr>
                <a:t>www.bofaml.com/BofASEdisclaimer</a:t>
              </a:r>
              <a:r>
                <a:rPr lang="en-US" sz="500" kern="1200" dirty="0">
                  <a:solidFill>
                    <a:srgbClr val="000000"/>
                  </a:solidFill>
                  <a:ea typeface="MS PGothic" panose="020B0600070205080204" pitchFamily="34" charset="-128"/>
                </a:rPr>
                <a:t>.</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Argentina:</a:t>
              </a:r>
              <a:r>
                <a:rPr lang="en-US" sz="500" kern="1200" dirty="0">
                  <a:solidFill>
                    <a:srgbClr val="000000"/>
                  </a:solidFill>
                  <a:ea typeface="Times New Roman" panose="02020603050405020304" pitchFamily="18" charset="0"/>
                </a:rPr>
                <a:t> “Merrill Lynch” is the trademark that Bank of America Corporation uses in the Republic of Argentina for capital markets, financial advisory and investment businesses, which are conducted by and through Merrill Lynch Argentina S.A. This entity does not conduct any activities subject to banking license, such as capturing deposits from the public.</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GB" sz="500" b="1" kern="1200" dirty="0">
                  <a:solidFill>
                    <a:srgbClr val="000000"/>
                  </a:solidFill>
                  <a:ea typeface="MS PGothic" panose="020B0600070205080204" pitchFamily="34" charset="-128"/>
                </a:rPr>
                <a:t>Notice for Brazil:</a:t>
              </a:r>
              <a:r>
                <a:rPr lang="en-GB" sz="500" kern="1200" dirty="0">
                  <a:solidFill>
                    <a:srgbClr val="000000"/>
                  </a:solidFill>
                  <a:ea typeface="MS PGothic" panose="020B0600070205080204" pitchFamily="34" charset="-128"/>
                </a:rPr>
                <a:t> </a:t>
              </a:r>
              <a:r>
                <a:rPr lang="en-US" sz="500" kern="1200" dirty="0">
                  <a:solidFill>
                    <a:srgbClr val="000000"/>
                  </a:solidFill>
                  <a:ea typeface="Times New Roman" panose="02020603050405020304" pitchFamily="18" charset="0"/>
                </a:rPr>
                <a:t>Bank of America and BofA Securities’ Ombudsman*| Toll Free: 0800 886 2000 </a:t>
              </a:r>
            </a:p>
            <a:p>
              <a:pPr defTabSz="914400" eaLnBrk="0" hangingPunct="0">
                <a:spcBef>
                  <a:spcPts val="0"/>
                </a:spcBef>
                <a:spcAft>
                  <a:spcPts val="200"/>
                </a:spcAft>
                <a:buFontTx/>
                <a:buNone/>
                <a:defRPr/>
              </a:pPr>
              <a:r>
                <a:rPr lang="en-US" sz="500" b="1" kern="0" dirty="0">
                  <a:solidFill>
                    <a:srgbClr val="000000"/>
                  </a:solidFill>
                  <a:ea typeface="Calibri" panose="020F0502020204030204" pitchFamily="34" charset="0"/>
                  <a:cs typeface="Times New Roman" panose="02020603050405020304" pitchFamily="18" charset="0"/>
                </a:rPr>
                <a:t>“</a:t>
              </a:r>
              <a:r>
                <a:rPr lang="en-US" sz="500" b="1" kern="1200" dirty="0">
                  <a:solidFill>
                    <a:srgbClr val="000000"/>
                  </a:solidFill>
                </a:rPr>
                <a:t>BofA Securities” i</a:t>
              </a:r>
              <a:r>
                <a:rPr lang="en-US" sz="500" kern="1200" dirty="0">
                  <a:solidFill>
                    <a:srgbClr val="000000"/>
                  </a:solidFill>
                </a:rPr>
                <a:t>s the marketing name of Merrill Lynch S.A. </a:t>
              </a:r>
              <a:r>
                <a:rPr lang="en-US" sz="500" kern="1200" dirty="0" err="1">
                  <a:solidFill>
                    <a:srgbClr val="000000"/>
                  </a:solidFill>
                </a:rPr>
                <a:t>Corretora</a:t>
              </a:r>
              <a:r>
                <a:rPr lang="en-US" sz="500" kern="1200" dirty="0">
                  <a:solidFill>
                    <a:srgbClr val="000000"/>
                  </a:solidFill>
                </a:rPr>
                <a:t> de </a:t>
              </a:r>
              <a:r>
                <a:rPr lang="en-US" sz="500" kern="1200" dirty="0" err="1">
                  <a:solidFill>
                    <a:srgbClr val="000000"/>
                  </a:solidFill>
                </a:rPr>
                <a:t>Títulos</a:t>
              </a:r>
              <a:r>
                <a:rPr lang="en-US" sz="500" kern="1200" dirty="0">
                  <a:solidFill>
                    <a:srgbClr val="000000"/>
                  </a:solidFill>
                </a:rPr>
                <a:t> e </a:t>
              </a:r>
              <a:r>
                <a:rPr lang="en-US" sz="500" kern="1200" dirty="0" err="1">
                  <a:solidFill>
                    <a:srgbClr val="000000"/>
                  </a:solidFill>
                </a:rPr>
                <a:t>Valores</a:t>
              </a:r>
              <a:r>
                <a:rPr lang="en-US" sz="500" kern="1200" dirty="0">
                  <a:solidFill>
                    <a:srgbClr val="000000"/>
                  </a:solidFill>
                </a:rPr>
                <a:t> </a:t>
              </a:r>
              <a:r>
                <a:rPr lang="en-US" sz="500" kern="1200" dirty="0" err="1">
                  <a:solidFill>
                    <a:srgbClr val="000000"/>
                  </a:solidFill>
                </a:rPr>
                <a:t>Mobiliários</a:t>
              </a:r>
              <a:r>
                <a:rPr lang="en-US" sz="500" kern="1200" dirty="0">
                  <a:solidFill>
                    <a:srgbClr val="000000"/>
                  </a:solidFill>
                </a:rPr>
                <a:t>*, which is a broker-dealer registered in Brazil of Bank of America Corporation.</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kern="1200" dirty="0">
                  <a:solidFill>
                    <a:srgbClr val="000000"/>
                  </a:solidFill>
                  <a:ea typeface="Times New Roman" panose="02020603050405020304" pitchFamily="18" charset="0"/>
                </a:rPr>
                <a:t>* Bank of America Merrill Lynch Banco </a:t>
              </a:r>
              <a:r>
                <a:rPr lang="en-US" sz="500" kern="1200" dirty="0" err="1">
                  <a:solidFill>
                    <a:srgbClr val="000000"/>
                  </a:solidFill>
                  <a:ea typeface="Times New Roman" panose="02020603050405020304" pitchFamily="18" charset="0"/>
                </a:rPr>
                <a:t>Múltiplo</a:t>
              </a:r>
              <a:r>
                <a:rPr lang="en-US" sz="500" kern="1200" dirty="0">
                  <a:solidFill>
                    <a:srgbClr val="000000"/>
                  </a:solidFill>
                  <a:ea typeface="Times New Roman" panose="02020603050405020304" pitchFamily="18" charset="0"/>
                </a:rPr>
                <a:t> S.A. (the banking affiliate in Brazil of Bank of America Corporation) and Merrill Lynch S.A. </a:t>
              </a:r>
              <a:r>
                <a:rPr lang="en-US" sz="500" kern="1200" dirty="0" err="1">
                  <a:solidFill>
                    <a:srgbClr val="000000"/>
                  </a:solidFill>
                  <a:ea typeface="Times New Roman" panose="02020603050405020304" pitchFamily="18" charset="0"/>
                </a:rPr>
                <a:t>Corretora</a:t>
              </a:r>
              <a:r>
                <a:rPr lang="en-US" sz="500" kern="1200" dirty="0">
                  <a:solidFill>
                    <a:srgbClr val="000000"/>
                  </a:solidFill>
                  <a:ea typeface="Times New Roman" panose="02020603050405020304" pitchFamily="18" charset="0"/>
                </a:rPr>
                <a:t> de </a:t>
              </a:r>
              <a:r>
                <a:rPr lang="en-US" sz="500" kern="1200" dirty="0" err="1">
                  <a:solidFill>
                    <a:srgbClr val="000000"/>
                  </a:solidFill>
                  <a:ea typeface="Times New Roman" panose="02020603050405020304" pitchFamily="18" charset="0"/>
                </a:rPr>
                <a:t>Títulos</a:t>
              </a:r>
              <a:r>
                <a:rPr lang="en-US" sz="500" kern="1200" dirty="0">
                  <a:solidFill>
                    <a:srgbClr val="000000"/>
                  </a:solidFill>
                  <a:ea typeface="Times New Roman" panose="02020603050405020304" pitchFamily="18" charset="0"/>
                </a:rPr>
                <a:t> e </a:t>
              </a:r>
              <a:r>
                <a:rPr lang="en-US" sz="500" kern="1200" dirty="0" err="1">
                  <a:solidFill>
                    <a:srgbClr val="000000"/>
                  </a:solidFill>
                  <a:ea typeface="Times New Roman" panose="02020603050405020304" pitchFamily="18" charset="0"/>
                </a:rPr>
                <a:t>Valores</a:t>
              </a:r>
              <a:r>
                <a:rPr lang="en-US" sz="500" kern="1200" dirty="0">
                  <a:solidFill>
                    <a:srgbClr val="000000"/>
                  </a:solidFill>
                  <a:ea typeface="Times New Roman" panose="02020603050405020304" pitchFamily="18" charset="0"/>
                </a:rPr>
                <a:t> </a:t>
              </a:r>
              <a:r>
                <a:rPr lang="en-US" sz="500" kern="1200" dirty="0" err="1">
                  <a:solidFill>
                    <a:srgbClr val="000000"/>
                  </a:solidFill>
                  <a:ea typeface="Times New Roman" panose="02020603050405020304" pitchFamily="18" charset="0"/>
                </a:rPr>
                <a:t>Mobiliários</a:t>
              </a:r>
              <a:r>
                <a:rPr lang="en-US" sz="500" kern="1200" dirty="0">
                  <a:solidFill>
                    <a:srgbClr val="000000"/>
                  </a:solidFill>
                  <a:ea typeface="Times New Roman" panose="02020603050405020304" pitchFamily="18" charset="0"/>
                </a:rPr>
                <a:t> (the registered broker dealer in Brazil).</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Chile: </a:t>
              </a:r>
              <a:r>
                <a:rPr lang="en-US" sz="500" kern="1200" dirty="0">
                  <a:solidFill>
                    <a:srgbClr val="000000"/>
                  </a:solidFill>
                  <a:ea typeface="Times New Roman" panose="02020603050405020304" pitchFamily="18" charset="0"/>
                </a:rPr>
                <a:t>Bank of America N.A., </a:t>
              </a:r>
              <a:r>
                <a:rPr lang="en-US" sz="500" kern="1200" dirty="0" err="1">
                  <a:solidFill>
                    <a:srgbClr val="000000"/>
                  </a:solidFill>
                  <a:ea typeface="Times New Roman" panose="02020603050405020304" pitchFamily="18" charset="0"/>
                </a:rPr>
                <a:t>Oficina</a:t>
              </a:r>
              <a:r>
                <a:rPr lang="en-US" sz="500" kern="1200" dirty="0">
                  <a:solidFill>
                    <a:srgbClr val="000000"/>
                  </a:solidFill>
                  <a:ea typeface="Times New Roman" panose="02020603050405020304" pitchFamily="18" charset="0"/>
                </a:rPr>
                <a:t> de </a:t>
              </a:r>
              <a:r>
                <a:rPr lang="en-US" sz="500" kern="1200" dirty="0" err="1">
                  <a:solidFill>
                    <a:srgbClr val="000000"/>
                  </a:solidFill>
                  <a:ea typeface="Times New Roman" panose="02020603050405020304" pitchFamily="18" charset="0"/>
                </a:rPr>
                <a:t>Representacion</a:t>
              </a:r>
              <a:r>
                <a:rPr lang="en-US" sz="500" kern="1200" dirty="0">
                  <a:solidFill>
                    <a:srgbClr val="000000"/>
                  </a:solidFill>
                  <a:ea typeface="Times New Roman" panose="02020603050405020304" pitchFamily="18" charset="0"/>
                </a:rPr>
                <a:t> (Chile), is a representative office in Chile of Bank of America N.A., supervised by the </a:t>
              </a:r>
              <a:r>
                <a:rPr lang="en-US" sz="500" kern="1200" dirty="0" err="1">
                  <a:solidFill>
                    <a:srgbClr val="000000"/>
                  </a:solidFill>
                  <a:ea typeface="Times New Roman" panose="02020603050405020304" pitchFamily="18" charset="0"/>
                </a:rPr>
                <a:t>Comisión</a:t>
              </a:r>
              <a:r>
                <a:rPr lang="en-US" sz="500" kern="1200" dirty="0">
                  <a:solidFill>
                    <a:srgbClr val="000000"/>
                  </a:solidFill>
                  <a:ea typeface="Times New Roman" panose="02020603050405020304" pitchFamily="18" charset="0"/>
                </a:rPr>
                <a:t> para </a:t>
              </a:r>
              <a:r>
                <a:rPr lang="en-US" sz="500" kern="1200" dirty="0" err="1">
                  <a:solidFill>
                    <a:srgbClr val="000000"/>
                  </a:solidFill>
                  <a:ea typeface="Times New Roman" panose="02020603050405020304" pitchFamily="18" charset="0"/>
                </a:rPr>
                <a:t>el</a:t>
              </a:r>
              <a:r>
                <a:rPr lang="en-US" sz="500" kern="1200" dirty="0">
                  <a:solidFill>
                    <a:srgbClr val="000000"/>
                  </a:solidFill>
                  <a:ea typeface="Times New Roman" panose="02020603050405020304" pitchFamily="18" charset="0"/>
                </a:rPr>
                <a:t> Mercado </a:t>
              </a:r>
              <a:r>
                <a:rPr lang="en-US" sz="500" kern="1200" dirty="0" err="1">
                  <a:solidFill>
                    <a:srgbClr val="000000"/>
                  </a:solidFill>
                  <a:ea typeface="Times New Roman" panose="02020603050405020304" pitchFamily="18" charset="0"/>
                </a:rPr>
                <a:t>Financiero</a:t>
              </a:r>
              <a:r>
                <a:rPr lang="en-US" sz="500" kern="1200" dirty="0">
                  <a:solidFill>
                    <a:srgbClr val="000000"/>
                  </a:solidFill>
                  <a:ea typeface="Times New Roman" panose="02020603050405020304" pitchFamily="18" charset="0"/>
                </a:rPr>
                <a:t> and authorized to promote in Chile select products and services that Bank of America N.A. provides outside of Chile. Neither Bank of America, N.A., nor its representative office in Chile, is authorized to carry out in Chile any activities that are reserved by Chilean law to locally licensed banks.</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Colombia:</a:t>
              </a:r>
              <a:r>
                <a:rPr lang="en-US" sz="500" kern="1200" dirty="0">
                  <a:solidFill>
                    <a:srgbClr val="000000"/>
                  </a:solidFill>
                  <a:ea typeface="Times New Roman" panose="02020603050405020304" pitchFamily="18" charset="0"/>
                </a:rPr>
                <a:t> Bank of America N.A., </a:t>
              </a:r>
              <a:r>
                <a:rPr lang="en-US" sz="500" kern="1200" dirty="0" err="1">
                  <a:solidFill>
                    <a:srgbClr val="000000"/>
                  </a:solidFill>
                  <a:ea typeface="Times New Roman" panose="02020603050405020304" pitchFamily="18" charset="0"/>
                </a:rPr>
                <a:t>Oficina</a:t>
              </a:r>
              <a:r>
                <a:rPr lang="en-US" sz="500" kern="1200" dirty="0">
                  <a:solidFill>
                    <a:srgbClr val="000000"/>
                  </a:solidFill>
                  <a:ea typeface="Times New Roman" panose="02020603050405020304" pitchFamily="18" charset="0"/>
                </a:rPr>
                <a:t> de </a:t>
              </a:r>
              <a:r>
                <a:rPr lang="en-US" sz="500" kern="1200" dirty="0" err="1">
                  <a:solidFill>
                    <a:srgbClr val="000000"/>
                  </a:solidFill>
                  <a:ea typeface="Times New Roman" panose="02020603050405020304" pitchFamily="18" charset="0"/>
                </a:rPr>
                <a:t>Representacion</a:t>
              </a:r>
              <a:r>
                <a:rPr lang="en-US" sz="500" kern="1200" dirty="0">
                  <a:solidFill>
                    <a:srgbClr val="000000"/>
                  </a:solidFill>
                  <a:ea typeface="Times New Roman" panose="02020603050405020304" pitchFamily="18" charset="0"/>
                </a:rPr>
                <a:t> (Colombia), is a representative office in Colombia of Bank of America N.A., supervised by the </a:t>
              </a:r>
              <a:r>
                <a:rPr lang="en-US" sz="500" kern="1200" dirty="0" err="1">
                  <a:solidFill>
                    <a:srgbClr val="000000"/>
                  </a:solidFill>
                  <a:ea typeface="Times New Roman" panose="02020603050405020304" pitchFamily="18" charset="0"/>
                </a:rPr>
                <a:t>Superintendencia</a:t>
              </a:r>
              <a:r>
                <a:rPr lang="en-US" sz="500" kern="1200" dirty="0">
                  <a:solidFill>
                    <a:srgbClr val="000000"/>
                  </a:solidFill>
                  <a:ea typeface="Times New Roman" panose="02020603050405020304" pitchFamily="18" charset="0"/>
                </a:rPr>
                <a:t> </a:t>
              </a:r>
              <a:r>
                <a:rPr lang="en-US" sz="500" kern="1200" dirty="0" err="1">
                  <a:solidFill>
                    <a:srgbClr val="000000"/>
                  </a:solidFill>
                  <a:ea typeface="Times New Roman" panose="02020603050405020304" pitchFamily="18" charset="0"/>
                </a:rPr>
                <a:t>Financiera</a:t>
              </a:r>
              <a:r>
                <a:rPr lang="en-US" sz="500" kern="1200" dirty="0">
                  <a:solidFill>
                    <a:srgbClr val="000000"/>
                  </a:solidFill>
                  <a:ea typeface="Times New Roman" panose="02020603050405020304" pitchFamily="18" charset="0"/>
                </a:rPr>
                <a:t> de Colombia and authorized to promote in Colombia select products and services that Bank of America N.A. and BofA Securities, Inc. provides outside of Colombia. Neither Bank of America, N.A., nor its representative office in Colombia, is authorized to carry out in Colombia any activities that are reserved by Colombian law to locally licensed banks.</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GB" sz="500" b="1" kern="1200" dirty="0">
                  <a:solidFill>
                    <a:srgbClr val="000000"/>
                  </a:solidFill>
                  <a:ea typeface="MS PGothic" panose="020B0600070205080204" pitchFamily="34" charset="-128"/>
                </a:rPr>
                <a:t>Notice for Dubai International Financial Centre:</a:t>
              </a:r>
              <a:r>
                <a:rPr lang="en-GB" sz="500" kern="1200" dirty="0">
                  <a:solidFill>
                    <a:srgbClr val="000000"/>
                  </a:solidFill>
                  <a:ea typeface="MS PGothic" panose="020B0600070205080204" pitchFamily="34" charset="-128"/>
                </a:rPr>
                <a:t> Merrill Lynch International is authorised and regulated by the Dubai Financial Services Authority. Principal address is ICD Brookfield Place, Level 46, Dubai International Financial Centre, Dubai, United Arab Emirates. License no. CL0322, P.O. Box 506576, Dubai, United Arab Emirates. This communication is not for distribution to the public or a large number of persons, but is personal to named recipients; it is directed to professional and market customers and not to retail customers. The financial products/financial services to which this marketing material relates is only made available to customers who in the view of Merrill Lynch International meet the regulatory criteria to be a Client under DFSA Conduct of Business rules (COB 2.3). Please note that Merrill Lynch International does not deal with retail clients.</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GB" sz="500" b="1" kern="1200" dirty="0">
                  <a:solidFill>
                    <a:srgbClr val="000000"/>
                  </a:solidFill>
                  <a:ea typeface="MS PGothic" panose="020B0600070205080204" pitchFamily="34" charset="-128"/>
                </a:rPr>
                <a:t>Notice for Hong Kong</a:t>
              </a:r>
              <a:r>
                <a:rPr lang="en-AU" sz="500" kern="1200" dirty="0">
                  <a:solidFill>
                    <a:srgbClr val="000000"/>
                  </a:solidFill>
                  <a:ea typeface="MS PGothic" panose="020B0600070205080204" pitchFamily="34" charset="-128"/>
                </a:rPr>
                <a:t>: Bank of America, National Association, Hong Kong Branch, is a branch of a national banking association organized and existing with limited liability under the laws of the United States of America.</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Kingdom of Saudi Arabia:</a:t>
              </a:r>
              <a:r>
                <a:rPr lang="en-US" sz="500" kern="1200" dirty="0">
                  <a:solidFill>
                    <a:srgbClr val="000000"/>
                  </a:solidFill>
                  <a:ea typeface="Times New Roman" panose="02020603050405020304" pitchFamily="18" charset="0"/>
                </a:rPr>
                <a:t> </a:t>
              </a:r>
              <a:r>
                <a:rPr lang="en-US" sz="500" kern="1200" dirty="0">
                  <a:solidFill>
                    <a:srgbClr val="000000"/>
                  </a:solidFill>
                  <a:ea typeface="MS PGothic" panose="020B0600070205080204" pitchFamily="34" charset="-128"/>
                </a:rPr>
                <a:t>This marketing communication is issued and approved by the Merrill Lynch Kingdom of Saudi Arabia Company which is </a:t>
              </a:r>
              <a:r>
                <a:rPr lang="en-US" sz="500" kern="1200" dirty="0" err="1">
                  <a:solidFill>
                    <a:srgbClr val="000000"/>
                  </a:solidFill>
                  <a:ea typeface="MS PGothic" panose="020B0600070205080204" pitchFamily="34" charset="-128"/>
                </a:rPr>
                <a:t>authorised</a:t>
              </a:r>
              <a:r>
                <a:rPr lang="en-US" sz="500" kern="1200" dirty="0">
                  <a:solidFill>
                    <a:srgbClr val="000000"/>
                  </a:solidFill>
                  <a:ea typeface="MS PGothic" panose="020B0600070205080204" pitchFamily="34" charset="-128"/>
                </a:rPr>
                <a:t> and regulated by the Kingdom of Saudi Arabia Capital Market Authority ("CMA"). Principal address is Kingdom Tower, 22 Floor, 2239 Al-</a:t>
              </a:r>
              <a:r>
                <a:rPr lang="en-US" sz="500" kern="1200" dirty="0" err="1">
                  <a:solidFill>
                    <a:srgbClr val="000000"/>
                  </a:solidFill>
                  <a:ea typeface="MS PGothic" panose="020B0600070205080204" pitchFamily="34" charset="-128"/>
                </a:rPr>
                <a:t>Orouba</a:t>
              </a:r>
              <a:r>
                <a:rPr lang="en-US" sz="500" kern="1200" dirty="0">
                  <a:solidFill>
                    <a:srgbClr val="000000"/>
                  </a:solidFill>
                  <a:ea typeface="MS PGothic" panose="020B0600070205080204" pitchFamily="34" charset="-128"/>
                </a:rPr>
                <a:t> Road, </a:t>
              </a:r>
              <a:r>
                <a:rPr lang="en-US" sz="500" kern="1200" dirty="0" err="1">
                  <a:solidFill>
                    <a:srgbClr val="000000"/>
                  </a:solidFill>
                  <a:ea typeface="MS PGothic" panose="020B0600070205080204" pitchFamily="34" charset="-128"/>
                </a:rPr>
                <a:t>Olaya</a:t>
              </a:r>
              <a:r>
                <a:rPr lang="en-US" sz="500" kern="1200" dirty="0">
                  <a:solidFill>
                    <a:srgbClr val="000000"/>
                  </a:solidFill>
                  <a:ea typeface="MS PGothic" panose="020B0600070205080204" pitchFamily="34" charset="-128"/>
                </a:rPr>
                <a:t>, Unit No: 50, </a:t>
              </a:r>
              <a:r>
                <a:rPr lang="en-US" sz="500" kern="1200" dirty="0" err="1">
                  <a:solidFill>
                    <a:srgbClr val="000000"/>
                  </a:solidFill>
                  <a:ea typeface="MS PGothic" panose="020B0600070205080204" pitchFamily="34" charset="-128"/>
                </a:rPr>
                <a:t>Ar</a:t>
              </a:r>
              <a:r>
                <a:rPr lang="en-US" sz="500" kern="1200" dirty="0">
                  <a:solidFill>
                    <a:srgbClr val="000000"/>
                  </a:solidFill>
                  <a:ea typeface="MS PGothic" panose="020B0600070205080204" pitchFamily="34" charset="-128"/>
                </a:rPr>
                <a:t> Riyadh 12214-9597, Saudi Arabia. This communication includes information given in compliance with the Regulations of the CMA. This communication may not be distributed in the Kingdom of Saudi Arabia except to such persons as are permitted under the regulations issued by the CMA. The CMA does not make any representation as to the accuracy or completeness of this communication, and expressly disclaims any liability whatsoever for any loss arising from, or incurred in reliance upon, any part of this communication. This material is not to be distributed to, nor to be read by, retail clients.</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Mexico:</a:t>
              </a:r>
              <a:r>
                <a:rPr lang="en-US" sz="500" kern="1200" dirty="0">
                  <a:solidFill>
                    <a:srgbClr val="000000"/>
                  </a:solidFill>
                  <a:ea typeface="Times New Roman" panose="02020603050405020304" pitchFamily="18" charset="0"/>
                </a:rPr>
                <a:t> Bank of America México, S.A., </a:t>
              </a:r>
              <a:r>
                <a:rPr lang="en-US" sz="500" kern="1200" dirty="0" err="1">
                  <a:solidFill>
                    <a:srgbClr val="000000"/>
                  </a:solidFill>
                  <a:ea typeface="Times New Roman" panose="02020603050405020304" pitchFamily="18" charset="0"/>
                </a:rPr>
                <a:t>Institución</a:t>
              </a:r>
              <a:r>
                <a:rPr lang="en-US" sz="500" kern="1200" dirty="0">
                  <a:solidFill>
                    <a:srgbClr val="000000"/>
                  </a:solidFill>
                  <a:ea typeface="Times New Roman" panose="02020603050405020304" pitchFamily="18" charset="0"/>
                </a:rPr>
                <a:t> de Banca </a:t>
              </a:r>
              <a:r>
                <a:rPr lang="en-US" sz="500" kern="1200" dirty="0" err="1">
                  <a:solidFill>
                    <a:srgbClr val="000000"/>
                  </a:solidFill>
                  <a:ea typeface="Times New Roman" panose="02020603050405020304" pitchFamily="18" charset="0"/>
                </a:rPr>
                <a:t>Múltiple</a:t>
              </a:r>
              <a:r>
                <a:rPr lang="en-US" sz="500" kern="1200" dirty="0">
                  <a:solidFill>
                    <a:srgbClr val="000000"/>
                  </a:solidFill>
                  <a:ea typeface="Times New Roman" panose="02020603050405020304" pitchFamily="18" charset="0"/>
                </a:rPr>
                <a:t> is a banking affiliate in Mexico of Bank of America Corporation and Merrill Lynch México, S.A. de C.V., Casa de Bolsa is a registered broker dealer affiliate in Mexico of Bank of America Corporation.</a:t>
              </a:r>
            </a:p>
            <a:p>
              <a:pPr algn="just" defTabSz="914400" eaLnBrk="0" hangingPunct="0">
                <a:spcBef>
                  <a:spcPts val="0"/>
                </a:spcBef>
                <a:spcAft>
                  <a:spcPts val="200"/>
                </a:spcAft>
                <a:buFontTx/>
                <a:buNone/>
                <a:defRPr/>
              </a:pPr>
              <a:r>
                <a:rPr lang="en-US" sz="500" kern="0" dirty="0">
                  <a:solidFill>
                    <a:srgbClr val="000000"/>
                  </a:solidFill>
                  <a:ea typeface="Calibri" panose="020F0502020204030204" pitchFamily="34" charset="0"/>
                  <a:cs typeface="Times New Roman" panose="02020603050405020304" pitchFamily="18" charset="0"/>
                </a:rPr>
                <a:t>Bank of America, National Association, Charlotte, Carolina del Norte, </a:t>
              </a:r>
              <a:r>
                <a:rPr lang="en-US" sz="500" kern="0" dirty="0" err="1">
                  <a:solidFill>
                    <a:srgbClr val="000000"/>
                  </a:solidFill>
                  <a:ea typeface="Calibri" panose="020F0502020204030204" pitchFamily="34" charset="0"/>
                  <a:cs typeface="Times New Roman" panose="02020603050405020304" pitchFamily="18" charset="0"/>
                </a:rPr>
                <a:t>Estados</a:t>
              </a:r>
              <a:r>
                <a:rPr lang="en-US" sz="500" kern="0" dirty="0">
                  <a:solidFill>
                    <a:srgbClr val="000000"/>
                  </a:solidFill>
                  <a:ea typeface="Calibri" panose="020F0502020204030204" pitchFamily="34" charset="0"/>
                  <a:cs typeface="Times New Roman" panose="02020603050405020304" pitchFamily="18" charset="0"/>
                </a:rPr>
                <a:t> Unidos de </a:t>
              </a:r>
              <a:r>
                <a:rPr lang="en-US" sz="500" kern="0" dirty="0" err="1">
                  <a:solidFill>
                    <a:srgbClr val="000000"/>
                  </a:solidFill>
                  <a:ea typeface="Calibri" panose="020F0502020204030204" pitchFamily="34" charset="0"/>
                  <a:cs typeface="Times New Roman" panose="02020603050405020304" pitchFamily="18" charset="0"/>
                </a:rPr>
                <a:t>Norteamérica</a:t>
              </a:r>
              <a:r>
                <a:rPr lang="en-US" sz="500" kern="0" dirty="0">
                  <a:solidFill>
                    <a:srgbClr val="000000"/>
                  </a:solidFill>
                  <a:ea typeface="Calibri" panose="020F0502020204030204" pitchFamily="34" charset="0"/>
                  <a:cs typeface="Times New Roman" panose="02020603050405020304" pitchFamily="18" charset="0"/>
                </a:rPr>
                <a:t>, </a:t>
              </a:r>
              <a:r>
                <a:rPr lang="en-US" sz="500" kern="0" dirty="0" err="1">
                  <a:solidFill>
                    <a:srgbClr val="000000"/>
                  </a:solidFill>
                  <a:ea typeface="Calibri" panose="020F0502020204030204" pitchFamily="34" charset="0"/>
                  <a:cs typeface="Times New Roman" panose="02020603050405020304" pitchFamily="18" charset="0"/>
                </a:rPr>
                <a:t>Representación</a:t>
              </a:r>
              <a:r>
                <a:rPr lang="en-US" sz="500" kern="0" dirty="0">
                  <a:solidFill>
                    <a:srgbClr val="000000"/>
                  </a:solidFill>
                  <a:ea typeface="Calibri" panose="020F0502020204030204" pitchFamily="34" charset="0"/>
                  <a:cs typeface="Times New Roman" panose="02020603050405020304" pitchFamily="18" charset="0"/>
                </a:rPr>
                <a:t> </a:t>
              </a:r>
              <a:r>
                <a:rPr lang="en-US" sz="500" kern="0" dirty="0" err="1">
                  <a:solidFill>
                    <a:srgbClr val="000000"/>
                  </a:solidFill>
                  <a:ea typeface="Calibri" panose="020F0502020204030204" pitchFamily="34" charset="0"/>
                  <a:cs typeface="Times New Roman" panose="02020603050405020304" pitchFamily="18" charset="0"/>
                </a:rPr>
                <a:t>en</a:t>
              </a:r>
              <a:r>
                <a:rPr lang="en-US" sz="500" kern="0" dirty="0">
                  <a:solidFill>
                    <a:srgbClr val="000000"/>
                  </a:solidFill>
                  <a:ea typeface="Calibri" panose="020F0502020204030204" pitchFamily="34" charset="0"/>
                  <a:cs typeface="Times New Roman" panose="02020603050405020304" pitchFamily="18" charset="0"/>
                </a:rPr>
                <a:t> México is a representative office in Mexico of Bank of America, N.A., supervised by the Mexico National Commission on Banking and Securities</a:t>
              </a:r>
              <a:r>
                <a:rPr lang="en-US" sz="500" kern="1200" dirty="0">
                  <a:solidFill>
                    <a:srgbClr val="000000"/>
                  </a:solidFill>
                  <a:ea typeface="Calibri" panose="020F0502020204030204" pitchFamily="34" charset="0"/>
                </a:rPr>
                <a:t>.</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Peru:</a:t>
              </a:r>
              <a:r>
                <a:rPr lang="en-US" sz="500" kern="1200" dirty="0">
                  <a:solidFill>
                    <a:srgbClr val="000000"/>
                  </a:solidFill>
                  <a:ea typeface="Times New Roman" panose="02020603050405020304" pitchFamily="18" charset="0"/>
                </a:rPr>
                <a:t> Bank of America N.A., </a:t>
              </a:r>
              <a:r>
                <a:rPr lang="en-US" sz="500" kern="1200" dirty="0" err="1">
                  <a:solidFill>
                    <a:srgbClr val="000000"/>
                  </a:solidFill>
                  <a:ea typeface="Times New Roman" panose="02020603050405020304" pitchFamily="18" charset="0"/>
                </a:rPr>
                <a:t>Oficina</a:t>
              </a:r>
              <a:r>
                <a:rPr lang="en-US" sz="500" kern="1200" dirty="0">
                  <a:solidFill>
                    <a:srgbClr val="000000"/>
                  </a:solidFill>
                  <a:ea typeface="Times New Roman" panose="02020603050405020304" pitchFamily="18" charset="0"/>
                </a:rPr>
                <a:t> de </a:t>
              </a:r>
              <a:r>
                <a:rPr lang="en-US" sz="500" kern="1200" dirty="0" err="1">
                  <a:solidFill>
                    <a:srgbClr val="000000"/>
                  </a:solidFill>
                  <a:ea typeface="Times New Roman" panose="02020603050405020304" pitchFamily="18" charset="0"/>
                </a:rPr>
                <a:t>Representacion</a:t>
              </a:r>
              <a:r>
                <a:rPr lang="en-US" sz="500" kern="1200" dirty="0">
                  <a:solidFill>
                    <a:srgbClr val="000000"/>
                  </a:solidFill>
                  <a:ea typeface="Times New Roman" panose="02020603050405020304" pitchFamily="18" charset="0"/>
                </a:rPr>
                <a:t> (Peru), is a representative office in Peru of Bank of America N.A., supervised by the </a:t>
              </a:r>
              <a:r>
                <a:rPr lang="en-US" sz="500" kern="1200" dirty="0" err="1">
                  <a:solidFill>
                    <a:srgbClr val="000000"/>
                  </a:solidFill>
                  <a:ea typeface="Times New Roman" panose="02020603050405020304" pitchFamily="18" charset="0"/>
                </a:rPr>
                <a:t>Superintendencia</a:t>
              </a:r>
              <a:r>
                <a:rPr lang="en-US" sz="500" kern="1200" dirty="0">
                  <a:solidFill>
                    <a:srgbClr val="000000"/>
                  </a:solidFill>
                  <a:ea typeface="Times New Roman" panose="02020603050405020304" pitchFamily="18" charset="0"/>
                </a:rPr>
                <a:t> de Banca, </a:t>
              </a:r>
              <a:r>
                <a:rPr lang="en-US" sz="500" kern="1200" dirty="0" err="1">
                  <a:solidFill>
                    <a:srgbClr val="000000"/>
                  </a:solidFill>
                  <a:ea typeface="Times New Roman" panose="02020603050405020304" pitchFamily="18" charset="0"/>
                </a:rPr>
                <a:t>Seguros</a:t>
              </a:r>
              <a:r>
                <a:rPr lang="en-US" sz="500" kern="1200" dirty="0">
                  <a:solidFill>
                    <a:srgbClr val="000000"/>
                  </a:solidFill>
                  <a:ea typeface="Times New Roman" panose="02020603050405020304" pitchFamily="18" charset="0"/>
                </a:rPr>
                <a:t> y </a:t>
              </a:r>
              <a:r>
                <a:rPr lang="en-US" sz="500" kern="1200" dirty="0" err="1">
                  <a:solidFill>
                    <a:srgbClr val="000000"/>
                  </a:solidFill>
                  <a:ea typeface="Times New Roman" panose="02020603050405020304" pitchFamily="18" charset="0"/>
                </a:rPr>
                <a:t>Administradoras</a:t>
              </a:r>
              <a:r>
                <a:rPr lang="en-US" sz="500" kern="1200" dirty="0">
                  <a:solidFill>
                    <a:srgbClr val="000000"/>
                  </a:solidFill>
                  <a:ea typeface="Times New Roman" panose="02020603050405020304" pitchFamily="18" charset="0"/>
                </a:rPr>
                <a:t> </a:t>
              </a:r>
              <a:r>
                <a:rPr lang="en-US" sz="500" kern="1200" dirty="0" err="1">
                  <a:solidFill>
                    <a:srgbClr val="000000"/>
                  </a:solidFill>
                  <a:ea typeface="Times New Roman" panose="02020603050405020304" pitchFamily="18" charset="0"/>
                </a:rPr>
                <a:t>Privadas</a:t>
              </a:r>
              <a:r>
                <a:rPr lang="en-US" sz="500" kern="1200" dirty="0">
                  <a:solidFill>
                    <a:srgbClr val="000000"/>
                  </a:solidFill>
                  <a:ea typeface="Times New Roman" panose="02020603050405020304" pitchFamily="18" charset="0"/>
                </a:rPr>
                <a:t> de </a:t>
              </a:r>
              <a:r>
                <a:rPr lang="en-US" sz="500" kern="1200" dirty="0" err="1">
                  <a:solidFill>
                    <a:srgbClr val="000000"/>
                  </a:solidFill>
                  <a:ea typeface="Times New Roman" panose="02020603050405020304" pitchFamily="18" charset="0"/>
                </a:rPr>
                <a:t>Fondos</a:t>
              </a:r>
              <a:r>
                <a:rPr lang="en-US" sz="500" kern="1200" dirty="0">
                  <a:solidFill>
                    <a:srgbClr val="000000"/>
                  </a:solidFill>
                  <a:ea typeface="Times New Roman" panose="02020603050405020304" pitchFamily="18" charset="0"/>
                </a:rPr>
                <a:t> de </a:t>
              </a:r>
              <a:r>
                <a:rPr lang="en-US" sz="500" kern="1200" dirty="0" err="1">
                  <a:solidFill>
                    <a:srgbClr val="000000"/>
                  </a:solidFill>
                  <a:ea typeface="Times New Roman" panose="02020603050405020304" pitchFamily="18" charset="0"/>
                </a:rPr>
                <a:t>Pensiones</a:t>
              </a:r>
              <a:r>
                <a:rPr lang="en-US" sz="500" kern="1200" dirty="0">
                  <a:solidFill>
                    <a:srgbClr val="000000"/>
                  </a:solidFill>
                  <a:ea typeface="Times New Roman" panose="02020603050405020304" pitchFamily="18" charset="0"/>
                </a:rPr>
                <a:t> and authorized to promote in Peru select products and services that Bank of America N.A. and its investment banking affiliates provide outside of Peru. Neither Bank of America, N.A., nor its representative office in Peru, is authorized to carry out in Peru any activities that are reserved by Peruvian law to locally licensed banks.</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1200" dirty="0">
                  <a:solidFill>
                    <a:srgbClr val="000000"/>
                  </a:solidFill>
                  <a:ea typeface="Times New Roman" panose="02020603050405020304" pitchFamily="18" charset="0"/>
                </a:rPr>
                <a:t>Notice for Qatar Financial Centre:</a:t>
              </a:r>
              <a:r>
                <a:rPr lang="en-US" sz="500" kern="1200" dirty="0">
                  <a:solidFill>
                    <a:srgbClr val="000000"/>
                  </a:solidFill>
                  <a:ea typeface="Times New Roman" panose="02020603050405020304" pitchFamily="18" charset="0"/>
                </a:rPr>
                <a:t> </a:t>
              </a:r>
              <a:r>
                <a:rPr lang="en-GB" sz="500" kern="1200" dirty="0">
                  <a:solidFill>
                    <a:srgbClr val="000000"/>
                  </a:solidFill>
                  <a:ea typeface="MS PGothic" panose="020B0600070205080204" pitchFamily="34" charset="-128"/>
                </a:rPr>
                <a:t>Merrill Lynch International (QFC) Branch is licensed by the Qatar Financial Centre Regulatory Authority. Principal address is Tornado Tower, Level 22, West Bay, Doha, Qatar. QFC License no. 00258, P.O. Box 27774, Doha, Qatar. This communication is not for distribution to the public or a large number of persons, but is personal to named recipients; it is directed to eligible counterparty or business customers and not to retail customers. The financial products/financial services to which this marketing material relates is only made available to customers who in the view of Merrill Lynch International (QFC) Branch meet the regulatory criteria to be a Client under QFCRA Customer and Investor Protection Rules 2019. Please note that Merrill Lynch International (QFC) Branch does not deal with retail customers.</a:t>
              </a:r>
            </a:p>
            <a:p>
              <a:pPr algn="just" defTabSz="914400" eaLnBrk="0" hangingPunct="0">
                <a:spcBef>
                  <a:spcPts val="0"/>
                </a:spcBef>
                <a:spcAft>
                  <a:spcPts val="200"/>
                </a:spcAft>
                <a:buFontTx/>
                <a:buNone/>
                <a:defRPr/>
              </a:pPr>
              <a:r>
                <a:rPr lang="en-GB" sz="500" b="1" kern="0" dirty="0">
                  <a:solidFill>
                    <a:srgbClr val="000000"/>
                  </a:solidFill>
                  <a:ea typeface="Calibri" panose="020F0502020204030204" pitchFamily="34" charset="0"/>
                </a:rPr>
                <a:t>Bank of America Europe DAC (“BofA Europe”)</a:t>
              </a:r>
              <a:r>
                <a:rPr lang="en-GB" sz="500" kern="0" dirty="0">
                  <a:solidFill>
                    <a:srgbClr val="000000"/>
                  </a:solidFill>
                  <a:ea typeface="Calibri" panose="020F0502020204030204" pitchFamily="34" charset="0"/>
                </a:rPr>
                <a:t> is a designated activity company limited by shares. It is registered in Ireland with registered number no. 220165 and registered address at Two Park Place, Hatch Street, Dublin 2.  BofA Europe is a credit institution and is authorised and supervised by the European Central Bank and the Central Bank of Ireland.  BofA Europe is regulated by the Central Bank of Ireland.[List of branches is at </a:t>
              </a:r>
              <a:r>
                <a:rPr lang="en-US" sz="500" u="sng" kern="0" dirty="0">
                  <a:solidFill>
                    <a:srgbClr val="0563C1"/>
                  </a:solidFill>
                  <a:ea typeface="Calibri" panose="020F0502020204030204" pitchFamily="34" charset="0"/>
                  <a:hlinkClick r:id="rId14"/>
                </a:rPr>
                <a:t>https://business.bofa.com/content/dam/boamlimages/documents/articles/ID17_1174/bofaml_entities_list.pdf</a:t>
              </a:r>
              <a:r>
                <a:rPr lang="en-US" sz="500" u="sng" kern="0" dirty="0">
                  <a:solidFill>
                    <a:srgbClr val="0563C1"/>
                  </a:solidFill>
                  <a:ea typeface="Calibri" panose="020F0502020204030204" pitchFamily="34" charset="0"/>
                </a:rPr>
                <a:t>.</a:t>
              </a:r>
            </a:p>
            <a:p>
              <a:pPr algn="just" defTabSz="914400" eaLnBrk="0" hangingPunct="0">
                <a:spcBef>
                  <a:spcPts val="0"/>
                </a:spcBef>
                <a:spcAft>
                  <a:spcPts val="200"/>
                </a:spcAft>
                <a:buFontTx/>
                <a:buNone/>
                <a:defRPr/>
              </a:pPr>
              <a:r>
                <a:rPr lang="en-GB" sz="500" b="1" kern="0" dirty="0">
                  <a:solidFill>
                    <a:srgbClr val="000000"/>
                  </a:solidFill>
                  <a:ea typeface="Calibri" panose="020F0502020204030204" pitchFamily="34" charset="0"/>
                </a:rPr>
                <a:t>Bank of America, N.A. (“BANA”) </a:t>
              </a:r>
              <a:r>
                <a:rPr lang="en-GB" sz="500" kern="0" dirty="0">
                  <a:solidFill>
                    <a:srgbClr val="000000"/>
                  </a:solidFill>
                  <a:ea typeface="Calibri" panose="020F0502020204030204" pitchFamily="34" charset="0"/>
                </a:rPr>
                <a:t>is a national banking association organised and existing under the laws of the USA with charter number 13044 and with its registered address at 100 North Tryon Street, Charlotte, North Carolina 28202, USA. BANA (member of Federal Deposit Insurance Corporation (FDIC)) is authorised and regulated by the Office of the Comptroller of the Currency, and is subject to the supervision and regulation of the Board of Governors of the Federal Reserve System and the FDIC, each in the USA. BANA has a London branch (“BANA London Branch”) with its principal place of business in the United Kingdom at 2 King Edward Street, London EC1A 1HQ, which is authorised by the Prudential Regulation Authority and subject to regulation by the Financial Conduct Authority and limited regulation by the Prudential Regulation Authority. Details about the extent of BANA London Branch’s regulation by the Prudential Regulation Authority are available from BANA London Branch on request.</a:t>
              </a:r>
              <a:endParaRPr lang="en-GB" sz="500" kern="1200" dirty="0">
                <a:solidFill>
                  <a:srgbClr val="000000"/>
                </a:solidFill>
                <a:ea typeface="MS PGothic" panose="020B0600070205080204" pitchFamily="34" charset="-128"/>
              </a:endParaRPr>
            </a:p>
            <a:p>
              <a:pPr algn="just" defTabSz="914400" eaLnBrk="0" hangingPunct="0">
                <a:spcBef>
                  <a:spcPts val="0"/>
                </a:spcBef>
                <a:spcAft>
                  <a:spcPts val="200"/>
                </a:spcAft>
                <a:buFontTx/>
                <a:buNone/>
                <a:defRPr/>
              </a:pPr>
              <a:r>
                <a:rPr lang="en-US" sz="500" b="1" kern="1200" dirty="0">
                  <a:solidFill>
                    <a:srgbClr val="000000"/>
                  </a:solidFill>
                  <a:ea typeface="Calibri" panose="020F0502020204030204" pitchFamily="34" charset="0"/>
                  <a:cs typeface="Times New Roman" panose="02020603050405020304" pitchFamily="18" charset="0"/>
                </a:rPr>
                <a:t>Notice for Indonesia:</a:t>
              </a:r>
              <a:r>
                <a:rPr lang="en-US" sz="500" kern="1200" dirty="0">
                  <a:solidFill>
                    <a:srgbClr val="000000"/>
                  </a:solidFill>
                  <a:ea typeface="Calibri" panose="020F0502020204030204" pitchFamily="34" charset="0"/>
                  <a:cs typeface="Times New Roman" panose="02020603050405020304" pitchFamily="18" charset="0"/>
                </a:rPr>
                <a:t> </a:t>
              </a:r>
              <a:r>
                <a:rPr lang="en-HK" sz="500" kern="1200" dirty="0">
                  <a:solidFill>
                    <a:srgbClr val="000000"/>
                  </a:solidFill>
                  <a:ea typeface="Calibri" panose="020F0502020204030204" pitchFamily="34" charset="0"/>
                  <a:cs typeface="Times New Roman" panose="02020603050405020304" pitchFamily="18" charset="0"/>
                </a:rPr>
                <a:t>Bank of America, National Association, Jakarta Branch (“BANA Jakarta”), is a branch of a national banking association organized and existing with limited liability under the laws of the United States of America. In Indonesia, BANA Jakarta is licensed and under the supervision of the Indonesia Financial Services Authority (“</a:t>
              </a:r>
              <a:r>
                <a:rPr lang="en-HK" sz="500" kern="1200" dirty="0" err="1">
                  <a:solidFill>
                    <a:srgbClr val="000000"/>
                  </a:solidFill>
                  <a:ea typeface="Calibri" panose="020F0502020204030204" pitchFamily="34" charset="0"/>
                  <a:cs typeface="Times New Roman" panose="02020603050405020304" pitchFamily="18" charset="0"/>
                </a:rPr>
                <a:t>Otoritas</a:t>
              </a:r>
              <a:r>
                <a:rPr lang="en-HK" sz="500" kern="1200" dirty="0">
                  <a:solidFill>
                    <a:srgbClr val="000000"/>
                  </a:solidFill>
                  <a:ea typeface="Calibri" panose="020F0502020204030204" pitchFamily="34" charset="0"/>
                  <a:cs typeface="Times New Roman" panose="02020603050405020304" pitchFamily="18" charset="0"/>
                </a:rPr>
                <a:t> Jasa </a:t>
              </a:r>
              <a:r>
                <a:rPr lang="en-HK" sz="500" kern="1200" dirty="0" err="1">
                  <a:solidFill>
                    <a:srgbClr val="000000"/>
                  </a:solidFill>
                  <a:ea typeface="Calibri" panose="020F0502020204030204" pitchFamily="34" charset="0"/>
                  <a:cs typeface="Times New Roman" panose="02020603050405020304" pitchFamily="18" charset="0"/>
                </a:rPr>
                <a:t>Keuangan</a:t>
              </a:r>
              <a:r>
                <a:rPr lang="en-HK" sz="500" kern="1200" dirty="0">
                  <a:solidFill>
                    <a:srgbClr val="000000"/>
                  </a:solidFill>
                  <a:ea typeface="Calibri" panose="020F0502020204030204" pitchFamily="34" charset="0"/>
                  <a:cs typeface="Times New Roman" panose="02020603050405020304" pitchFamily="18" charset="0"/>
                </a:rPr>
                <a:t>” </a:t>
              </a:r>
              <a:r>
                <a:rPr lang="en-HK" sz="500" kern="1200" dirty="0" err="1">
                  <a:solidFill>
                    <a:srgbClr val="000000"/>
                  </a:solidFill>
                  <a:ea typeface="Calibri" panose="020F0502020204030204" pitchFamily="34" charset="0"/>
                  <a:cs typeface="Times New Roman" panose="02020603050405020304" pitchFamily="18" charset="0"/>
                </a:rPr>
                <a:t>or“OJK</a:t>
              </a:r>
              <a:r>
                <a:rPr lang="en-HK" sz="500" kern="1200" dirty="0">
                  <a:solidFill>
                    <a:srgbClr val="000000"/>
                  </a:solidFill>
                  <a:ea typeface="Calibri" panose="020F0502020204030204" pitchFamily="34" charset="0"/>
                  <a:cs typeface="Times New Roman" panose="02020603050405020304" pitchFamily="18" charset="0"/>
                </a:rPr>
                <a:t>”) and Bank Indonesia, and a participant of Deposit Insurance Corporation (“Lembaga </a:t>
              </a:r>
              <a:r>
                <a:rPr lang="en-HK" sz="500" kern="1200" dirty="0" err="1">
                  <a:solidFill>
                    <a:srgbClr val="000000"/>
                  </a:solidFill>
                  <a:ea typeface="Calibri" panose="020F0502020204030204" pitchFamily="34" charset="0"/>
                  <a:cs typeface="Times New Roman" panose="02020603050405020304" pitchFamily="18" charset="0"/>
                </a:rPr>
                <a:t>Penjamin</a:t>
              </a:r>
              <a:r>
                <a:rPr lang="en-HK" sz="500" kern="1200" dirty="0">
                  <a:solidFill>
                    <a:srgbClr val="000000"/>
                  </a:solidFill>
                  <a:ea typeface="Calibri" panose="020F0502020204030204" pitchFamily="34" charset="0"/>
                  <a:cs typeface="Times New Roman" panose="02020603050405020304" pitchFamily="18" charset="0"/>
                </a:rPr>
                <a:t> </a:t>
              </a:r>
              <a:r>
                <a:rPr lang="en-HK" sz="500" kern="1200" dirty="0" err="1">
                  <a:solidFill>
                    <a:srgbClr val="000000"/>
                  </a:solidFill>
                  <a:ea typeface="Calibri" panose="020F0502020204030204" pitchFamily="34" charset="0"/>
                  <a:cs typeface="Times New Roman" panose="02020603050405020304" pitchFamily="18" charset="0"/>
                </a:rPr>
                <a:t>Simpanan</a:t>
              </a:r>
              <a:r>
                <a:rPr lang="en-HK" sz="500" kern="1200" dirty="0">
                  <a:solidFill>
                    <a:srgbClr val="000000"/>
                  </a:solidFill>
                  <a:ea typeface="Calibri" panose="020F0502020204030204" pitchFamily="34" charset="0"/>
                  <a:cs typeface="Times New Roman" panose="02020603050405020304" pitchFamily="18" charset="0"/>
                </a:rPr>
                <a:t>” or "LPS”). PT Merrill Lynch </a:t>
              </a:r>
              <a:r>
                <a:rPr lang="en-HK" sz="500" kern="1200" dirty="0" err="1">
                  <a:solidFill>
                    <a:srgbClr val="000000"/>
                  </a:solidFill>
                  <a:ea typeface="Calibri" panose="020F0502020204030204" pitchFamily="34" charset="0"/>
                  <a:cs typeface="Times New Roman" panose="02020603050405020304" pitchFamily="18" charset="0"/>
                </a:rPr>
                <a:t>Sekuritas</a:t>
              </a:r>
              <a:r>
                <a:rPr lang="en-HK" sz="500" kern="1200" dirty="0">
                  <a:solidFill>
                    <a:srgbClr val="000000"/>
                  </a:solidFill>
                  <a:ea typeface="Calibri" panose="020F0502020204030204" pitchFamily="34" charset="0"/>
                  <a:cs typeface="Times New Roman" panose="02020603050405020304" pitchFamily="18" charset="0"/>
                </a:rPr>
                <a:t> Indonesia is licensed and supervised by OJK.</a:t>
              </a:r>
              <a:endParaRPr lang="en-US" sz="500" kern="1200" dirty="0">
                <a:solidFill>
                  <a:srgbClr val="000000"/>
                </a:solidFill>
                <a:ea typeface="Calibri" panose="020F0502020204030204" pitchFamily="34" charset="0"/>
                <a:cs typeface="Times New Roman" panose="02020603050405020304" pitchFamily="18" charset="0"/>
              </a:endParaRPr>
            </a:p>
            <a:p>
              <a:pPr algn="just" defTabSz="914400" eaLnBrk="0" hangingPunct="0">
                <a:spcBef>
                  <a:spcPts val="0"/>
                </a:spcBef>
                <a:spcAft>
                  <a:spcPts val="200"/>
                </a:spcAft>
                <a:buFontTx/>
                <a:buNone/>
                <a:defRPr/>
              </a:pPr>
              <a:r>
                <a:rPr lang="en-US" sz="500" b="1" kern="0" dirty="0">
                  <a:solidFill>
                    <a:srgbClr val="000000"/>
                  </a:solidFill>
                  <a:ea typeface="Calibri" panose="020F0502020204030204" pitchFamily="34" charset="0"/>
                </a:rPr>
                <a:t>Notice for Philippines:</a:t>
              </a:r>
              <a:r>
                <a:rPr lang="en-US" sz="500" kern="0" dirty="0">
                  <a:solidFill>
                    <a:srgbClr val="000000"/>
                  </a:solidFill>
                  <a:ea typeface="Calibri" panose="020F0502020204030204" pitchFamily="34" charset="0"/>
                </a:rPr>
                <a:t> </a:t>
              </a:r>
              <a:r>
                <a:rPr lang="en-HK" sz="500" kern="0" dirty="0">
                  <a:solidFill>
                    <a:srgbClr val="000000"/>
                  </a:solidFill>
                  <a:ea typeface="Calibri" panose="020F0502020204030204" pitchFamily="34" charset="0"/>
                </a:rPr>
                <a:t>Bank of America, National Association, Manila Branch is regulated by </a:t>
              </a:r>
              <a:r>
                <a:rPr lang="en-HK" sz="500" kern="0" dirty="0" err="1">
                  <a:solidFill>
                    <a:srgbClr val="000000"/>
                  </a:solidFill>
                  <a:ea typeface="Calibri" panose="020F0502020204030204" pitchFamily="34" charset="0"/>
                </a:rPr>
                <a:t>Bangko</a:t>
              </a:r>
              <a:r>
                <a:rPr lang="en-HK" sz="500" kern="0" dirty="0">
                  <a:solidFill>
                    <a:srgbClr val="000000"/>
                  </a:solidFill>
                  <a:ea typeface="Calibri" panose="020F0502020204030204" pitchFamily="34" charset="0"/>
                </a:rPr>
                <a:t> Sentral ng </a:t>
              </a:r>
              <a:r>
                <a:rPr lang="en-HK" sz="500" kern="0" dirty="0" err="1">
                  <a:solidFill>
                    <a:srgbClr val="000000"/>
                  </a:solidFill>
                  <a:ea typeface="Calibri" panose="020F0502020204030204" pitchFamily="34" charset="0"/>
                </a:rPr>
                <a:t>Pilipinas</a:t>
              </a:r>
              <a:r>
                <a:rPr lang="en-HK" sz="500" kern="0" dirty="0">
                  <a:solidFill>
                    <a:srgbClr val="000000"/>
                  </a:solidFill>
                  <a:ea typeface="Calibri" panose="020F0502020204030204" pitchFamily="34" charset="0"/>
                </a:rPr>
                <a:t>. </a:t>
              </a:r>
              <a:r>
                <a:rPr lang="en-HK" sz="500" u="sng" kern="0" dirty="0">
                  <a:solidFill>
                    <a:srgbClr val="0563C1"/>
                  </a:solidFill>
                  <a:ea typeface="Calibri" panose="020F0502020204030204" pitchFamily="34" charset="0"/>
                  <a:hlinkClick r:id="rId15"/>
                </a:rPr>
                <a:t>https://www.bsp.gov.ph</a:t>
              </a:r>
              <a:r>
                <a:rPr lang="en-US" sz="500" u="sng" kern="0" dirty="0">
                  <a:solidFill>
                    <a:srgbClr val="000000"/>
                  </a:solidFill>
                  <a:ea typeface="Calibri" panose="020F0502020204030204" pitchFamily="34" charset="0"/>
                </a:rPr>
                <a:t>. </a:t>
              </a:r>
              <a:r>
                <a:rPr lang="en-HK" sz="500" kern="0" dirty="0">
                  <a:solidFill>
                    <a:srgbClr val="000000"/>
                  </a:solidFill>
                  <a:ea typeface="Calibri" panose="020F0502020204030204" pitchFamily="34" charset="0"/>
                </a:rPr>
                <a:t>Deposits are insured by Philippine Deposit Insurance Corporation up to P500,000 per depositor. For queries or concerns, please contact Client Service Team at (+632) 88155100 or </a:t>
              </a:r>
              <a:r>
                <a:rPr lang="en-HK" sz="500" u="sng" kern="0" dirty="0">
                  <a:solidFill>
                    <a:srgbClr val="0563C1"/>
                  </a:solidFill>
                  <a:ea typeface="Calibri" panose="020F0502020204030204" pitchFamily="34" charset="0"/>
                  <a:hlinkClick r:id="rId16"/>
                </a:rPr>
                <a:t>asia.sse-ph@bofa.com</a:t>
              </a:r>
              <a:r>
                <a:rPr lang="en-HK" sz="500" u="sng" kern="0" dirty="0">
                  <a:solidFill>
                    <a:srgbClr val="0563C1"/>
                  </a:solidFill>
                  <a:ea typeface="Calibri" panose="020F0502020204030204" pitchFamily="34" charset="0"/>
                </a:rPr>
                <a:t>.</a:t>
              </a:r>
              <a:r>
                <a:rPr lang="en-US" sz="500" kern="0" dirty="0">
                  <a:solidFill>
                    <a:srgbClr val="000000"/>
                  </a:solidFill>
                  <a:ea typeface="Calibri" panose="020F0502020204030204" pitchFamily="34" charset="0"/>
                </a:rPr>
                <a:t> </a:t>
              </a:r>
              <a:r>
                <a:rPr lang="en-US" sz="500" kern="1200" dirty="0">
                  <a:solidFill>
                    <a:srgbClr val="000000"/>
                  </a:solidFill>
                  <a:ea typeface="Times New Roman" panose="02020603050405020304" pitchFamily="18" charset="0"/>
                </a:rPr>
                <a:t> </a:t>
              </a:r>
            </a:p>
            <a:p>
              <a:pPr>
                <a:lnSpc>
                  <a:spcPct val="107000"/>
                </a:lnSpc>
                <a:spcBef>
                  <a:spcPts val="0"/>
                </a:spcBef>
                <a:spcAft>
                  <a:spcPts val="200"/>
                </a:spcAft>
                <a:buNone/>
                <a:defRPr/>
              </a:pPr>
              <a:r>
                <a:rPr lang="en-US" sz="500" kern="1200" dirty="0">
                  <a:solidFill>
                    <a:srgbClr val="000000"/>
                  </a:solidFill>
                  <a:ea typeface="Times New Roman" panose="02020603050405020304" pitchFamily="18" charset="0"/>
                </a:rPr>
                <a:t>©2025 Bank of America Corporation. All rights reserved. </a:t>
              </a:r>
              <a:r>
                <a:rPr lang="en-US" sz="500" dirty="0">
                  <a:solidFill>
                    <a:srgbClr val="000000"/>
                  </a:solidFill>
                  <a:ea typeface="Times New Roman" panose="02020603050405020304" pitchFamily="18" charset="0"/>
                </a:rPr>
                <a:t>1</a:t>
              </a:r>
              <a:r>
                <a:rPr lang="en-US" sz="500" kern="1200" dirty="0">
                  <a:solidFill>
                    <a:srgbClr val="000000"/>
                  </a:solidFill>
                  <a:ea typeface="Times New Roman" panose="02020603050405020304" pitchFamily="18" charset="0"/>
                </a:rPr>
                <a:t>/2025 CD1792</a:t>
              </a:r>
              <a:endParaRPr lang="en-US" sz="500" kern="1200" dirty="0">
                <a:solidFill>
                  <a:schemeClr val="accent2">
                    <a:lumMod val="40000"/>
                    <a:lumOff val="60000"/>
                  </a:schemeClr>
                </a:solidFill>
              </a:endParaRPr>
            </a:p>
          </p:txBody>
        </p:sp>
        <p:sp>
          <p:nvSpPr>
            <p:cNvPr id="14" name="TextBox 13">
              <a:extLst>
                <a:ext uri="{FF2B5EF4-FFF2-40B4-BE49-F238E27FC236}">
                  <a16:creationId xmlns:a16="http://schemas.microsoft.com/office/drawing/2014/main" id="{50D82B75-DE36-F7DD-5387-F38D060FDAD8}"/>
                </a:ext>
              </a:extLst>
            </p:cNvPr>
            <p:cNvSpPr txBox="1">
              <a:spLocks noGrp="1" noRot="1" noMove="1" noResize="1" noEditPoints="1" noAdjustHandles="1" noChangeArrowheads="1" noChangeShapeType="1"/>
            </p:cNvSpPr>
            <p:nvPr/>
          </p:nvSpPr>
          <p:spPr>
            <a:xfrm>
              <a:off x="350833" y="316212"/>
              <a:ext cx="3144535" cy="430887"/>
            </a:xfrm>
            <a:prstGeom prst="rect">
              <a:avLst/>
            </a:prstGeom>
            <a:noFill/>
          </p:spPr>
          <p:txBody>
            <a:bodyPr wrap="square" lIns="0" tIns="0" rIns="0" bIns="0">
              <a:spAutoFit/>
            </a:bodyPr>
            <a:lstStyle/>
            <a:p>
              <a:r>
                <a:rPr lang="en-US" sz="2800" dirty="0">
                  <a:latin typeface="Calibri Light" panose="020F0302020204030204" pitchFamily="34" charset="0"/>
                  <a:cs typeface="Calibri Light" panose="020F0302020204030204" pitchFamily="34" charset="0"/>
                </a:rPr>
                <a:t>Notice to recipient</a:t>
              </a:r>
            </a:p>
          </p:txBody>
        </p:sp>
        <p:grpSp>
          <p:nvGrpSpPr>
            <p:cNvPr id="19" name="Group 18">
              <a:extLst>
                <a:ext uri="{FF2B5EF4-FFF2-40B4-BE49-F238E27FC236}">
                  <a16:creationId xmlns:a16="http://schemas.microsoft.com/office/drawing/2014/main" id="{7238A1ED-6929-3AF0-CC71-3AB88D915AB5}"/>
                </a:ext>
              </a:extLst>
            </p:cNvPr>
            <p:cNvGrpSpPr>
              <a:grpSpLocks noGrp="1" noUngrp="1" noRot="1" noMove="1" noResize="1"/>
            </p:cNvGrpSpPr>
            <p:nvPr/>
          </p:nvGrpSpPr>
          <p:grpSpPr>
            <a:xfrm>
              <a:off x="2137254" y="3060153"/>
              <a:ext cx="4320000" cy="149647"/>
              <a:chOff x="2343629" y="3060153"/>
              <a:chExt cx="4320000" cy="149647"/>
            </a:xfrm>
          </p:grpSpPr>
          <p:sp>
            <p:nvSpPr>
              <p:cNvPr id="16" name="TextBox 15">
                <a:extLst>
                  <a:ext uri="{FF2B5EF4-FFF2-40B4-BE49-F238E27FC236}">
                    <a16:creationId xmlns:a16="http://schemas.microsoft.com/office/drawing/2014/main" id="{A72FBABA-2040-024C-D6B4-916329BE50F2}"/>
                  </a:ext>
                </a:extLst>
              </p:cNvPr>
              <p:cNvSpPr txBox="1">
                <a:spLocks noGrp="1" noRot="1" noMove="1" noResize="1" noEditPoints="1" noAdjustHandles="1" noChangeArrowheads="1" noChangeShapeType="1"/>
              </p:cNvSpPr>
              <p:nvPr/>
            </p:nvSpPr>
            <p:spPr>
              <a:xfrm>
                <a:off x="2343629" y="3060153"/>
                <a:ext cx="1440000" cy="149647"/>
              </a:xfrm>
              <a:prstGeom prst="rect">
                <a:avLst/>
              </a:prstGeom>
              <a:noFill/>
              <a:ln w="15875">
                <a:solidFill>
                  <a:schemeClr val="tx1"/>
                </a:solidFill>
              </a:ln>
            </p:spPr>
            <p:txBody>
              <a:bodyPr wrap="square" lIns="0" tIns="36000" rIns="0" bIns="36000">
                <a:spAutoFit/>
              </a:bodyPr>
              <a:lstStyle/>
              <a:p>
                <a:pPr algn="ctr"/>
                <a:r>
                  <a:rPr lang="en-US" sz="500" b="1" dirty="0">
                    <a:solidFill>
                      <a:srgbClr val="000000"/>
                    </a:solidFill>
                    <a:latin typeface="Calibri" pitchFamily="34" charset="0"/>
                    <a:cs typeface="Calibri" pitchFamily="34" charset="0"/>
                  </a:rPr>
                  <a:t>Are Not FDIC Insured</a:t>
                </a:r>
                <a:endParaRPr lang="en-US" sz="500" dirty="0"/>
              </a:p>
            </p:txBody>
          </p:sp>
          <p:sp>
            <p:nvSpPr>
              <p:cNvPr id="17" name="TextBox 16">
                <a:extLst>
                  <a:ext uri="{FF2B5EF4-FFF2-40B4-BE49-F238E27FC236}">
                    <a16:creationId xmlns:a16="http://schemas.microsoft.com/office/drawing/2014/main" id="{E0B8F695-8BEF-04A1-4534-1A6C8AD22B0D}"/>
                  </a:ext>
                </a:extLst>
              </p:cNvPr>
              <p:cNvSpPr txBox="1">
                <a:spLocks noGrp="1" noRot="1" noMove="1" noResize="1" noEditPoints="1" noAdjustHandles="1" noChangeArrowheads="1" noChangeShapeType="1"/>
              </p:cNvSpPr>
              <p:nvPr/>
            </p:nvSpPr>
            <p:spPr>
              <a:xfrm>
                <a:off x="3783629" y="3060153"/>
                <a:ext cx="1440000" cy="149647"/>
              </a:xfrm>
              <a:prstGeom prst="rect">
                <a:avLst/>
              </a:prstGeom>
              <a:noFill/>
              <a:ln w="15875">
                <a:solidFill>
                  <a:schemeClr val="tx1"/>
                </a:solidFill>
              </a:ln>
            </p:spPr>
            <p:txBody>
              <a:bodyPr wrap="square" lIns="0" tIns="36000" rIns="0" bIns="36000">
                <a:spAutoFit/>
              </a:bodyPr>
              <a:lstStyle/>
              <a:p>
                <a:pPr algn="ctr"/>
                <a:r>
                  <a:rPr lang="en-US" sz="500" b="1" dirty="0">
                    <a:solidFill>
                      <a:srgbClr val="000000"/>
                    </a:solidFill>
                    <a:latin typeface="Calibri" pitchFamily="34" charset="0"/>
                    <a:cs typeface="Calibri" pitchFamily="34" charset="0"/>
                  </a:rPr>
                  <a:t>Are Not Bank Guaranteed</a:t>
                </a:r>
              </a:p>
            </p:txBody>
          </p:sp>
          <p:sp>
            <p:nvSpPr>
              <p:cNvPr id="18" name="TextBox 17">
                <a:extLst>
                  <a:ext uri="{FF2B5EF4-FFF2-40B4-BE49-F238E27FC236}">
                    <a16:creationId xmlns:a16="http://schemas.microsoft.com/office/drawing/2014/main" id="{3C399F89-F269-0988-56D2-B3C06C132E7E}"/>
                  </a:ext>
                </a:extLst>
              </p:cNvPr>
              <p:cNvSpPr txBox="1">
                <a:spLocks noGrp="1" noRot="1" noMove="1" noResize="1" noEditPoints="1" noAdjustHandles="1" noChangeArrowheads="1" noChangeShapeType="1"/>
              </p:cNvSpPr>
              <p:nvPr/>
            </p:nvSpPr>
            <p:spPr>
              <a:xfrm>
                <a:off x="5223629" y="3060153"/>
                <a:ext cx="1440000" cy="149647"/>
              </a:xfrm>
              <a:prstGeom prst="rect">
                <a:avLst/>
              </a:prstGeom>
              <a:noFill/>
              <a:ln w="15875">
                <a:solidFill>
                  <a:schemeClr val="tx1"/>
                </a:solidFill>
              </a:ln>
            </p:spPr>
            <p:txBody>
              <a:bodyPr wrap="square" lIns="0" tIns="36000" rIns="0" bIns="36000">
                <a:spAutoFit/>
              </a:bodyPr>
              <a:lstStyle/>
              <a:p>
                <a:pPr algn="ctr"/>
                <a:r>
                  <a:rPr lang="en-US" sz="500" b="1" dirty="0">
                    <a:solidFill>
                      <a:srgbClr val="000000"/>
                    </a:solidFill>
                    <a:latin typeface="Calibri" pitchFamily="34" charset="0"/>
                    <a:cs typeface="Calibri" pitchFamily="34" charset="0"/>
                  </a:rPr>
                  <a:t>May Lose Value</a:t>
                </a:r>
              </a:p>
            </p:txBody>
          </p:sp>
        </p:grpSp>
      </p:grpSp>
      <p:grpSp>
        <p:nvGrpSpPr>
          <p:cNvPr id="5" name="Instructions" hidden="1">
            <a:extLst>
              <a:ext uri="{FF2B5EF4-FFF2-40B4-BE49-F238E27FC236}">
                <a16:creationId xmlns:a16="http://schemas.microsoft.com/office/drawing/2014/main" id="{66874F6F-5EA3-3FAB-CA43-68534DDF739E}"/>
              </a:ext>
            </a:extLst>
          </p:cNvPr>
          <p:cNvGrpSpPr>
            <a:grpSpLocks/>
          </p:cNvGrpSpPr>
          <p:nvPr/>
        </p:nvGrpSpPr>
        <p:grpSpPr>
          <a:xfrm>
            <a:off x="578702" y="1203268"/>
            <a:ext cx="12660196" cy="5754604"/>
            <a:chOff x="578702" y="1203268"/>
            <a:chExt cx="12660196" cy="5754604"/>
          </a:xfrm>
        </p:grpSpPr>
        <p:pic>
          <p:nvPicPr>
            <p:cNvPr id="4" name="Picture 3" descr="A computer screen shot of a computer&#10;&#10;Description automatically generated">
              <a:extLst>
                <a:ext uri="{FF2B5EF4-FFF2-40B4-BE49-F238E27FC236}">
                  <a16:creationId xmlns:a16="http://schemas.microsoft.com/office/drawing/2014/main" id="{E20BCFB8-CC9C-73EC-B431-B035252551EE}"/>
                </a:ext>
              </a:extLst>
            </p:cNvPr>
            <p:cNvPicPr>
              <a:picLocks noChangeAspect="1"/>
            </p:cNvPicPr>
            <p:nvPr/>
          </p:nvPicPr>
          <p:blipFill>
            <a:blip r:embed="rId17"/>
            <a:stretch>
              <a:fillRect/>
            </a:stretch>
          </p:blipFill>
          <p:spPr>
            <a:xfrm>
              <a:off x="1073758" y="1853080"/>
              <a:ext cx="10917174" cy="3467584"/>
            </a:xfrm>
            <a:prstGeom prst="rect">
              <a:avLst/>
            </a:prstGeom>
          </p:spPr>
        </p:pic>
        <p:sp>
          <p:nvSpPr>
            <p:cNvPr id="131" name="Rectangle 130">
              <a:extLst>
                <a:ext uri="{FF2B5EF4-FFF2-40B4-BE49-F238E27FC236}">
                  <a16:creationId xmlns:a16="http://schemas.microsoft.com/office/drawing/2014/main" id="{B872E444-CBC4-3250-B42B-EA3ADD2866E5}"/>
                </a:ext>
              </a:extLst>
            </p:cNvPr>
            <p:cNvSpPr>
              <a:spLocks/>
            </p:cNvSpPr>
            <p:nvPr/>
          </p:nvSpPr>
          <p:spPr bwMode="auto">
            <a:xfrm>
              <a:off x="1263617" y="1637796"/>
              <a:ext cx="647700" cy="647700"/>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2" name="Rectangle 131">
              <a:extLst>
                <a:ext uri="{FF2B5EF4-FFF2-40B4-BE49-F238E27FC236}">
                  <a16:creationId xmlns:a16="http://schemas.microsoft.com/office/drawing/2014/main" id="{65C40753-0706-3D7D-20D6-1BCD3EAD7AB0}"/>
                </a:ext>
              </a:extLst>
            </p:cNvPr>
            <p:cNvSpPr>
              <a:spLocks/>
            </p:cNvSpPr>
            <p:nvPr/>
          </p:nvSpPr>
          <p:spPr bwMode="auto">
            <a:xfrm>
              <a:off x="9636928" y="2232998"/>
              <a:ext cx="977394" cy="78071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3" name="Rectangle 132">
              <a:extLst>
                <a:ext uri="{FF2B5EF4-FFF2-40B4-BE49-F238E27FC236}">
                  <a16:creationId xmlns:a16="http://schemas.microsoft.com/office/drawing/2014/main" id="{B7545482-4242-F0ED-3F6C-4679E186E010}"/>
                </a:ext>
              </a:extLst>
            </p:cNvPr>
            <p:cNvSpPr>
              <a:spLocks/>
            </p:cNvSpPr>
            <p:nvPr/>
          </p:nvSpPr>
          <p:spPr bwMode="auto">
            <a:xfrm>
              <a:off x="11473147" y="3187010"/>
              <a:ext cx="497334" cy="1034470"/>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34" name="TextBox 133">
              <a:extLst>
                <a:ext uri="{FF2B5EF4-FFF2-40B4-BE49-F238E27FC236}">
                  <a16:creationId xmlns:a16="http://schemas.microsoft.com/office/drawing/2014/main" id="{41EA1473-B164-260E-9E84-770B45023D51}"/>
                </a:ext>
              </a:extLst>
            </p:cNvPr>
            <p:cNvSpPr txBox="1">
              <a:spLocks/>
            </p:cNvSpPr>
            <p:nvPr/>
          </p:nvSpPr>
          <p:spPr>
            <a:xfrm>
              <a:off x="578702" y="1203268"/>
              <a:ext cx="2017529" cy="276999"/>
            </a:xfrm>
            <a:prstGeom prst="rect">
              <a:avLst/>
            </a:prstGeom>
            <a:noFill/>
          </p:spPr>
          <p:txBody>
            <a:bodyPr wrap="square" lIns="0" tIns="0" rIns="0" bIns="0" rtlCol="0">
              <a:spAutoFit/>
            </a:bodyPr>
            <a:lstStyle/>
            <a:p>
              <a:pPr algn="ctr"/>
              <a:r>
                <a:rPr lang="en-US" sz="1800" dirty="0"/>
                <a:t>In the Home tab…</a:t>
              </a:r>
            </a:p>
          </p:txBody>
        </p:sp>
        <p:sp>
          <p:nvSpPr>
            <p:cNvPr id="135" name="TextBox 134">
              <a:extLst>
                <a:ext uri="{FF2B5EF4-FFF2-40B4-BE49-F238E27FC236}">
                  <a16:creationId xmlns:a16="http://schemas.microsoft.com/office/drawing/2014/main" id="{E3F71BA3-4521-F0FE-4167-7EB87C57E2A7}"/>
                </a:ext>
              </a:extLst>
            </p:cNvPr>
            <p:cNvSpPr txBox="1">
              <a:spLocks/>
            </p:cNvSpPr>
            <p:nvPr/>
          </p:nvSpPr>
          <p:spPr>
            <a:xfrm>
              <a:off x="8510251" y="1203268"/>
              <a:ext cx="3230748" cy="276999"/>
            </a:xfrm>
            <a:prstGeom prst="rect">
              <a:avLst/>
            </a:prstGeom>
            <a:noFill/>
          </p:spPr>
          <p:txBody>
            <a:bodyPr wrap="square" lIns="0" tIns="0" rIns="0" bIns="0" rtlCol="0">
              <a:spAutoFit/>
            </a:bodyPr>
            <a:lstStyle/>
            <a:p>
              <a:pPr algn="ctr"/>
              <a:r>
                <a:rPr lang="en-US" sz="1800" dirty="0"/>
                <a:t>…Click on Select &gt; Selection Pane</a:t>
              </a:r>
            </a:p>
          </p:txBody>
        </p:sp>
        <p:sp>
          <p:nvSpPr>
            <p:cNvPr id="137" name="TextBox 136">
              <a:extLst>
                <a:ext uri="{FF2B5EF4-FFF2-40B4-BE49-F238E27FC236}">
                  <a16:creationId xmlns:a16="http://schemas.microsoft.com/office/drawing/2014/main" id="{127A39E4-0126-6654-E52E-B23ED3BA4A24}"/>
                </a:ext>
              </a:extLst>
            </p:cNvPr>
            <p:cNvSpPr txBox="1">
              <a:spLocks/>
            </p:cNvSpPr>
            <p:nvPr/>
          </p:nvSpPr>
          <p:spPr>
            <a:xfrm>
              <a:off x="10045700" y="5295879"/>
              <a:ext cx="3193198" cy="1661993"/>
            </a:xfrm>
            <a:prstGeom prst="rect">
              <a:avLst/>
            </a:prstGeom>
            <a:noFill/>
          </p:spPr>
          <p:txBody>
            <a:bodyPr wrap="square" lIns="0" tIns="0" rIns="0" bIns="0" rtlCol="0">
              <a:spAutoFit/>
            </a:bodyPr>
            <a:lstStyle/>
            <a:p>
              <a:pPr algn="ctr"/>
              <a:r>
                <a:rPr lang="en-US" sz="1800" dirty="0"/>
                <a:t>…You can select your Disclaimer by hiding or showing the layer by clicking on the layer’s Eye icon. You can also lock/unlock your chosen layer by clicking on the padlock icon</a:t>
              </a:r>
            </a:p>
          </p:txBody>
        </p:sp>
        <p:cxnSp>
          <p:nvCxnSpPr>
            <p:cNvPr id="139" name="Connector: Elbow 138">
              <a:extLst>
                <a:ext uri="{FF2B5EF4-FFF2-40B4-BE49-F238E27FC236}">
                  <a16:creationId xmlns:a16="http://schemas.microsoft.com/office/drawing/2014/main" id="{5FB352B9-011E-CA69-D6E4-691E46C8048F}"/>
                </a:ext>
              </a:extLst>
            </p:cNvPr>
            <p:cNvCxnSpPr>
              <a:cxnSpLocks/>
              <a:stCxn id="133" idx="3"/>
            </p:cNvCxnSpPr>
            <p:nvPr/>
          </p:nvCxnSpPr>
          <p:spPr>
            <a:xfrm>
              <a:off x="11970481" y="3704245"/>
              <a:ext cx="668064" cy="1591634"/>
            </a:xfrm>
            <a:prstGeom prst="bentConnector2">
              <a:avLst/>
            </a:prstGeom>
            <a:ln w="12700">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1A0D2951-5881-E7A4-63DB-A8832A11A923}"/>
                </a:ext>
              </a:extLst>
            </p:cNvPr>
            <p:cNvSpPr txBox="1">
              <a:spLocks/>
            </p:cNvSpPr>
            <p:nvPr/>
          </p:nvSpPr>
          <p:spPr>
            <a:xfrm>
              <a:off x="4546654" y="3601611"/>
              <a:ext cx="2949338" cy="1253402"/>
            </a:xfrm>
            <a:prstGeom prst="rect">
              <a:avLst/>
            </a:prstGeom>
            <a:solidFill>
              <a:srgbClr val="FFFF00"/>
            </a:solidFill>
          </p:spPr>
          <p:txBody>
            <a:bodyPr wrap="square" lIns="72000" tIns="72000" rIns="72000" bIns="72000" rtlCol="0" anchor="ctr">
              <a:spAutoFit/>
            </a:bodyPr>
            <a:lstStyle/>
            <a:p>
              <a:pPr algn="ctr"/>
              <a:r>
                <a:rPr lang="en-US" sz="1800" dirty="0"/>
                <a:t>You can delete these instructions or ‘Hide’ the object layer from the Selection Pane</a:t>
              </a:r>
            </a:p>
          </p:txBody>
        </p:sp>
      </p:grpSp>
    </p:spTree>
    <p:extLst>
      <p:ext uri="{BB962C8B-B14F-4D97-AF65-F5344CB8AC3E}">
        <p14:creationId xmlns:p14="http://schemas.microsoft.com/office/powerpoint/2010/main" val="41663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4D0FA1EB-F45A-544B-F98D-ADEF9D17F882}"/>
              </a:ext>
            </a:extLst>
          </p:cNvPr>
          <p:cNvSpPr/>
          <p:nvPr/>
        </p:nvSpPr>
        <p:spPr bwMode="auto">
          <a:xfrm>
            <a:off x="7664453" y="3298338"/>
            <a:ext cx="844054" cy="844054"/>
          </a:xfrm>
          <a:prstGeom prst="rect">
            <a:avLst/>
          </a:prstGeom>
          <a:solidFill>
            <a:srgbClr val="487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2" name="Rectangle 81">
            <a:extLst>
              <a:ext uri="{FF2B5EF4-FFF2-40B4-BE49-F238E27FC236}">
                <a16:creationId xmlns:a16="http://schemas.microsoft.com/office/drawing/2014/main" id="{A59EABF6-223B-DCE9-AC12-85959E1BDAAD}"/>
              </a:ext>
            </a:extLst>
          </p:cNvPr>
          <p:cNvSpPr/>
          <p:nvPr/>
        </p:nvSpPr>
        <p:spPr bwMode="auto">
          <a:xfrm>
            <a:off x="10183453" y="1552671"/>
            <a:ext cx="1333832" cy="1296319"/>
          </a:xfrm>
          <a:prstGeom prst="rect">
            <a:avLst/>
          </a:prstGeom>
          <a:solidFill>
            <a:srgbClr val="2F42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8" name="Rectangle 87">
            <a:extLst>
              <a:ext uri="{FF2B5EF4-FFF2-40B4-BE49-F238E27FC236}">
                <a16:creationId xmlns:a16="http://schemas.microsoft.com/office/drawing/2014/main" id="{9476A7CF-F8A0-2308-1149-EE980545F7E5}"/>
              </a:ext>
            </a:extLst>
          </p:cNvPr>
          <p:cNvSpPr/>
          <p:nvPr/>
        </p:nvSpPr>
        <p:spPr bwMode="auto">
          <a:xfrm>
            <a:off x="12844880" y="592901"/>
            <a:ext cx="972720" cy="967451"/>
          </a:xfrm>
          <a:prstGeom prst="rect">
            <a:avLst/>
          </a:prstGeom>
          <a:solidFill>
            <a:srgbClr val="BDD2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4" name="Rectangle 83">
            <a:extLst>
              <a:ext uri="{FF2B5EF4-FFF2-40B4-BE49-F238E27FC236}">
                <a16:creationId xmlns:a16="http://schemas.microsoft.com/office/drawing/2014/main" id="{3A8FFE33-6DB5-52F0-D1FA-95B0ACB6EEBB}"/>
              </a:ext>
            </a:extLst>
          </p:cNvPr>
          <p:cNvSpPr/>
          <p:nvPr/>
        </p:nvSpPr>
        <p:spPr bwMode="auto">
          <a:xfrm>
            <a:off x="11535667" y="4386656"/>
            <a:ext cx="1039586" cy="1033954"/>
          </a:xfrm>
          <a:prstGeom prst="rect">
            <a:avLst/>
          </a:prstGeom>
          <a:solidFill>
            <a:srgbClr val="1D2EC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5" name="Rectangle 84">
            <a:extLst>
              <a:ext uri="{FF2B5EF4-FFF2-40B4-BE49-F238E27FC236}">
                <a16:creationId xmlns:a16="http://schemas.microsoft.com/office/drawing/2014/main" id="{268F227D-792E-81A9-90CE-8DC473C3E2EC}"/>
              </a:ext>
            </a:extLst>
          </p:cNvPr>
          <p:cNvSpPr/>
          <p:nvPr/>
        </p:nvSpPr>
        <p:spPr bwMode="auto">
          <a:xfrm>
            <a:off x="9333509" y="5408529"/>
            <a:ext cx="691910" cy="688162"/>
          </a:xfrm>
          <a:prstGeom prst="rect">
            <a:avLst/>
          </a:prstGeom>
          <a:solidFill>
            <a:srgbClr val="E318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6" name="Rectangle 85">
            <a:extLst>
              <a:ext uri="{FF2B5EF4-FFF2-40B4-BE49-F238E27FC236}">
                <a16:creationId xmlns:a16="http://schemas.microsoft.com/office/drawing/2014/main" id="{55C000D5-4184-1AA7-DDC2-A6B4CDA10D1D}"/>
              </a:ext>
            </a:extLst>
          </p:cNvPr>
          <p:cNvSpPr/>
          <p:nvPr/>
        </p:nvSpPr>
        <p:spPr bwMode="auto">
          <a:xfrm>
            <a:off x="5071102" y="4129989"/>
            <a:ext cx="1082048" cy="1076187"/>
          </a:xfrm>
          <a:prstGeom prst="rect">
            <a:avLst/>
          </a:prstGeom>
          <a:solidFill>
            <a:srgbClr val="94002B"/>
          </a:solidFill>
          <a:ln w="9525" cap="flat" cmpd="sng" algn="ctr">
            <a:solidFill>
              <a:srgbClr val="94002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4" name="Title 3">
            <a:extLst>
              <a:ext uri="{FF2B5EF4-FFF2-40B4-BE49-F238E27FC236}">
                <a16:creationId xmlns:a16="http://schemas.microsoft.com/office/drawing/2014/main" id="{C189BF24-EBD6-2797-2136-784FF2734895}"/>
              </a:ext>
            </a:extLst>
          </p:cNvPr>
          <p:cNvSpPr>
            <a:spLocks noGrp="1"/>
          </p:cNvSpPr>
          <p:nvPr>
            <p:ph type="title"/>
          </p:nvPr>
        </p:nvSpPr>
        <p:spPr>
          <a:xfrm>
            <a:off x="349657" y="400051"/>
            <a:ext cx="7200000" cy="364074"/>
          </a:xfrm>
        </p:spPr>
        <p:txBody>
          <a:bodyPr/>
          <a:lstStyle/>
          <a:p>
            <a:r>
              <a:rPr lang="en-GB" dirty="0"/>
              <a:t>What’s driving change in global treasury services?</a:t>
            </a:r>
            <a:endParaRPr lang="en-US" dirty="0"/>
          </a:p>
        </p:txBody>
      </p:sp>
      <p:sp>
        <p:nvSpPr>
          <p:cNvPr id="2" name="Rectangle 1">
            <a:extLst>
              <a:ext uri="{FF2B5EF4-FFF2-40B4-BE49-F238E27FC236}">
                <a16:creationId xmlns:a16="http://schemas.microsoft.com/office/drawing/2014/main" id="{0360422E-FAC2-AE87-99D7-AFE6F9204E2D}"/>
              </a:ext>
            </a:extLst>
          </p:cNvPr>
          <p:cNvSpPr/>
          <p:nvPr/>
        </p:nvSpPr>
        <p:spPr bwMode="auto">
          <a:xfrm>
            <a:off x="349657" y="1575774"/>
            <a:ext cx="4152493" cy="184665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defTabSz="51814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Light" panose="020F0302020204030204"/>
                <a:ea typeface="+mn-ea"/>
                <a:cs typeface="+mn-cs"/>
              </a:rPr>
              <a:t>In today’s complex environment, treasurers are taking advantage of technological advances to migrate to a digitally enhanced, interconnected ecosystem.</a:t>
            </a:r>
          </a:p>
        </p:txBody>
      </p:sp>
      <p:sp>
        <p:nvSpPr>
          <p:cNvPr id="6" name="Topic Heading">
            <a:extLst>
              <a:ext uri="{FF2B5EF4-FFF2-40B4-BE49-F238E27FC236}">
                <a16:creationId xmlns:a16="http://schemas.microsoft.com/office/drawing/2014/main" id="{5A350B09-CF87-3C03-A82A-6BC7C084A4C4}"/>
              </a:ext>
            </a:extLst>
          </p:cNvPr>
          <p:cNvSpPr txBox="1">
            <a:spLocks noChangeArrowheads="1"/>
          </p:cNvSpPr>
          <p:nvPr>
            <p:custDataLst>
              <p:tags r:id="rId1"/>
            </p:custDataLst>
          </p:nvPr>
        </p:nvSpPr>
        <p:spPr bwMode="auto">
          <a:xfrm>
            <a:off x="3918940" y="5208287"/>
            <a:ext cx="2234210" cy="2564113"/>
          </a:xfrm>
          <a:prstGeom prst="rect">
            <a:avLst/>
          </a:prstGeom>
          <a:solidFill>
            <a:srgbClr val="FFFFFF"/>
          </a:solidFill>
          <a:ln w="19050">
            <a:solidFill>
              <a:srgbClr val="BDD2FF"/>
            </a:solidFill>
            <a:prstDash val="solid"/>
            <a:miter lim="800000"/>
            <a:headEnd/>
            <a:tailEnd/>
          </a:ln>
          <a:effectLst/>
        </p:spPr>
        <p:txBody>
          <a:bodyPr wrap="square" lIns="144000" tIns="360000" rIns="144000" bIns="144000" anchor="ctr">
            <a:noAutofit/>
          </a:bodyPr>
          <a:lstStyle/>
          <a:p>
            <a:pPr marL="0" marR="0" lvl="0" indent="0" algn="ctr" defTabSz="457200" rtl="0" eaLnBrk="1" fontAlgn="auto" latinLnBrk="0" hangingPunct="1">
              <a:lnSpc>
                <a:spcPct val="100000"/>
              </a:lnSpc>
              <a:spcBef>
                <a:spcPts val="0"/>
              </a:spcBef>
              <a:spcAft>
                <a:spcPts val="1200"/>
              </a:spcAft>
              <a:buClr>
                <a:srgbClr val="000A23"/>
              </a:buClr>
              <a:buSzTx/>
              <a:buFontTx/>
              <a:buNone/>
              <a:tabLst/>
              <a:defRPr/>
            </a:pPr>
            <a:r>
              <a:rPr kumimoji="0" lang="en-US" sz="1800" b="0" i="0" u="none" strike="noStrike" kern="0" cap="none" spc="0" normalizeH="0" baseline="0" noProof="0" dirty="0">
                <a:ln>
                  <a:noFill/>
                </a:ln>
                <a:solidFill>
                  <a:srgbClr val="012169"/>
                </a:solidFill>
                <a:effectLst/>
                <a:uLnTx/>
                <a:uFillTx/>
                <a:latin typeface="Calibri Light" panose="020F0302020204030204" pitchFamily="34" charset="0"/>
                <a:ea typeface="+mn-ea"/>
                <a:cs typeface="Calibri Light" panose="020F0302020204030204" pitchFamily="34" charset="0"/>
              </a:rPr>
              <a:t>Behavioral</a:t>
            </a:r>
          </a:p>
          <a:p>
            <a:pPr marL="180000" marR="0" lvl="0" indent="-180000" defTabSz="457200" rtl="0" eaLnBrk="1" fontAlgn="auto" latinLnBrk="0" hangingPunct="1">
              <a:lnSpc>
                <a:spcPct val="100000"/>
              </a:lnSpc>
              <a:spcBef>
                <a:spcPts val="0"/>
              </a:spcBef>
              <a:spcAft>
                <a:spcPts val="400"/>
              </a:spcAft>
              <a:buClr>
                <a:srgbClr val="000A2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Calibri" panose="020F0502020204030204"/>
                <a:ea typeface="+mn-ea"/>
                <a:cs typeface="Calibri Light" panose="020F0302020204030204" pitchFamily="34" charset="0"/>
              </a:rPr>
              <a:t>Consumer driven</a:t>
            </a:r>
          </a:p>
          <a:p>
            <a:pPr marL="180000" marR="0" lvl="0" indent="-180000" algn="l" defTabSz="518145" rtl="0" eaLnBrk="1" fontAlgn="auto" latinLnBrk="0" hangingPunct="1">
              <a:lnSpc>
                <a:spcPct val="100000"/>
              </a:lnSpc>
              <a:spcBef>
                <a:spcPts val="0"/>
              </a:spcBef>
              <a:spcAft>
                <a:spcPts val="400"/>
              </a:spcAft>
              <a:buClr>
                <a:srgbClr val="000A2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Calibri" panose="020F0502020204030204"/>
                <a:ea typeface="+mn-ea"/>
                <a:cs typeface="Calibri Light" panose="020F0302020204030204" pitchFamily="34" charset="0"/>
              </a:rPr>
              <a:t>Optionality</a:t>
            </a:r>
          </a:p>
          <a:p>
            <a:pPr marL="180000" marR="0" lvl="0" indent="-180000" algn="l" defTabSz="518145" rtl="0" eaLnBrk="1" fontAlgn="auto" latinLnBrk="0" hangingPunct="1">
              <a:lnSpc>
                <a:spcPct val="100000"/>
              </a:lnSpc>
              <a:spcBef>
                <a:spcPts val="0"/>
              </a:spcBef>
              <a:spcAft>
                <a:spcPts val="400"/>
              </a:spcAft>
              <a:buClr>
                <a:srgbClr val="000A2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Calibri" panose="020F0502020204030204"/>
                <a:ea typeface="+mn-ea"/>
                <a:cs typeface="Calibri Light" panose="020F0302020204030204" pitchFamily="34" charset="0"/>
              </a:rPr>
              <a:t>On-demand or real-time</a:t>
            </a:r>
          </a:p>
          <a:p>
            <a:pPr marL="180000" marR="0" lvl="0" indent="-180000" algn="l" defTabSz="518145" rtl="0" eaLnBrk="1" fontAlgn="auto" latinLnBrk="0" hangingPunct="1">
              <a:lnSpc>
                <a:spcPct val="100000"/>
              </a:lnSpc>
              <a:spcBef>
                <a:spcPts val="0"/>
              </a:spcBef>
              <a:spcAft>
                <a:spcPts val="400"/>
              </a:spcAft>
              <a:buClr>
                <a:srgbClr val="000A2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Calibri" panose="020F0502020204030204"/>
                <a:ea typeface="+mn-ea"/>
                <a:cs typeface="Calibri Light" panose="020F0302020204030204" pitchFamily="34" charset="0"/>
              </a:rPr>
              <a:t>Always on</a:t>
            </a:r>
          </a:p>
          <a:p>
            <a:pPr marL="180000" marR="0" lvl="0" indent="-180000" algn="l" defTabSz="518145" rtl="0" eaLnBrk="1" fontAlgn="auto" latinLnBrk="0" hangingPunct="1">
              <a:lnSpc>
                <a:spcPct val="100000"/>
              </a:lnSpc>
              <a:spcBef>
                <a:spcPts val="0"/>
              </a:spcBef>
              <a:spcAft>
                <a:spcPts val="400"/>
              </a:spcAft>
              <a:buClr>
                <a:srgbClr val="000A23"/>
              </a:buClr>
              <a:buSzTx/>
              <a:buFont typeface="Arial" panose="020B0604020202020204" pitchFamily="34" charset="0"/>
              <a:buChar char="•"/>
              <a:tabLst/>
              <a:defRPr/>
            </a:pPr>
            <a:r>
              <a:rPr kumimoji="0" lang="en-US" sz="1300" b="0" i="0" u="none" strike="noStrike" kern="0" cap="none" spc="0" normalizeH="0" baseline="0" noProof="0" dirty="0">
                <a:ln>
                  <a:noFill/>
                </a:ln>
                <a:solidFill>
                  <a:srgbClr val="000000"/>
                </a:solidFill>
                <a:effectLst/>
                <a:uLnTx/>
                <a:uFillTx/>
                <a:latin typeface="Calibri" panose="020F0502020204030204"/>
                <a:ea typeface="+mn-ea"/>
                <a:cs typeface="Calibri Light" panose="020F0302020204030204" pitchFamily="34" charset="0"/>
              </a:rPr>
              <a:t>E-commerce</a:t>
            </a:r>
          </a:p>
        </p:txBody>
      </p:sp>
      <p:sp>
        <p:nvSpPr>
          <p:cNvPr id="8" name="Topic Heading">
            <a:extLst>
              <a:ext uri="{FF2B5EF4-FFF2-40B4-BE49-F238E27FC236}">
                <a16:creationId xmlns:a16="http://schemas.microsoft.com/office/drawing/2014/main" id="{B13896EF-0E88-312C-F569-37ABFAEC8420}"/>
              </a:ext>
            </a:extLst>
          </p:cNvPr>
          <p:cNvSpPr txBox="1">
            <a:spLocks noChangeArrowheads="1"/>
          </p:cNvSpPr>
          <p:nvPr>
            <p:custDataLst>
              <p:tags r:id="rId2"/>
            </p:custDataLst>
          </p:nvPr>
        </p:nvSpPr>
        <p:spPr bwMode="auto">
          <a:xfrm>
            <a:off x="8189381" y="179591"/>
            <a:ext cx="2013738" cy="2666841"/>
          </a:xfrm>
          <a:prstGeom prst="rect">
            <a:avLst/>
          </a:prstGeom>
          <a:solidFill>
            <a:srgbClr val="FFFFFF"/>
          </a:solidFill>
          <a:ln w="19050">
            <a:solidFill>
              <a:srgbClr val="DFEAFF"/>
            </a:solidFill>
            <a:prstDash val="solid"/>
            <a:miter lim="800000"/>
            <a:headEnd/>
            <a:tailEnd/>
          </a:ln>
          <a:effectLst/>
        </p:spPr>
        <p:txBody>
          <a:bodyPr wrap="square" lIns="144000" tIns="360000" rIns="144000" bIns="144000" anchor="ctr">
            <a:noAutofit/>
          </a:bodyPr>
          <a:lstStyle/>
          <a:p>
            <a:pPr marL="0" marR="0" lvl="0" indent="0" algn="ctr" defTabSz="518145" rtl="0" eaLnBrk="1" fontAlgn="auto" latinLnBrk="0" hangingPunct="1">
              <a:lnSpc>
                <a:spcPts val="2000"/>
              </a:lnSpc>
              <a:spcBef>
                <a:spcPts val="0"/>
              </a:spcBef>
              <a:spcAft>
                <a:spcPts val="1200"/>
              </a:spcAft>
              <a:buClr>
                <a:srgbClr val="000A23"/>
              </a:buClr>
              <a:buSzTx/>
              <a:buFontTx/>
              <a:buNone/>
              <a:tabLst/>
              <a:defRPr/>
            </a:pPr>
            <a:r>
              <a:rPr lang="en-US" sz="1800" kern="0" dirty="0">
                <a:solidFill>
                  <a:srgbClr val="012169"/>
                </a:solidFill>
                <a:latin typeface="Calibri Light" panose="020F0302020204030204" pitchFamily="34" charset="0"/>
                <a:cs typeface="Calibri Light" panose="020F0302020204030204" pitchFamily="34" charset="0"/>
              </a:rPr>
              <a:t>Global</a:t>
            </a:r>
            <a:br>
              <a:rPr lang="en-US" sz="1800" kern="0" dirty="0">
                <a:solidFill>
                  <a:srgbClr val="012169"/>
                </a:solidFill>
                <a:latin typeface="Calibri Light" panose="020F0302020204030204" pitchFamily="34" charset="0"/>
                <a:cs typeface="Calibri Light" panose="020F0302020204030204" pitchFamily="34" charset="0"/>
              </a:rPr>
            </a:br>
            <a:r>
              <a:rPr lang="en-US" sz="1800" kern="0" dirty="0">
                <a:solidFill>
                  <a:srgbClr val="012169"/>
                </a:solidFill>
                <a:latin typeface="Calibri Light" panose="020F0302020204030204" pitchFamily="34" charset="0"/>
                <a:cs typeface="Calibri Light" panose="020F0302020204030204" pitchFamily="34" charset="0"/>
              </a:rPr>
              <a:t>&amp; Geopolitical Events</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Climate change</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Pandemic</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Global supply chain</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Economic pressures</a:t>
            </a:r>
          </a:p>
        </p:txBody>
      </p:sp>
      <p:sp>
        <p:nvSpPr>
          <p:cNvPr id="10" name="Topic Heading">
            <a:extLst>
              <a:ext uri="{FF2B5EF4-FFF2-40B4-BE49-F238E27FC236}">
                <a16:creationId xmlns:a16="http://schemas.microsoft.com/office/drawing/2014/main" id="{CE3A6D75-1BCA-C6DB-952D-4AB054D831EE}"/>
              </a:ext>
            </a:extLst>
          </p:cNvPr>
          <p:cNvSpPr txBox="1">
            <a:spLocks noChangeArrowheads="1"/>
          </p:cNvSpPr>
          <p:nvPr>
            <p:custDataLst>
              <p:tags r:id="rId3"/>
            </p:custDataLst>
          </p:nvPr>
        </p:nvSpPr>
        <p:spPr bwMode="auto">
          <a:xfrm>
            <a:off x="10015856" y="5419611"/>
            <a:ext cx="2559397" cy="2341880"/>
          </a:xfrm>
          <a:prstGeom prst="rect">
            <a:avLst/>
          </a:prstGeom>
          <a:solidFill>
            <a:srgbClr val="FFFFFF"/>
          </a:solidFill>
          <a:ln w="19050">
            <a:solidFill>
              <a:srgbClr val="2F42FF"/>
            </a:solidFill>
            <a:prstDash val="solid"/>
            <a:miter lim="800000"/>
            <a:headEnd/>
            <a:tailEnd/>
          </a:ln>
          <a:effectLst/>
        </p:spPr>
        <p:txBody>
          <a:bodyPr wrap="square" lIns="144000" tIns="360000" rIns="144000" bIns="144000" anchor="ctr">
            <a:noAutofit/>
          </a:bodyPr>
          <a:lstStyle/>
          <a:p>
            <a:pPr marL="0" marR="0" lvl="0" indent="0" algn="ctr" defTabSz="457200" rtl="0" eaLnBrk="1" fontAlgn="auto" latinLnBrk="0" hangingPunct="1">
              <a:lnSpc>
                <a:spcPct val="100000"/>
              </a:lnSpc>
              <a:spcBef>
                <a:spcPts val="0"/>
              </a:spcBef>
              <a:spcAft>
                <a:spcPts val="1200"/>
              </a:spcAft>
              <a:buClr>
                <a:srgbClr val="000A23"/>
              </a:buClr>
              <a:buSzTx/>
              <a:buFontTx/>
              <a:buNone/>
              <a:tabLst/>
              <a:defRPr/>
            </a:pPr>
            <a:r>
              <a:rPr lang="en-US" sz="1800" kern="0" dirty="0">
                <a:solidFill>
                  <a:srgbClr val="012169"/>
                </a:solidFill>
                <a:latin typeface="Calibri Light" panose="020F0302020204030204" pitchFamily="34" charset="0"/>
                <a:cs typeface="Calibri Light" panose="020F0302020204030204" pitchFamily="34" charset="0"/>
              </a:rPr>
              <a:t>Socioeconomic</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Globalization realignment</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Wealth creation</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Longevity</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Generational segmentation</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Unbanked penetration</a:t>
            </a:r>
          </a:p>
        </p:txBody>
      </p:sp>
      <p:sp>
        <p:nvSpPr>
          <p:cNvPr id="12" name="Topic Heading">
            <a:extLst>
              <a:ext uri="{FF2B5EF4-FFF2-40B4-BE49-F238E27FC236}">
                <a16:creationId xmlns:a16="http://schemas.microsoft.com/office/drawing/2014/main" id="{7CCA6E30-1EDE-D6AA-A02C-D25700F3C144}"/>
              </a:ext>
            </a:extLst>
          </p:cNvPr>
          <p:cNvSpPr txBox="1">
            <a:spLocks noChangeArrowheads="1"/>
          </p:cNvSpPr>
          <p:nvPr>
            <p:custDataLst>
              <p:tags r:id="rId4"/>
            </p:custDataLst>
          </p:nvPr>
        </p:nvSpPr>
        <p:spPr bwMode="auto">
          <a:xfrm>
            <a:off x="11530714" y="1552671"/>
            <a:ext cx="2286886" cy="2575207"/>
          </a:xfrm>
          <a:prstGeom prst="rect">
            <a:avLst/>
          </a:prstGeom>
          <a:solidFill>
            <a:srgbClr val="FFFFFF"/>
          </a:solidFill>
          <a:ln w="19050">
            <a:solidFill>
              <a:srgbClr val="1D2ECF"/>
            </a:solidFill>
            <a:prstDash val="solid"/>
            <a:miter lim="800000"/>
            <a:headEnd/>
            <a:tailEnd/>
          </a:ln>
          <a:effectLst/>
        </p:spPr>
        <p:txBody>
          <a:bodyPr wrap="square" lIns="144000" tIns="360000" rIns="144000" bIns="144000" anchor="ctr">
            <a:noAutofit/>
          </a:bodyPr>
          <a:lstStyle/>
          <a:p>
            <a:pPr marL="0" marR="0" lvl="0" indent="0" algn="ctr" defTabSz="457200" rtl="0" eaLnBrk="1" fontAlgn="auto" latinLnBrk="0" hangingPunct="1">
              <a:lnSpc>
                <a:spcPts val="2000"/>
              </a:lnSpc>
              <a:spcBef>
                <a:spcPts val="0"/>
              </a:spcBef>
              <a:spcAft>
                <a:spcPts val="1200"/>
              </a:spcAft>
              <a:buClr>
                <a:srgbClr val="000A23"/>
              </a:buClr>
              <a:buSzTx/>
              <a:buFontTx/>
              <a:buNone/>
              <a:tabLst/>
              <a:defRPr/>
            </a:pPr>
            <a:r>
              <a:rPr lang="en-US" sz="1800" kern="0" dirty="0">
                <a:solidFill>
                  <a:srgbClr val="012169"/>
                </a:solidFill>
                <a:latin typeface="Calibri Light" panose="020F0302020204030204" pitchFamily="34" charset="0"/>
                <a:cs typeface="Calibri Light" panose="020F0302020204030204" pitchFamily="34" charset="0"/>
              </a:rPr>
              <a:t>Regulation &amp;</a:t>
            </a:r>
            <a:br>
              <a:rPr lang="en-US" sz="1800" kern="0" dirty="0">
                <a:solidFill>
                  <a:srgbClr val="012169"/>
                </a:solidFill>
                <a:latin typeface="Calibri Light" panose="020F0302020204030204" pitchFamily="34" charset="0"/>
                <a:cs typeface="Calibri Light" panose="020F0302020204030204" pitchFamily="34" charset="0"/>
              </a:rPr>
            </a:br>
            <a:r>
              <a:rPr lang="en-US" sz="1800" kern="0" dirty="0">
                <a:solidFill>
                  <a:srgbClr val="012169"/>
                </a:solidFill>
                <a:latin typeface="Calibri Light" panose="020F0302020204030204" pitchFamily="34" charset="0"/>
                <a:cs typeface="Calibri Light" panose="020F0302020204030204" pitchFamily="34" charset="0"/>
              </a:rPr>
              <a:t>Competition</a:t>
            </a:r>
          </a:p>
          <a:p>
            <a:pPr marL="180000" indent="-180000" defTabSz="518145">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Compliance and control</a:t>
            </a:r>
          </a:p>
          <a:p>
            <a:pPr marL="180000" indent="-180000" defTabSz="518145">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Consumer protection</a:t>
            </a:r>
          </a:p>
          <a:p>
            <a:pPr marL="180000" indent="-180000" defTabSz="518145">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Trade policy</a:t>
            </a:r>
          </a:p>
          <a:p>
            <a:pPr marL="180000" indent="-180000" defTabSz="518145">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Open banking</a:t>
            </a:r>
          </a:p>
          <a:p>
            <a:pPr marL="180000" indent="-180000" defTabSz="518145">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LIBOR transition</a:t>
            </a:r>
          </a:p>
        </p:txBody>
      </p:sp>
      <p:sp>
        <p:nvSpPr>
          <p:cNvPr id="13" name="Topic Heading">
            <a:extLst>
              <a:ext uri="{FF2B5EF4-FFF2-40B4-BE49-F238E27FC236}">
                <a16:creationId xmlns:a16="http://schemas.microsoft.com/office/drawing/2014/main" id="{E22990C1-C158-7FC3-F38F-5790EF74AB07}"/>
              </a:ext>
            </a:extLst>
          </p:cNvPr>
          <p:cNvSpPr txBox="1">
            <a:spLocks noChangeArrowheads="1"/>
          </p:cNvSpPr>
          <p:nvPr>
            <p:custDataLst>
              <p:tags r:id="rId5"/>
            </p:custDataLst>
          </p:nvPr>
        </p:nvSpPr>
        <p:spPr bwMode="auto">
          <a:xfrm>
            <a:off x="6153150" y="4129989"/>
            <a:ext cx="2348330" cy="2685643"/>
          </a:xfrm>
          <a:prstGeom prst="rect">
            <a:avLst/>
          </a:prstGeom>
          <a:solidFill>
            <a:srgbClr val="FFFFFF"/>
          </a:solidFill>
          <a:ln w="19050">
            <a:solidFill>
              <a:srgbClr val="012169"/>
            </a:solidFill>
            <a:prstDash val="solid"/>
            <a:miter lim="800000"/>
            <a:headEnd/>
            <a:tailEnd/>
          </a:ln>
          <a:effectLst/>
        </p:spPr>
        <p:txBody>
          <a:bodyPr wrap="square" lIns="144000" tIns="360000" rIns="144000" bIns="144000" anchor="ctr">
            <a:noAutofit/>
          </a:bodyPr>
          <a:lstStyle/>
          <a:p>
            <a:pPr marR="0" lvl="0" algn="ctr" fontAlgn="auto">
              <a:lnSpc>
                <a:spcPct val="100000"/>
              </a:lnSpc>
              <a:spcBef>
                <a:spcPts val="0"/>
              </a:spcBef>
              <a:spcAft>
                <a:spcPts val="1200"/>
              </a:spcAft>
              <a:buClr>
                <a:srgbClr val="000A23"/>
              </a:buClr>
              <a:buSzTx/>
              <a:tabLst/>
              <a:defRPr/>
            </a:pPr>
            <a:r>
              <a:rPr lang="en-US" sz="1800" kern="0" dirty="0">
                <a:solidFill>
                  <a:srgbClr val="012169"/>
                </a:solidFill>
                <a:latin typeface="Calibri Light" panose="020F0302020204030204" pitchFamily="34" charset="0"/>
                <a:cs typeface="Calibri Light" panose="020F0302020204030204" pitchFamily="34" charset="0"/>
              </a:rPr>
              <a:t>Technology</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Data</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Artificial Intelligence</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Innovation</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Connectivity</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Automation</a:t>
            </a:r>
          </a:p>
          <a:p>
            <a:pPr marL="180000" indent="-180000">
              <a:spcAft>
                <a:spcPts val="400"/>
              </a:spcAft>
              <a:buClr>
                <a:srgbClr val="000A23"/>
              </a:buClr>
              <a:buFont typeface="Arial" panose="020B0604020202020204" pitchFamily="34" charset="0"/>
              <a:buChar char="•"/>
              <a:defRPr/>
            </a:pPr>
            <a:r>
              <a:rPr lang="en-US" sz="1300" kern="0" dirty="0">
                <a:solidFill>
                  <a:srgbClr val="000000"/>
                </a:solidFill>
                <a:latin typeface="Calibri" panose="020F0502020204030204"/>
                <a:cs typeface="Calibri Light" panose="020F0302020204030204" pitchFamily="34" charset="0"/>
              </a:rPr>
              <a:t>Cloud-based</a:t>
            </a:r>
          </a:p>
        </p:txBody>
      </p:sp>
      <p:sp>
        <p:nvSpPr>
          <p:cNvPr id="14" name="Topic Heading">
            <a:extLst>
              <a:ext uri="{FF2B5EF4-FFF2-40B4-BE49-F238E27FC236}">
                <a16:creationId xmlns:a16="http://schemas.microsoft.com/office/drawing/2014/main" id="{4A355BC1-1BBB-4547-CAB7-5101FA65129C}"/>
              </a:ext>
            </a:extLst>
          </p:cNvPr>
          <p:cNvSpPr txBox="1">
            <a:spLocks noChangeArrowheads="1"/>
          </p:cNvSpPr>
          <p:nvPr>
            <p:custDataLst>
              <p:tags r:id="rId6"/>
            </p:custDataLst>
          </p:nvPr>
        </p:nvSpPr>
        <p:spPr bwMode="auto">
          <a:xfrm>
            <a:off x="8500998" y="2842386"/>
            <a:ext cx="3033287" cy="2575207"/>
          </a:xfrm>
          <a:prstGeom prst="rect">
            <a:avLst/>
          </a:prstGeom>
          <a:solidFill>
            <a:srgbClr val="FFFFFF"/>
          </a:solidFill>
          <a:ln w="19050">
            <a:solidFill>
              <a:srgbClr val="E31837"/>
            </a:solidFill>
            <a:prstDash val="solid"/>
            <a:miter lim="800000"/>
            <a:headEnd/>
            <a:tailEnd/>
          </a:ln>
          <a:effectLst/>
        </p:spPr>
        <p:txBody>
          <a:bodyPr wrap="square" lIns="144000" tIns="360000" rIns="144000" bIns="144000" anchor="ctr">
            <a:noAutofit/>
          </a:bodyPr>
          <a:lstStyle/>
          <a:p>
            <a:pPr marL="0" marR="0" lvl="0" indent="0" algn="ctr" defTabSz="457200" rtl="0" eaLnBrk="1" fontAlgn="auto" latinLnBrk="0" hangingPunct="1">
              <a:lnSpc>
                <a:spcPct val="100000"/>
              </a:lnSpc>
              <a:spcBef>
                <a:spcPts val="0"/>
              </a:spcBef>
              <a:spcAft>
                <a:spcPts val="1200"/>
              </a:spcAft>
              <a:buClr>
                <a:srgbClr val="000A23"/>
              </a:buClr>
              <a:buSzTx/>
              <a:buFontTx/>
              <a:buNone/>
              <a:tabLst/>
              <a:defRPr/>
            </a:pPr>
            <a:r>
              <a:rPr lang="en-US" sz="1800" kern="0" dirty="0">
                <a:solidFill>
                  <a:srgbClr val="012169"/>
                </a:solidFill>
                <a:latin typeface="Calibri Light" panose="020F0302020204030204" pitchFamily="34" charset="0"/>
                <a:cs typeface="Calibri Light" panose="020F0302020204030204" pitchFamily="34" charset="0"/>
              </a:rPr>
              <a:t>Dynamic Business Models</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Pace of change</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Increase in size</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Increasing complexity</a:t>
            </a:r>
          </a:p>
          <a:p>
            <a:pPr marL="180000" marR="0" lvl="0" indent="-180000" fontAlgn="auto">
              <a:lnSpc>
                <a:spcPct val="100000"/>
              </a:lnSpc>
              <a:spcBef>
                <a:spcPts val="0"/>
              </a:spcBef>
              <a:spcAft>
                <a:spcPts val="400"/>
              </a:spcAft>
              <a:buClr>
                <a:srgbClr val="000A23"/>
              </a:buClr>
              <a:buSzTx/>
              <a:buFont typeface="Arial" panose="020B0604020202020204" pitchFamily="34" charset="0"/>
              <a:buChar char="•"/>
              <a:tabLst/>
              <a:defRPr/>
            </a:pPr>
            <a:r>
              <a:rPr lang="en-US" sz="1300" kern="0" dirty="0">
                <a:solidFill>
                  <a:srgbClr val="000000"/>
                </a:solidFill>
                <a:latin typeface="Calibri" panose="020F0502020204030204"/>
                <a:cs typeface="Calibri Light" panose="020F0302020204030204" pitchFamily="34" charset="0"/>
              </a:rPr>
              <a:t>Horizontal expansion</a:t>
            </a:r>
          </a:p>
          <a:p>
            <a:pPr marL="361950" marR="0" lvl="1" indent="-184150" fontAlgn="auto">
              <a:lnSpc>
                <a:spcPct val="100000"/>
              </a:lnSpc>
              <a:spcBef>
                <a:spcPts val="0"/>
              </a:spcBef>
              <a:spcAft>
                <a:spcPts val="400"/>
              </a:spcAft>
              <a:buClr>
                <a:srgbClr val="000A23"/>
              </a:buClr>
              <a:buSzTx/>
              <a:buFont typeface="Calibri" panose="020F0502020204030204" pitchFamily="34" charset="0"/>
              <a:buChar char="‒"/>
              <a:tabLst/>
              <a:defRPr/>
            </a:pPr>
            <a:r>
              <a:rPr lang="en-US" sz="1300" kern="0" dirty="0">
                <a:solidFill>
                  <a:srgbClr val="000000"/>
                </a:solidFill>
                <a:latin typeface="Calibri" panose="020F0502020204030204"/>
                <a:cs typeface="Calibri Light" panose="020F0302020204030204" pitchFamily="34" charset="0"/>
              </a:rPr>
              <a:t>Diversifying revenue streams</a:t>
            </a:r>
          </a:p>
          <a:p>
            <a:pPr marL="361950" marR="0" lvl="1" indent="-184150" fontAlgn="auto">
              <a:lnSpc>
                <a:spcPct val="100000"/>
              </a:lnSpc>
              <a:spcBef>
                <a:spcPts val="0"/>
              </a:spcBef>
              <a:spcAft>
                <a:spcPts val="400"/>
              </a:spcAft>
              <a:buClr>
                <a:srgbClr val="000A23"/>
              </a:buClr>
              <a:buSzTx/>
              <a:buFont typeface="Calibri" panose="020F0502020204030204" pitchFamily="34" charset="0"/>
              <a:buChar char="‒"/>
              <a:tabLst/>
              <a:defRPr/>
            </a:pPr>
            <a:r>
              <a:rPr lang="en-US" sz="1300" kern="0" dirty="0">
                <a:solidFill>
                  <a:srgbClr val="000000"/>
                </a:solidFill>
                <a:latin typeface="Calibri" panose="020F0502020204030204"/>
                <a:cs typeface="Calibri Light" panose="020F0302020204030204" pitchFamily="34" charset="0"/>
              </a:rPr>
              <a:t>Monetizing customer relationship</a:t>
            </a:r>
          </a:p>
        </p:txBody>
      </p:sp>
      <p:sp>
        <p:nvSpPr>
          <p:cNvPr id="83" name="Rectangle 82">
            <a:extLst>
              <a:ext uri="{FF2B5EF4-FFF2-40B4-BE49-F238E27FC236}">
                <a16:creationId xmlns:a16="http://schemas.microsoft.com/office/drawing/2014/main" id="{67B2642D-0F88-6098-DF88-8CC9FB1C8C55}"/>
              </a:ext>
            </a:extLst>
          </p:cNvPr>
          <p:cNvSpPr/>
          <p:nvPr/>
        </p:nvSpPr>
        <p:spPr bwMode="auto">
          <a:xfrm>
            <a:off x="12580192" y="5419611"/>
            <a:ext cx="1237408" cy="1230704"/>
          </a:xfrm>
          <a:prstGeom prst="rect">
            <a:avLst/>
          </a:prstGeom>
          <a:solidFill>
            <a:srgbClr val="DFE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7" name="Rectangle 86">
            <a:extLst>
              <a:ext uri="{FF2B5EF4-FFF2-40B4-BE49-F238E27FC236}">
                <a16:creationId xmlns:a16="http://schemas.microsoft.com/office/drawing/2014/main" id="{04CE9F87-D53D-21A4-7428-B793438D4488}"/>
              </a:ext>
            </a:extLst>
          </p:cNvPr>
          <p:cNvSpPr/>
          <p:nvPr/>
        </p:nvSpPr>
        <p:spPr bwMode="auto">
          <a:xfrm>
            <a:off x="8501480" y="6815632"/>
            <a:ext cx="972720" cy="967451"/>
          </a:xfrm>
          <a:prstGeom prst="rect">
            <a:avLst/>
          </a:prstGeom>
          <a:solidFill>
            <a:srgbClr val="487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81" name="Rectangle 80">
            <a:extLst>
              <a:ext uri="{FF2B5EF4-FFF2-40B4-BE49-F238E27FC236}">
                <a16:creationId xmlns:a16="http://schemas.microsoft.com/office/drawing/2014/main" id="{F98E1BC4-B0E8-43BE-20D5-5CFD433E739A}"/>
              </a:ext>
            </a:extLst>
          </p:cNvPr>
          <p:cNvSpPr/>
          <p:nvPr/>
        </p:nvSpPr>
        <p:spPr bwMode="auto">
          <a:xfrm>
            <a:off x="5829745" y="2307884"/>
            <a:ext cx="1834508" cy="1834508"/>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pic>
        <p:nvPicPr>
          <p:cNvPr id="159" name="CashPro Service and Research">
            <a:extLst>
              <a:ext uri="{FF2B5EF4-FFF2-40B4-BE49-F238E27FC236}">
                <a16:creationId xmlns:a16="http://schemas.microsoft.com/office/drawing/2014/main" id="{37D64BB2-B844-2B24-1D30-0E40BAB319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73897" y="5854963"/>
            <a:ext cx="449999" cy="360000"/>
          </a:xfrm>
          <a:prstGeom prst="rect">
            <a:avLst/>
          </a:prstGeom>
        </p:spPr>
      </p:pic>
      <p:pic>
        <p:nvPicPr>
          <p:cNvPr id="160" name="CashPro Payments">
            <a:extLst>
              <a:ext uri="{FF2B5EF4-FFF2-40B4-BE49-F238E27FC236}">
                <a16:creationId xmlns:a16="http://schemas.microsoft.com/office/drawing/2014/main" id="{176AD011-3202-6153-B290-6D9E60721E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30460" y="4723633"/>
            <a:ext cx="450000" cy="360000"/>
          </a:xfrm>
          <a:prstGeom prst="rect">
            <a:avLst/>
          </a:prstGeom>
        </p:spPr>
      </p:pic>
      <p:pic>
        <p:nvPicPr>
          <p:cNvPr id="162" name="CashPro Connect">
            <a:extLst>
              <a:ext uri="{FF2B5EF4-FFF2-40B4-BE49-F238E27FC236}">
                <a16:creationId xmlns:a16="http://schemas.microsoft.com/office/drawing/2014/main" id="{D8E84FFF-C16E-22CC-BCBC-02F9DDB90C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14126" y="4470082"/>
            <a:ext cx="396000" cy="396000"/>
          </a:xfrm>
          <a:prstGeom prst="rect">
            <a:avLst/>
          </a:prstGeom>
        </p:spPr>
      </p:pic>
      <p:pic>
        <p:nvPicPr>
          <p:cNvPr id="164" name="Drag and Drop">
            <a:extLst>
              <a:ext uri="{FF2B5EF4-FFF2-40B4-BE49-F238E27FC236}">
                <a16:creationId xmlns:a16="http://schemas.microsoft.com/office/drawing/2014/main" id="{1D3C31FC-B0AB-0398-391B-4A4B278357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171012" y="916398"/>
            <a:ext cx="320457" cy="320457"/>
          </a:xfrm>
          <a:prstGeom prst="rect">
            <a:avLst/>
          </a:prstGeom>
        </p:spPr>
      </p:pic>
      <p:pic>
        <p:nvPicPr>
          <p:cNvPr id="165" name="Hardware Component">
            <a:extLst>
              <a:ext uri="{FF2B5EF4-FFF2-40B4-BE49-F238E27FC236}">
                <a16:creationId xmlns:a16="http://schemas.microsoft.com/office/drawing/2014/main" id="{6D863B1E-EC02-2E43-E300-02F1D6AB809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22999" y="2901138"/>
            <a:ext cx="648000" cy="648000"/>
          </a:xfrm>
          <a:prstGeom prst="rect">
            <a:avLst/>
          </a:prstGeom>
        </p:spPr>
      </p:pic>
      <p:pic>
        <p:nvPicPr>
          <p:cNvPr id="166" name="Innovation">
            <a:extLst>
              <a:ext uri="{FF2B5EF4-FFF2-40B4-BE49-F238E27FC236}">
                <a16:creationId xmlns:a16="http://schemas.microsoft.com/office/drawing/2014/main" id="{86327AFB-C680-219E-9EE9-E28BD3E85B2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867841" y="7119357"/>
            <a:ext cx="239999" cy="360000"/>
          </a:xfrm>
          <a:prstGeom prst="rect">
            <a:avLst/>
          </a:prstGeom>
        </p:spPr>
      </p:pic>
      <p:pic>
        <p:nvPicPr>
          <p:cNvPr id="185" name="Quantum">
            <a:extLst>
              <a:ext uri="{FF2B5EF4-FFF2-40B4-BE49-F238E27FC236}">
                <a16:creationId xmlns:a16="http://schemas.microsoft.com/office/drawing/2014/main" id="{E485AC33-627D-65DC-AB01-42E3A3DAB1D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34369" y="1984830"/>
            <a:ext cx="432000" cy="432000"/>
          </a:xfrm>
          <a:prstGeom prst="rect">
            <a:avLst/>
          </a:prstGeom>
        </p:spPr>
      </p:pic>
      <p:pic>
        <p:nvPicPr>
          <p:cNvPr id="186" name="QR Code">
            <a:extLst>
              <a:ext uri="{FF2B5EF4-FFF2-40B4-BE49-F238E27FC236}">
                <a16:creationId xmlns:a16="http://schemas.microsoft.com/office/drawing/2014/main" id="{7406D1F2-D542-A533-8CAE-9181BB455DB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519485" y="5592631"/>
            <a:ext cx="319958" cy="319958"/>
          </a:xfrm>
          <a:prstGeom prst="rect">
            <a:avLst/>
          </a:prstGeom>
        </p:spPr>
      </p:pic>
      <p:pic>
        <p:nvPicPr>
          <p:cNvPr id="188" name="Mobile Banking">
            <a:extLst>
              <a:ext uri="{FF2B5EF4-FFF2-40B4-BE49-F238E27FC236}">
                <a16:creationId xmlns:a16="http://schemas.microsoft.com/office/drawing/2014/main" id="{71E379E2-810C-0C18-8649-C89097DAF75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37879" y="3571764"/>
            <a:ext cx="297203" cy="297203"/>
          </a:xfrm>
          <a:prstGeom prst="rect">
            <a:avLst/>
          </a:prstGeom>
        </p:spPr>
      </p:pic>
    </p:spTree>
    <p:extLst>
      <p:ext uri="{BB962C8B-B14F-4D97-AF65-F5344CB8AC3E}">
        <p14:creationId xmlns:p14="http://schemas.microsoft.com/office/powerpoint/2010/main" val="34346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A15AE8-DBD1-6BCE-8E55-58C3F11E7AC7}"/>
              </a:ext>
            </a:extLst>
          </p:cNvPr>
          <p:cNvSpPr/>
          <p:nvPr/>
        </p:nvSpPr>
        <p:spPr bwMode="auto">
          <a:xfrm>
            <a:off x="0" y="-1"/>
            <a:ext cx="6908799" cy="5742111"/>
          </a:xfrm>
          <a:prstGeom prst="rect">
            <a:avLst/>
          </a:prstGeom>
          <a:gradFill>
            <a:gsLst>
              <a:gs pos="0">
                <a:srgbClr val="BDD2FF"/>
              </a:gs>
              <a:gs pos="100000">
                <a:srgbClr val="DFEAFF"/>
              </a:gs>
            </a:gsLst>
            <a:lin ang="5400000" scaled="1"/>
          </a:gradFill>
          <a:ln w="9525" cap="flat" cmpd="sng" algn="ctr">
            <a:no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p>
            <a:pPr algn="ctr">
              <a:defRPr/>
            </a:pPr>
            <a:endParaRPr lang="en-US" sz="700" b="1" dirty="0">
              <a:solidFill>
                <a:srgbClr val="FFFFFF"/>
              </a:solidFill>
              <a:cs typeface="Calibri" pitchFamily="34" charset="0"/>
            </a:endParaRPr>
          </a:p>
        </p:txBody>
      </p:sp>
      <p:sp>
        <p:nvSpPr>
          <p:cNvPr id="8" name="Rectangle 7">
            <a:extLst>
              <a:ext uri="{FF2B5EF4-FFF2-40B4-BE49-F238E27FC236}">
                <a16:creationId xmlns:a16="http://schemas.microsoft.com/office/drawing/2014/main" id="{99FB8E2A-4DDF-FA2C-525B-C911AA04E477}"/>
              </a:ext>
            </a:extLst>
          </p:cNvPr>
          <p:cNvSpPr/>
          <p:nvPr/>
        </p:nvSpPr>
        <p:spPr bwMode="auto">
          <a:xfrm>
            <a:off x="0" y="5742112"/>
            <a:ext cx="13817600" cy="1240125"/>
          </a:xfrm>
          <a:prstGeom prst="rect">
            <a:avLst/>
          </a:prstGeom>
          <a:solidFill>
            <a:srgbClr val="012169"/>
          </a:solidFill>
          <a:ln w="9525" cap="flat" cmpd="sng" algn="ctr">
            <a:no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p>
            <a:pPr algn="ctr">
              <a:defRPr/>
            </a:pPr>
            <a:endParaRPr lang="en-US" sz="1000" dirty="0">
              <a:solidFill>
                <a:srgbClr val="FFFFFF"/>
              </a:solidFill>
              <a:latin typeface="Calibri Light" panose="020F0302020204030204" pitchFamily="34" charset="0"/>
              <a:cs typeface="Calibri Light" panose="020F0302020204030204" pitchFamily="34" charset="0"/>
            </a:endParaRPr>
          </a:p>
        </p:txBody>
      </p:sp>
      <p:pic>
        <p:nvPicPr>
          <p:cNvPr id="15" name="Bank of America Merrill Lynch">
            <a:extLst>
              <a:ext uri="{FF2B5EF4-FFF2-40B4-BE49-F238E27FC236}">
                <a16:creationId xmlns:a16="http://schemas.microsoft.com/office/drawing/2014/main" id="{F14BE06C-6B7F-E9CA-2F00-FFD9F6015B5D}"/>
              </a:ext>
            </a:extLst>
          </p:cNvPr>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356616" y="7123932"/>
            <a:ext cx="715138" cy="388632"/>
          </a:xfrm>
          <a:prstGeom prst="rect">
            <a:avLst/>
          </a:prstGeom>
        </p:spPr>
      </p:pic>
      <p:sp>
        <p:nvSpPr>
          <p:cNvPr id="16" name="Topic Heading">
            <a:extLst>
              <a:ext uri="{FF2B5EF4-FFF2-40B4-BE49-F238E27FC236}">
                <a16:creationId xmlns:a16="http://schemas.microsoft.com/office/drawing/2014/main" id="{29727260-F24E-6C24-FF01-F5EE6643D7CA}"/>
              </a:ext>
            </a:extLst>
          </p:cNvPr>
          <p:cNvSpPr txBox="1">
            <a:spLocks noChangeArrowheads="1"/>
          </p:cNvSpPr>
          <p:nvPr>
            <p:custDataLst>
              <p:tags r:id="rId2"/>
            </p:custDataLst>
          </p:nvPr>
        </p:nvSpPr>
        <p:spPr bwMode="auto">
          <a:xfrm>
            <a:off x="1174489" y="908807"/>
            <a:ext cx="4551934" cy="561692"/>
          </a:xfrm>
          <a:prstGeom prst="rect">
            <a:avLst/>
          </a:prstGeom>
          <a:noFill/>
          <a:ln w="3175">
            <a:noFill/>
            <a:prstDash val="solid"/>
            <a:miter lim="800000"/>
            <a:headEnd/>
            <a:tailEnd/>
          </a:ln>
          <a:effectLst/>
        </p:spPr>
        <p:txBody>
          <a:bodyPr wrap="square" lIns="0" tIns="0" rIns="0" bIns="0" anchor="t">
            <a:spAutoFit/>
          </a:bodyPr>
          <a:lstStyle/>
          <a:p>
            <a:pPr algn="ctr">
              <a:spcBef>
                <a:spcPts val="300"/>
              </a:spcBef>
              <a:spcAft>
                <a:spcPts val="0"/>
              </a:spcAft>
              <a:buClr>
                <a:srgbClr val="012169"/>
              </a:buClr>
              <a:defRPr/>
            </a:pPr>
            <a:r>
              <a:rPr lang="en-GB" sz="2000" kern="0" dirty="0">
                <a:solidFill>
                  <a:srgbClr val="012169"/>
                </a:solidFill>
                <a:latin typeface="+mj-lt"/>
                <a:cs typeface="Calibri Light" panose="020F0302020204030204" pitchFamily="34" charset="0"/>
              </a:rPr>
              <a:t>Key enablers</a:t>
            </a:r>
          </a:p>
          <a:p>
            <a:pPr algn="ctr">
              <a:spcBef>
                <a:spcPts val="300"/>
              </a:spcBef>
              <a:spcAft>
                <a:spcPts val="0"/>
              </a:spcAft>
              <a:buClr>
                <a:srgbClr val="012169"/>
              </a:buClr>
              <a:defRPr/>
            </a:pPr>
            <a:r>
              <a:rPr lang="en-GB" sz="1300" kern="0" dirty="0">
                <a:solidFill>
                  <a:srgbClr val="000000"/>
                </a:solidFill>
                <a:latin typeface="Calibri Light" panose="020F0302020204030204" pitchFamily="34" charset="0"/>
                <a:cs typeface="Calibri Light" panose="020F0302020204030204" pitchFamily="34" charset="0"/>
              </a:rPr>
              <a:t>The infrastructure and enablers to accelerate your operations</a:t>
            </a:r>
          </a:p>
        </p:txBody>
      </p:sp>
      <p:sp>
        <p:nvSpPr>
          <p:cNvPr id="18" name="TextBox 17">
            <a:extLst>
              <a:ext uri="{FF2B5EF4-FFF2-40B4-BE49-F238E27FC236}">
                <a16:creationId xmlns:a16="http://schemas.microsoft.com/office/drawing/2014/main" id="{19B0E623-784D-AC5C-36AA-46A18F36F5D3}"/>
              </a:ext>
            </a:extLst>
          </p:cNvPr>
          <p:cNvSpPr txBox="1"/>
          <p:nvPr/>
        </p:nvSpPr>
        <p:spPr>
          <a:xfrm>
            <a:off x="349657" y="1672201"/>
            <a:ext cx="1054985" cy="984885"/>
          </a:xfrm>
          <a:prstGeom prst="rect">
            <a:avLst/>
          </a:prstGeom>
          <a:noFill/>
        </p:spPr>
        <p:txBody>
          <a:bodyPr wrap="square" lIns="0" tIns="0" rIns="0" bIns="0" rtlCol="0" anchor="ctr">
            <a:spAutoFit/>
          </a:bodyPr>
          <a:lstStyle/>
          <a:p>
            <a:pPr>
              <a:spcBef>
                <a:spcPts val="0"/>
              </a:spcBef>
              <a:buSzPct val="80000"/>
              <a:defRPr/>
            </a:pPr>
            <a:r>
              <a:rPr lang="en-GB" sz="1600" dirty="0">
                <a:solidFill>
                  <a:srgbClr val="012169"/>
                </a:solidFill>
                <a:latin typeface="+mj-lt"/>
                <a:cs typeface="Calibri Light" panose="020F0302020204030204" pitchFamily="34" charset="0"/>
              </a:rPr>
              <a:t>Treasury </a:t>
            </a:r>
            <a:br>
              <a:rPr lang="en-GB" sz="1600" dirty="0">
                <a:solidFill>
                  <a:srgbClr val="012169"/>
                </a:solidFill>
                <a:latin typeface="+mj-lt"/>
                <a:cs typeface="Calibri Light" panose="020F0302020204030204" pitchFamily="34" charset="0"/>
              </a:rPr>
            </a:br>
            <a:r>
              <a:rPr lang="en-GB" sz="1600" dirty="0">
                <a:solidFill>
                  <a:srgbClr val="012169"/>
                </a:solidFill>
                <a:latin typeface="+mj-lt"/>
                <a:cs typeface="Calibri Light" panose="020F0302020204030204" pitchFamily="34" charset="0"/>
              </a:rPr>
              <a:t>and Payment </a:t>
            </a:r>
          </a:p>
          <a:p>
            <a:pPr>
              <a:spcBef>
                <a:spcPts val="0"/>
              </a:spcBef>
              <a:buSzPct val="80000"/>
              <a:defRPr/>
            </a:pPr>
            <a:r>
              <a:rPr lang="en-GB" sz="1600" dirty="0">
                <a:solidFill>
                  <a:srgbClr val="012169"/>
                </a:solidFill>
                <a:latin typeface="+mj-lt"/>
                <a:cs typeface="Calibri Light" panose="020F0302020204030204" pitchFamily="34" charset="0"/>
              </a:rPr>
              <a:t>Solutions</a:t>
            </a:r>
            <a:endParaRPr lang="en-GB" sz="1200" dirty="0">
              <a:solidFill>
                <a:srgbClr val="012169"/>
              </a:solidFill>
              <a:latin typeface="+mj-lt"/>
              <a:cs typeface="Calibri Light" panose="020F0302020204030204" pitchFamily="34" charset="0"/>
            </a:endParaRPr>
          </a:p>
        </p:txBody>
      </p:sp>
      <p:sp>
        <p:nvSpPr>
          <p:cNvPr id="19" name="Rectangle 18">
            <a:extLst>
              <a:ext uri="{FF2B5EF4-FFF2-40B4-BE49-F238E27FC236}">
                <a16:creationId xmlns:a16="http://schemas.microsoft.com/office/drawing/2014/main" id="{BACD00E8-3A92-9CB5-76A2-397A7A30B3E5}"/>
              </a:ext>
            </a:extLst>
          </p:cNvPr>
          <p:cNvSpPr/>
          <p:nvPr/>
        </p:nvSpPr>
        <p:spPr bwMode="auto">
          <a:xfrm>
            <a:off x="1422245" y="1869421"/>
            <a:ext cx="590443" cy="590443"/>
          </a:xfrm>
          <a:prstGeom prst="rect">
            <a:avLst/>
          </a:prstGeom>
          <a:solidFill>
            <a:srgbClr val="FFFFFF"/>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alpha val="0"/>
                  </a:srgbClr>
                </a:solidFill>
                <a:prstDash val="solid"/>
                <a:round/>
                <a:headEnd type="none" w="med" len="med"/>
                <a:tailEnd type="none" w="med" len="med"/>
              </a14:hiddenLine>
            </a:ext>
          </a:extLst>
        </p:spPr>
        <p:txBody>
          <a:bodyPr vert="horz" wrap="square" lIns="45720" tIns="22860" rIns="45720" bIns="22860" numCol="1" rtlCol="0" anchor="ctr" anchorCtr="0" compatLnSpc="1">
            <a:prstTxWarp prst="textNoShape">
              <a:avLst/>
            </a:prstTxWarp>
          </a:bodyPr>
          <a:lstStyle/>
          <a:p>
            <a:pPr algn="ctr" defTabSz="457200">
              <a:defRPr/>
            </a:pPr>
            <a:endParaRPr lang="en-US" sz="700" b="1" dirty="0">
              <a:solidFill>
                <a:srgbClr val="000000"/>
              </a:solidFill>
              <a:cs typeface="Calibri" pitchFamily="34" charset="0"/>
            </a:endParaRPr>
          </a:p>
        </p:txBody>
      </p:sp>
      <p:sp>
        <p:nvSpPr>
          <p:cNvPr id="20" name="TextBox 19">
            <a:extLst>
              <a:ext uri="{FF2B5EF4-FFF2-40B4-BE49-F238E27FC236}">
                <a16:creationId xmlns:a16="http://schemas.microsoft.com/office/drawing/2014/main" id="{70168600-3F1F-B0DE-B955-7DE7885C717C}"/>
              </a:ext>
            </a:extLst>
          </p:cNvPr>
          <p:cNvSpPr txBox="1"/>
          <p:nvPr/>
        </p:nvSpPr>
        <p:spPr>
          <a:xfrm>
            <a:off x="349657" y="3188300"/>
            <a:ext cx="945514" cy="492443"/>
          </a:xfrm>
          <a:prstGeom prst="rect">
            <a:avLst/>
          </a:prstGeom>
          <a:noFill/>
        </p:spPr>
        <p:txBody>
          <a:bodyPr wrap="square" lIns="0" tIns="0" rIns="0" bIns="0" rtlCol="0" anchor="ctr">
            <a:spAutoFit/>
          </a:bodyPr>
          <a:lstStyle/>
          <a:p>
            <a:pPr>
              <a:spcBef>
                <a:spcPts val="0"/>
              </a:spcBef>
              <a:buSzPct val="80000"/>
              <a:defRPr/>
            </a:pPr>
            <a:r>
              <a:rPr lang="en-GB" sz="1600" dirty="0">
                <a:solidFill>
                  <a:srgbClr val="012169"/>
                </a:solidFill>
                <a:latin typeface="+mj-lt"/>
                <a:cs typeface="Calibri Light" panose="020F0302020204030204" pitchFamily="34" charset="0"/>
              </a:rPr>
              <a:t>Data and AI </a:t>
            </a:r>
            <a:br>
              <a:rPr lang="en-GB" sz="1600" dirty="0">
                <a:solidFill>
                  <a:srgbClr val="012169"/>
                </a:solidFill>
                <a:latin typeface="+mj-lt"/>
                <a:cs typeface="Calibri Light" panose="020F0302020204030204" pitchFamily="34" charset="0"/>
              </a:rPr>
            </a:br>
            <a:r>
              <a:rPr lang="en-GB" sz="1600" dirty="0">
                <a:solidFill>
                  <a:srgbClr val="012169"/>
                </a:solidFill>
                <a:latin typeface="+mj-lt"/>
                <a:cs typeface="Calibri Light" panose="020F0302020204030204" pitchFamily="34" charset="0"/>
              </a:rPr>
              <a:t>Solutions</a:t>
            </a:r>
          </a:p>
        </p:txBody>
      </p:sp>
      <p:sp>
        <p:nvSpPr>
          <p:cNvPr id="21" name="Rectangle 20">
            <a:extLst>
              <a:ext uri="{FF2B5EF4-FFF2-40B4-BE49-F238E27FC236}">
                <a16:creationId xmlns:a16="http://schemas.microsoft.com/office/drawing/2014/main" id="{6B3728BD-07E5-58F8-CC3C-B1992282DC08}"/>
              </a:ext>
            </a:extLst>
          </p:cNvPr>
          <p:cNvSpPr/>
          <p:nvPr/>
        </p:nvSpPr>
        <p:spPr bwMode="auto">
          <a:xfrm>
            <a:off x="1422245" y="3139299"/>
            <a:ext cx="590443" cy="590443"/>
          </a:xfrm>
          <a:prstGeom prst="rect">
            <a:avLst/>
          </a:prstGeom>
          <a:solidFill>
            <a:srgbClr val="FFFFFF"/>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alpha val="0"/>
                  </a:srgbClr>
                </a:solidFill>
                <a:prstDash val="solid"/>
                <a:round/>
                <a:headEnd type="none" w="med" len="med"/>
                <a:tailEnd type="none" w="med" len="med"/>
              </a14:hiddenLine>
            </a:ext>
          </a:extLst>
        </p:spPr>
        <p:txBody>
          <a:bodyPr vert="horz" wrap="square" lIns="45720" tIns="22860" rIns="45720" bIns="22860" numCol="1" rtlCol="0" anchor="ctr" anchorCtr="0" compatLnSpc="1">
            <a:prstTxWarp prst="textNoShape">
              <a:avLst/>
            </a:prstTxWarp>
          </a:bodyPr>
          <a:lstStyle/>
          <a:p>
            <a:pPr algn="ctr" defTabSz="457200">
              <a:defRPr/>
            </a:pPr>
            <a:endParaRPr lang="en-US" sz="700" b="1" dirty="0">
              <a:solidFill>
                <a:srgbClr val="000000"/>
              </a:solidFill>
              <a:cs typeface="Calibri" pitchFamily="34" charset="0"/>
            </a:endParaRPr>
          </a:p>
        </p:txBody>
      </p:sp>
      <p:sp>
        <p:nvSpPr>
          <p:cNvPr id="22" name="TextBox 21">
            <a:extLst>
              <a:ext uri="{FF2B5EF4-FFF2-40B4-BE49-F238E27FC236}">
                <a16:creationId xmlns:a16="http://schemas.microsoft.com/office/drawing/2014/main" id="{D55F21B0-A675-6092-301F-3DCA3CD23037}"/>
              </a:ext>
            </a:extLst>
          </p:cNvPr>
          <p:cNvSpPr txBox="1"/>
          <p:nvPr/>
        </p:nvSpPr>
        <p:spPr>
          <a:xfrm>
            <a:off x="2347578" y="3149452"/>
            <a:ext cx="1409950" cy="369332"/>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On-time process mining &amp; monitoring</a:t>
            </a:r>
          </a:p>
        </p:txBody>
      </p:sp>
      <p:cxnSp>
        <p:nvCxnSpPr>
          <p:cNvPr id="23" name="Straight Connector 22">
            <a:extLst>
              <a:ext uri="{FF2B5EF4-FFF2-40B4-BE49-F238E27FC236}">
                <a16:creationId xmlns:a16="http://schemas.microsoft.com/office/drawing/2014/main" id="{657A51A4-4B15-8565-3723-7A3CDF3764EA}"/>
              </a:ext>
            </a:extLst>
          </p:cNvPr>
          <p:cNvCxnSpPr>
            <a:cxnSpLocks/>
          </p:cNvCxnSpPr>
          <p:nvPr/>
        </p:nvCxnSpPr>
        <p:spPr bwMode="auto">
          <a:xfrm>
            <a:off x="323579" y="2878880"/>
            <a:ext cx="6219677" cy="0"/>
          </a:xfrm>
          <a:prstGeom prst="line">
            <a:avLst/>
          </a:prstGeom>
          <a:solidFill>
            <a:schemeClr val="accent1"/>
          </a:solidFill>
          <a:ln w="15875" cap="flat" cmpd="sng" algn="ctr">
            <a:solidFill>
              <a:srgbClr val="FFFFFF"/>
            </a:solidFill>
            <a:prstDash val="solid"/>
            <a:round/>
            <a:headEnd type="none" w="med" len="med"/>
            <a:tailEnd type="none" w="med" len="med"/>
          </a:ln>
          <a:effectLst/>
        </p:spPr>
      </p:cxnSp>
      <p:sp>
        <p:nvSpPr>
          <p:cNvPr id="25" name="Topic Heading">
            <a:extLst>
              <a:ext uri="{FF2B5EF4-FFF2-40B4-BE49-F238E27FC236}">
                <a16:creationId xmlns:a16="http://schemas.microsoft.com/office/drawing/2014/main" id="{CF841D4C-17B3-9D7A-6AA8-A85CF5112BC6}"/>
              </a:ext>
            </a:extLst>
          </p:cNvPr>
          <p:cNvSpPr txBox="1">
            <a:spLocks noChangeArrowheads="1"/>
          </p:cNvSpPr>
          <p:nvPr>
            <p:custDataLst>
              <p:tags r:id="rId3"/>
            </p:custDataLst>
          </p:nvPr>
        </p:nvSpPr>
        <p:spPr bwMode="auto">
          <a:xfrm>
            <a:off x="4641704" y="5411244"/>
            <a:ext cx="4534193" cy="660144"/>
          </a:xfrm>
          <a:prstGeom prst="rect">
            <a:avLst/>
          </a:prstGeom>
          <a:solidFill>
            <a:schemeClr val="bg1"/>
          </a:solidFill>
          <a:ln w="3175">
            <a:solidFill>
              <a:srgbClr val="012169"/>
            </a:solidFill>
            <a:prstDash val="solid"/>
            <a:miter lim="800000"/>
            <a:headEnd/>
            <a:tailEnd/>
          </a:ln>
          <a:effectLst/>
        </p:spPr>
        <p:txBody>
          <a:bodyPr wrap="square" lIns="144000" tIns="144000" rIns="144000" bIns="144000" anchor="ctr">
            <a:spAutoFit/>
          </a:bodyPr>
          <a:lstStyle/>
          <a:p>
            <a:pPr algn="ctr">
              <a:spcBef>
                <a:spcPts val="0"/>
              </a:spcBef>
              <a:buClr>
                <a:srgbClr val="012169"/>
              </a:buClr>
              <a:buSzPct val="80000"/>
              <a:defRPr/>
            </a:pPr>
            <a:r>
              <a:rPr lang="en-GB" sz="1200" b="1" dirty="0">
                <a:latin typeface="Calibri"/>
                <a:cs typeface="Calibri Light" panose="020F0302020204030204" pitchFamily="34" charset="0"/>
              </a:rPr>
              <a:t>Considerations for on-time treasury</a:t>
            </a:r>
          </a:p>
          <a:p>
            <a:pPr algn="ctr">
              <a:spcBef>
                <a:spcPts val="0"/>
              </a:spcBef>
              <a:buClr>
                <a:srgbClr val="012169"/>
              </a:buClr>
              <a:buSzPct val="80000"/>
              <a:defRPr/>
            </a:pPr>
            <a:r>
              <a:rPr lang="en-GB" sz="1200" kern="0" dirty="0">
                <a:cs typeface="Calibri Light" panose="020F0302020204030204" pitchFamily="34" charset="0"/>
              </a:rPr>
              <a:t>Questions you should ask when considering new capabilities. </a:t>
            </a:r>
          </a:p>
        </p:txBody>
      </p:sp>
      <p:sp>
        <p:nvSpPr>
          <p:cNvPr id="26" name="TextBox 25">
            <a:extLst>
              <a:ext uri="{FF2B5EF4-FFF2-40B4-BE49-F238E27FC236}">
                <a16:creationId xmlns:a16="http://schemas.microsoft.com/office/drawing/2014/main" id="{33EDF050-A972-3676-7706-D7AC1FCBE5D4}"/>
              </a:ext>
            </a:extLst>
          </p:cNvPr>
          <p:cNvSpPr txBox="1"/>
          <p:nvPr/>
        </p:nvSpPr>
        <p:spPr>
          <a:xfrm>
            <a:off x="791306" y="6183946"/>
            <a:ext cx="2413664" cy="600164"/>
          </a:xfrm>
          <a:prstGeom prst="rect">
            <a:avLst/>
          </a:prstGeom>
          <a:noFill/>
        </p:spPr>
        <p:txBody>
          <a:bodyPr wrap="square" lIns="0" tIns="0" rIns="0" bIns="0">
            <a:spAutoFit/>
          </a:bodyPr>
          <a:lstStyle/>
          <a:p>
            <a:pPr algn="ctr">
              <a:defRPr/>
            </a:pPr>
            <a:r>
              <a:rPr lang="en-GB" sz="1300" dirty="0">
                <a:solidFill>
                  <a:srgbClr val="FFFFFF"/>
                </a:solidFill>
                <a:cs typeface="Calibri Light" panose="020F0302020204030204" pitchFamily="34" charset="0"/>
              </a:rPr>
              <a:t>Have use cases to support the need for real-time capabilities been identified, validated and tested?</a:t>
            </a:r>
          </a:p>
        </p:txBody>
      </p:sp>
      <p:sp>
        <p:nvSpPr>
          <p:cNvPr id="27" name="TextBox 26">
            <a:extLst>
              <a:ext uri="{FF2B5EF4-FFF2-40B4-BE49-F238E27FC236}">
                <a16:creationId xmlns:a16="http://schemas.microsoft.com/office/drawing/2014/main" id="{CBD1F218-115E-983D-24CE-5003DD1D161B}"/>
              </a:ext>
            </a:extLst>
          </p:cNvPr>
          <p:cNvSpPr txBox="1"/>
          <p:nvPr/>
        </p:nvSpPr>
        <p:spPr>
          <a:xfrm>
            <a:off x="3658658" y="6183946"/>
            <a:ext cx="2991696" cy="600164"/>
          </a:xfrm>
          <a:prstGeom prst="rect">
            <a:avLst/>
          </a:prstGeom>
          <a:noFill/>
        </p:spPr>
        <p:txBody>
          <a:bodyPr wrap="square" lIns="0" tIns="0" rIns="0" bIns="0">
            <a:spAutoFit/>
          </a:bodyPr>
          <a:lstStyle/>
          <a:p>
            <a:pPr algn="ctr" defTabSz="457200">
              <a:defRPr/>
            </a:pPr>
            <a:r>
              <a:rPr lang="en-GB" sz="1300" dirty="0">
                <a:solidFill>
                  <a:srgbClr val="FFFFFF"/>
                </a:solidFill>
                <a:cs typeface="Calibri Light" panose="020F0302020204030204" pitchFamily="34" charset="0"/>
              </a:rPr>
              <a:t>Does your company have the operational capability to develop, manage and maintain real-time processes?</a:t>
            </a:r>
          </a:p>
        </p:txBody>
      </p:sp>
      <p:sp>
        <p:nvSpPr>
          <p:cNvPr id="28" name="TextBox 27">
            <a:extLst>
              <a:ext uri="{FF2B5EF4-FFF2-40B4-BE49-F238E27FC236}">
                <a16:creationId xmlns:a16="http://schemas.microsoft.com/office/drawing/2014/main" id="{E2D4A7E5-05AC-AFED-0B64-660313AFB78D}"/>
              </a:ext>
            </a:extLst>
          </p:cNvPr>
          <p:cNvSpPr txBox="1"/>
          <p:nvPr/>
        </p:nvSpPr>
        <p:spPr>
          <a:xfrm>
            <a:off x="7104042" y="6183946"/>
            <a:ext cx="3464134" cy="600164"/>
          </a:xfrm>
          <a:prstGeom prst="rect">
            <a:avLst/>
          </a:prstGeom>
          <a:noFill/>
        </p:spPr>
        <p:txBody>
          <a:bodyPr wrap="square" lIns="0" tIns="0" rIns="0" bIns="0">
            <a:spAutoFit/>
          </a:bodyPr>
          <a:lstStyle/>
          <a:p>
            <a:pPr algn="ctr" defTabSz="457200" eaLnBrk="1" fontAlgn="auto" hangingPunct="1">
              <a:spcBef>
                <a:spcPts val="0"/>
              </a:spcBef>
              <a:spcAft>
                <a:spcPts val="0"/>
              </a:spcAft>
              <a:defRPr/>
            </a:pPr>
            <a:r>
              <a:rPr lang="en-GB" sz="1300" dirty="0">
                <a:solidFill>
                  <a:srgbClr val="FFFFFF"/>
                </a:solidFill>
                <a:cs typeface="Calibri Light" panose="020F0302020204030204" pitchFamily="34" charset="0"/>
              </a:rPr>
              <a:t>Do you have the operational design to manage additional complexities in running batch and continuous processes at the same time?</a:t>
            </a:r>
          </a:p>
        </p:txBody>
      </p:sp>
      <p:sp>
        <p:nvSpPr>
          <p:cNvPr id="29" name="TextBox 28">
            <a:extLst>
              <a:ext uri="{FF2B5EF4-FFF2-40B4-BE49-F238E27FC236}">
                <a16:creationId xmlns:a16="http://schemas.microsoft.com/office/drawing/2014/main" id="{E6FE1F7F-E5F0-9749-FD57-3BCFE7F8A0B3}"/>
              </a:ext>
            </a:extLst>
          </p:cNvPr>
          <p:cNvSpPr txBox="1"/>
          <p:nvPr/>
        </p:nvSpPr>
        <p:spPr>
          <a:xfrm>
            <a:off x="11021863" y="6183946"/>
            <a:ext cx="2083500" cy="600164"/>
          </a:xfrm>
          <a:prstGeom prst="rect">
            <a:avLst/>
          </a:prstGeom>
          <a:noFill/>
        </p:spPr>
        <p:txBody>
          <a:bodyPr wrap="square" lIns="0" tIns="0" rIns="0" bIns="0">
            <a:spAutoFit/>
          </a:bodyPr>
          <a:lstStyle/>
          <a:p>
            <a:pPr algn="ctr" defTabSz="457200" eaLnBrk="1" fontAlgn="auto" hangingPunct="1">
              <a:spcBef>
                <a:spcPts val="0"/>
              </a:spcBef>
              <a:spcAft>
                <a:spcPts val="0"/>
              </a:spcAft>
              <a:defRPr/>
            </a:pPr>
            <a:r>
              <a:rPr lang="en-GB" sz="1300" dirty="0">
                <a:solidFill>
                  <a:srgbClr val="FFFFFF"/>
                </a:solidFill>
                <a:cs typeface="Calibri Light" panose="020F0302020204030204" pitchFamily="34" charset="0"/>
              </a:rPr>
              <a:t>Are there policy, compliance or accounting impacts to moving to real time?</a:t>
            </a:r>
          </a:p>
        </p:txBody>
      </p:sp>
      <p:cxnSp>
        <p:nvCxnSpPr>
          <p:cNvPr id="34" name="Straight Connector 33">
            <a:extLst>
              <a:ext uri="{FF2B5EF4-FFF2-40B4-BE49-F238E27FC236}">
                <a16:creationId xmlns:a16="http://schemas.microsoft.com/office/drawing/2014/main" id="{73D6ADBA-132E-A399-1C6C-3C93D7C7E917}"/>
              </a:ext>
            </a:extLst>
          </p:cNvPr>
          <p:cNvCxnSpPr>
            <a:cxnSpLocks/>
          </p:cNvCxnSpPr>
          <p:nvPr/>
        </p:nvCxnSpPr>
        <p:spPr bwMode="auto">
          <a:xfrm>
            <a:off x="3431814" y="6208110"/>
            <a:ext cx="0" cy="576000"/>
          </a:xfrm>
          <a:prstGeom prst="line">
            <a:avLst/>
          </a:prstGeom>
          <a:solidFill>
            <a:schemeClr val="accent1"/>
          </a:solidFill>
          <a:ln w="9525" cap="flat" cmpd="sng" algn="ctr">
            <a:solidFill>
              <a:srgbClr val="E31837"/>
            </a:solidFill>
            <a:prstDash val="solid"/>
            <a:round/>
            <a:headEnd type="none" w="med" len="med"/>
            <a:tailEnd type="none" w="med" len="med"/>
          </a:ln>
          <a:effectLst/>
        </p:spPr>
      </p:cxnSp>
      <p:sp>
        <p:nvSpPr>
          <p:cNvPr id="35" name="Topic Heading">
            <a:extLst>
              <a:ext uri="{FF2B5EF4-FFF2-40B4-BE49-F238E27FC236}">
                <a16:creationId xmlns:a16="http://schemas.microsoft.com/office/drawing/2014/main" id="{DD584F27-0B11-03A8-2D17-42EEC8A7200A}"/>
              </a:ext>
            </a:extLst>
          </p:cNvPr>
          <p:cNvSpPr txBox="1">
            <a:spLocks noChangeArrowheads="1"/>
          </p:cNvSpPr>
          <p:nvPr>
            <p:custDataLst>
              <p:tags r:id="rId4"/>
            </p:custDataLst>
          </p:nvPr>
        </p:nvSpPr>
        <p:spPr bwMode="auto">
          <a:xfrm>
            <a:off x="8067328" y="908807"/>
            <a:ext cx="4584002" cy="561692"/>
          </a:xfrm>
          <a:prstGeom prst="rect">
            <a:avLst/>
          </a:prstGeom>
          <a:noFill/>
          <a:ln w="3175">
            <a:noFill/>
            <a:prstDash val="solid"/>
            <a:miter lim="800000"/>
            <a:headEnd/>
            <a:tailEnd/>
          </a:ln>
          <a:effectLst/>
        </p:spPr>
        <p:txBody>
          <a:bodyPr wrap="square" lIns="0" tIns="0" rIns="0" bIns="0" anchor="t">
            <a:spAutoFit/>
          </a:bodyPr>
          <a:lstStyle/>
          <a:p>
            <a:pPr algn="ctr">
              <a:spcBef>
                <a:spcPts val="300"/>
              </a:spcBef>
              <a:buClr>
                <a:srgbClr val="012169"/>
              </a:buClr>
              <a:defRPr/>
            </a:pPr>
            <a:r>
              <a:rPr lang="en-GB" sz="2000" kern="0" dirty="0">
                <a:solidFill>
                  <a:srgbClr val="012169"/>
                </a:solidFill>
                <a:latin typeface="+mj-lt"/>
                <a:cs typeface="Calibri Light" panose="020F0302020204030204" pitchFamily="34" charset="0"/>
              </a:rPr>
              <a:t>Operational capability improvement</a:t>
            </a:r>
          </a:p>
          <a:p>
            <a:pPr algn="ctr">
              <a:spcBef>
                <a:spcPts val="300"/>
              </a:spcBef>
              <a:buClr>
                <a:srgbClr val="012169"/>
              </a:buClr>
              <a:defRPr/>
            </a:pPr>
            <a:r>
              <a:rPr lang="en-GB" sz="1300" kern="0" dirty="0">
                <a:solidFill>
                  <a:srgbClr val="000000"/>
                </a:solidFill>
                <a:latin typeface="Calibri Light" panose="020F0302020204030204" pitchFamily="34" charset="0"/>
                <a:cs typeface="Calibri Light" panose="020F0302020204030204" pitchFamily="34" charset="0"/>
              </a:rPr>
              <a:t>Actions you can take to transform your operational processes </a:t>
            </a:r>
          </a:p>
        </p:txBody>
      </p:sp>
      <p:sp>
        <p:nvSpPr>
          <p:cNvPr id="36" name="TextBox 106">
            <a:extLst>
              <a:ext uri="{FF2B5EF4-FFF2-40B4-BE49-F238E27FC236}">
                <a16:creationId xmlns:a16="http://schemas.microsoft.com/office/drawing/2014/main" id="{EF20870A-3744-198D-52BE-67AD582D9235}"/>
              </a:ext>
            </a:extLst>
          </p:cNvPr>
          <p:cNvSpPr txBox="1">
            <a:spLocks noChangeArrowheads="1"/>
          </p:cNvSpPr>
          <p:nvPr/>
        </p:nvSpPr>
        <p:spPr bwMode="auto">
          <a:xfrm>
            <a:off x="11326634" y="1745663"/>
            <a:ext cx="1256631" cy="830997"/>
          </a:xfrm>
          <a:prstGeom prst="rect">
            <a:avLst/>
          </a:prstGeom>
          <a:noFill/>
          <a:ln w="9525">
            <a:noFill/>
            <a:miter lim="800000"/>
            <a:headEnd/>
            <a:tailEnd/>
          </a:ln>
        </p:spPr>
        <p:txBody>
          <a:bodyPr wrap="square" lIns="0" tIns="0" rIns="0" bIns="0">
            <a:spAutoFit/>
          </a:bodyPr>
          <a:lstStyle/>
          <a:p>
            <a:pPr algn="ctr" defTabSz="469571">
              <a:lnSpc>
                <a:spcPts val="1500"/>
              </a:lnSpc>
              <a:spcAft>
                <a:spcPts val="400"/>
              </a:spcAft>
              <a:defRPr/>
            </a:pPr>
            <a:r>
              <a:rPr lang="en-GB" sz="1400" dirty="0">
                <a:solidFill>
                  <a:srgbClr val="2F42FF"/>
                </a:solidFill>
                <a:latin typeface="Calibri Light" panose="020F0302020204030204" pitchFamily="34" charset="0"/>
                <a:cs typeface="Calibri Light" panose="020F0302020204030204" pitchFamily="34" charset="0"/>
              </a:rPr>
              <a:t>Minimize </a:t>
            </a:r>
            <a:br>
              <a:rPr lang="en-GB" sz="1400" dirty="0">
                <a:solidFill>
                  <a:srgbClr val="2F42FF"/>
                </a:solidFill>
                <a:latin typeface="Calibri Light" panose="020F0302020204030204" pitchFamily="34" charset="0"/>
                <a:cs typeface="Calibri Light" panose="020F0302020204030204" pitchFamily="34" charset="0"/>
              </a:rPr>
            </a:br>
            <a:r>
              <a:rPr lang="en-GB" sz="1400" dirty="0">
                <a:solidFill>
                  <a:srgbClr val="2F42FF"/>
                </a:solidFill>
                <a:latin typeface="Calibri Light" panose="020F0302020204030204" pitchFamily="34" charset="0"/>
                <a:cs typeface="Calibri Light" panose="020F0302020204030204" pitchFamily="34" charset="0"/>
              </a:rPr>
              <a:t>or eliminate</a:t>
            </a:r>
          </a:p>
          <a:p>
            <a:pPr marL="0" lvl="4" algn="ctr" defTabSz="469571">
              <a:spcBef>
                <a:spcPts val="100"/>
              </a:spcBef>
              <a:buSzPct val="90000"/>
              <a:defRPr/>
            </a:pPr>
            <a:r>
              <a:rPr lang="en-GB" sz="1200" dirty="0">
                <a:solidFill>
                  <a:srgbClr val="000000"/>
                </a:solidFill>
                <a:ea typeface="ＭＳ Ｐゴシック"/>
                <a:cs typeface="Calibri Light" panose="020F0302020204030204" pitchFamily="34" charset="0"/>
              </a:rPr>
              <a:t>Stop</a:t>
            </a:r>
          </a:p>
          <a:p>
            <a:pPr marL="0" lvl="4" algn="ctr" defTabSz="469571">
              <a:spcBef>
                <a:spcPts val="100"/>
              </a:spcBef>
              <a:buSzPct val="90000"/>
              <a:defRPr/>
            </a:pPr>
            <a:r>
              <a:rPr lang="en-GB" sz="1200" dirty="0">
                <a:solidFill>
                  <a:srgbClr val="000000"/>
                </a:solidFill>
                <a:ea typeface="ＭＳ Ｐゴシック"/>
                <a:cs typeface="Calibri Light" panose="020F0302020204030204" pitchFamily="34" charset="0"/>
              </a:rPr>
              <a:t>Manage exceptions</a:t>
            </a:r>
          </a:p>
        </p:txBody>
      </p:sp>
      <p:sp>
        <p:nvSpPr>
          <p:cNvPr id="37" name="TextBox 36">
            <a:extLst>
              <a:ext uri="{FF2B5EF4-FFF2-40B4-BE49-F238E27FC236}">
                <a16:creationId xmlns:a16="http://schemas.microsoft.com/office/drawing/2014/main" id="{F33836E9-F823-2597-39DA-2D57ED9A74D7}"/>
              </a:ext>
            </a:extLst>
          </p:cNvPr>
          <p:cNvSpPr txBox="1">
            <a:spLocks noChangeArrowheads="1"/>
          </p:cNvSpPr>
          <p:nvPr/>
        </p:nvSpPr>
        <p:spPr bwMode="auto">
          <a:xfrm>
            <a:off x="11355855" y="3145725"/>
            <a:ext cx="1205032" cy="1218282"/>
          </a:xfrm>
          <a:prstGeom prst="rect">
            <a:avLst/>
          </a:prstGeom>
          <a:noFill/>
          <a:ln w="9525">
            <a:noFill/>
            <a:miter lim="800000"/>
            <a:headEnd/>
            <a:tailEnd/>
          </a:ln>
        </p:spPr>
        <p:txBody>
          <a:bodyPr wrap="square" lIns="0" tIns="0" rIns="0" bIns="0">
            <a:spAutoFit/>
          </a:bodyPr>
          <a:lstStyle/>
          <a:p>
            <a:pPr algn="ctr" defTabSz="469571">
              <a:lnSpc>
                <a:spcPts val="1500"/>
              </a:lnSpc>
              <a:spcAft>
                <a:spcPts val="400"/>
              </a:spcAft>
              <a:defRPr/>
            </a:pPr>
            <a:r>
              <a:rPr lang="en-GB" sz="1400" dirty="0">
                <a:solidFill>
                  <a:srgbClr val="2F42FF"/>
                </a:solidFill>
                <a:latin typeface="Calibri Light" panose="020F0302020204030204" pitchFamily="34" charset="0"/>
                <a:cs typeface="Calibri Light" panose="020F0302020204030204" pitchFamily="34" charset="0"/>
              </a:rPr>
              <a:t>Streamline </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Simplify</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Stabilize </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Reduce variation</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Measure, monitor, manage</a:t>
            </a:r>
          </a:p>
        </p:txBody>
      </p:sp>
      <p:sp>
        <p:nvSpPr>
          <p:cNvPr id="38" name="TextBox 106">
            <a:extLst>
              <a:ext uri="{FF2B5EF4-FFF2-40B4-BE49-F238E27FC236}">
                <a16:creationId xmlns:a16="http://schemas.microsoft.com/office/drawing/2014/main" id="{4D3E8C8D-E6BF-F4DE-2570-34375F333EDB}"/>
              </a:ext>
            </a:extLst>
          </p:cNvPr>
          <p:cNvSpPr txBox="1">
            <a:spLocks noChangeArrowheads="1"/>
          </p:cNvSpPr>
          <p:nvPr/>
        </p:nvSpPr>
        <p:spPr bwMode="auto">
          <a:xfrm>
            <a:off x="8328456" y="1745663"/>
            <a:ext cx="871493" cy="638636"/>
          </a:xfrm>
          <a:prstGeom prst="rect">
            <a:avLst/>
          </a:prstGeom>
          <a:noFill/>
          <a:ln w="9525">
            <a:noFill/>
            <a:miter lim="800000"/>
            <a:headEnd/>
            <a:tailEnd/>
          </a:ln>
        </p:spPr>
        <p:txBody>
          <a:bodyPr wrap="square" lIns="0" tIns="0" rIns="0" bIns="0">
            <a:spAutoFit/>
          </a:bodyPr>
          <a:lstStyle/>
          <a:p>
            <a:pPr algn="ctr" defTabSz="469571" fontAlgn="auto">
              <a:lnSpc>
                <a:spcPts val="1500"/>
              </a:lnSpc>
              <a:spcAft>
                <a:spcPts val="400"/>
              </a:spcAft>
              <a:defRPr/>
            </a:pPr>
            <a:r>
              <a:rPr lang="en-GB" sz="1400" dirty="0">
                <a:solidFill>
                  <a:srgbClr val="2F42FF"/>
                </a:solidFill>
                <a:latin typeface="Calibri Light" panose="020F0302020204030204" pitchFamily="34" charset="0"/>
                <a:cs typeface="Calibri Light" panose="020F0302020204030204" pitchFamily="34" charset="0"/>
              </a:rPr>
              <a:t>Re-organize</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Centralize</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In/Outsource</a:t>
            </a:r>
          </a:p>
        </p:txBody>
      </p:sp>
      <p:sp>
        <p:nvSpPr>
          <p:cNvPr id="39" name="TextBox 106">
            <a:extLst>
              <a:ext uri="{FF2B5EF4-FFF2-40B4-BE49-F238E27FC236}">
                <a16:creationId xmlns:a16="http://schemas.microsoft.com/office/drawing/2014/main" id="{7CD8D2A9-C7BA-FBD6-A0B5-182916CCC2FD}"/>
              </a:ext>
            </a:extLst>
          </p:cNvPr>
          <p:cNvSpPr txBox="1">
            <a:spLocks noChangeArrowheads="1"/>
          </p:cNvSpPr>
          <p:nvPr/>
        </p:nvSpPr>
        <p:spPr bwMode="auto">
          <a:xfrm>
            <a:off x="8365757" y="3132784"/>
            <a:ext cx="796890" cy="633507"/>
          </a:xfrm>
          <a:prstGeom prst="rect">
            <a:avLst/>
          </a:prstGeom>
          <a:noFill/>
          <a:ln w="9525">
            <a:noFill/>
            <a:miter lim="800000"/>
            <a:headEnd/>
            <a:tailEnd/>
          </a:ln>
        </p:spPr>
        <p:txBody>
          <a:bodyPr wrap="square" lIns="0" tIns="0" rIns="0" bIns="0">
            <a:spAutoFit/>
          </a:bodyPr>
          <a:lstStyle/>
          <a:p>
            <a:pPr algn="ctr" defTabSz="469571">
              <a:lnSpc>
                <a:spcPts val="1500"/>
              </a:lnSpc>
              <a:spcAft>
                <a:spcPts val="400"/>
              </a:spcAft>
              <a:defRPr/>
            </a:pPr>
            <a:r>
              <a:rPr lang="en-GB" sz="1400" dirty="0">
                <a:solidFill>
                  <a:srgbClr val="2F42FF"/>
                </a:solidFill>
                <a:latin typeface="Calibri Light" panose="020F0302020204030204" pitchFamily="34" charset="0"/>
                <a:cs typeface="Calibri Light" panose="020F0302020204030204" pitchFamily="34" charset="0"/>
              </a:rPr>
              <a:t>Redesign or replace</a:t>
            </a:r>
          </a:p>
          <a:p>
            <a:pPr marL="0" lvl="4" algn="ctr" defTabSz="469571">
              <a:spcBef>
                <a:spcPts val="100"/>
              </a:spcBef>
              <a:buSzPct val="90000"/>
              <a:defRPr/>
            </a:pPr>
            <a:r>
              <a:rPr lang="en-US" sz="1200" dirty="0">
                <a:solidFill>
                  <a:srgbClr val="000000"/>
                </a:solidFill>
                <a:ea typeface="ＭＳ Ｐゴシック"/>
                <a:cs typeface="Calibri Light" panose="020F0302020204030204" pitchFamily="34" charset="0"/>
              </a:rPr>
              <a:t>Build or Buy</a:t>
            </a:r>
            <a:endParaRPr lang="en-GB" sz="1200" dirty="0">
              <a:solidFill>
                <a:srgbClr val="000000"/>
              </a:solidFill>
              <a:ea typeface="ＭＳ Ｐゴシック"/>
              <a:cs typeface="Calibri Light" panose="020F0302020204030204" pitchFamily="34" charset="0"/>
            </a:endParaRPr>
          </a:p>
        </p:txBody>
      </p:sp>
      <p:sp>
        <p:nvSpPr>
          <p:cNvPr id="40" name="TextBox 39">
            <a:extLst>
              <a:ext uri="{FF2B5EF4-FFF2-40B4-BE49-F238E27FC236}">
                <a16:creationId xmlns:a16="http://schemas.microsoft.com/office/drawing/2014/main" id="{56515214-0CFA-9E1E-B6B5-97E32775B7EA}"/>
              </a:ext>
            </a:extLst>
          </p:cNvPr>
          <p:cNvSpPr txBox="1"/>
          <p:nvPr/>
        </p:nvSpPr>
        <p:spPr>
          <a:xfrm>
            <a:off x="9628245" y="4493723"/>
            <a:ext cx="1549590" cy="1020792"/>
          </a:xfrm>
          <a:prstGeom prst="rect">
            <a:avLst/>
          </a:prstGeom>
          <a:noFill/>
        </p:spPr>
        <p:txBody>
          <a:bodyPr wrap="square" lIns="0" tIns="0" rIns="0" bIns="0">
            <a:spAutoFit/>
          </a:bodyPr>
          <a:lstStyle/>
          <a:p>
            <a:pPr algn="ctr" defTabSz="469571">
              <a:lnSpc>
                <a:spcPts val="1500"/>
              </a:lnSpc>
              <a:spcAft>
                <a:spcPts val="400"/>
              </a:spcAft>
              <a:defRPr/>
            </a:pPr>
            <a:r>
              <a:rPr lang="en-GB" sz="1400" dirty="0">
                <a:solidFill>
                  <a:srgbClr val="002060"/>
                </a:solidFill>
                <a:latin typeface="Calibri Light" panose="020F0302020204030204" pitchFamily="34" charset="0"/>
                <a:cs typeface="Calibri Light" panose="020F0302020204030204" pitchFamily="34" charset="0"/>
              </a:rPr>
              <a:t>Automate</a:t>
            </a:r>
          </a:p>
          <a:p>
            <a:pPr marL="0" lvl="4" algn="ctr" defTabSz="469571">
              <a:spcBef>
                <a:spcPts val="100"/>
              </a:spcBef>
              <a:spcAft>
                <a:spcPts val="0"/>
              </a:spcAft>
              <a:buSzPct val="90000"/>
              <a:defRPr/>
            </a:pPr>
            <a:r>
              <a:rPr lang="en-US" sz="1200" dirty="0">
                <a:solidFill>
                  <a:srgbClr val="000000"/>
                </a:solidFill>
                <a:ea typeface="ＭＳ Ｐゴシック"/>
                <a:cs typeface="Calibri Light" panose="020F0302020204030204" pitchFamily="34" charset="0"/>
              </a:rPr>
              <a:t>Intelligent automation </a:t>
            </a:r>
            <a:br>
              <a:rPr lang="en-US" sz="1200" dirty="0">
                <a:solidFill>
                  <a:srgbClr val="000000"/>
                </a:solidFill>
                <a:ea typeface="ＭＳ Ｐゴシック"/>
                <a:cs typeface="Calibri Light" panose="020F0302020204030204" pitchFamily="34" charset="0"/>
              </a:rPr>
            </a:br>
            <a:r>
              <a:rPr lang="en-US" sz="1200" dirty="0">
                <a:solidFill>
                  <a:srgbClr val="000000"/>
                </a:solidFill>
                <a:ea typeface="ＭＳ Ｐゴシック"/>
                <a:cs typeface="Calibri Light" panose="020F0302020204030204" pitchFamily="34" charset="0"/>
              </a:rPr>
              <a:t>(RPA, AI/ML)</a:t>
            </a:r>
          </a:p>
          <a:p>
            <a:pPr marL="0" lvl="4" algn="ctr" defTabSz="469571">
              <a:spcBef>
                <a:spcPts val="100"/>
              </a:spcBef>
              <a:spcAft>
                <a:spcPts val="0"/>
              </a:spcAft>
              <a:buSzPct val="90000"/>
              <a:defRPr/>
            </a:pPr>
            <a:r>
              <a:rPr lang="en-US" sz="1200" dirty="0">
                <a:solidFill>
                  <a:srgbClr val="000000"/>
                </a:solidFill>
                <a:ea typeface="ＭＳ Ｐゴシック"/>
                <a:cs typeface="Calibri Light" panose="020F0302020204030204" pitchFamily="34" charset="0"/>
              </a:rPr>
              <a:t>Integrate </a:t>
            </a:r>
          </a:p>
          <a:p>
            <a:pPr marL="0" lvl="4" algn="ctr" defTabSz="469571">
              <a:spcBef>
                <a:spcPts val="100"/>
              </a:spcBef>
              <a:spcAft>
                <a:spcPts val="0"/>
              </a:spcAft>
              <a:buSzPct val="90000"/>
              <a:defRPr/>
            </a:pPr>
            <a:r>
              <a:rPr lang="en-US" sz="1200" dirty="0">
                <a:solidFill>
                  <a:srgbClr val="000000"/>
                </a:solidFill>
                <a:ea typeface="ＭＳ Ｐゴシック"/>
                <a:cs typeface="Calibri Light" panose="020F0302020204030204" pitchFamily="34" charset="0"/>
              </a:rPr>
              <a:t>Data Analytics</a:t>
            </a:r>
          </a:p>
        </p:txBody>
      </p:sp>
      <p:cxnSp>
        <p:nvCxnSpPr>
          <p:cNvPr id="41" name="Straight Connector 40">
            <a:extLst>
              <a:ext uri="{FF2B5EF4-FFF2-40B4-BE49-F238E27FC236}">
                <a16:creationId xmlns:a16="http://schemas.microsoft.com/office/drawing/2014/main" id="{50AC6C27-ED2E-2367-CF6D-FD91FBF1E328}"/>
              </a:ext>
            </a:extLst>
          </p:cNvPr>
          <p:cNvCxnSpPr>
            <a:cxnSpLocks/>
          </p:cNvCxnSpPr>
          <p:nvPr/>
        </p:nvCxnSpPr>
        <p:spPr bwMode="auto">
          <a:xfrm>
            <a:off x="8831634" y="5004626"/>
            <a:ext cx="0" cy="280898"/>
          </a:xfrm>
          <a:prstGeom prst="line">
            <a:avLst/>
          </a:prstGeom>
          <a:solidFill>
            <a:schemeClr val="accent1"/>
          </a:solidFill>
          <a:ln w="9525" cap="flat" cmpd="sng" algn="ctr">
            <a:solidFill>
              <a:srgbClr val="EBE7DD"/>
            </a:solidFill>
            <a:prstDash val="solid"/>
            <a:round/>
            <a:headEnd type="none" w="med" len="med"/>
            <a:tailEnd type="none" w="med" len="med"/>
          </a:ln>
          <a:effectLst/>
        </p:spPr>
      </p:cxnSp>
      <p:sp>
        <p:nvSpPr>
          <p:cNvPr id="42" name="TextBox 41">
            <a:extLst>
              <a:ext uri="{FF2B5EF4-FFF2-40B4-BE49-F238E27FC236}">
                <a16:creationId xmlns:a16="http://schemas.microsoft.com/office/drawing/2014/main" id="{5E04FCBC-4669-972B-0511-10B2BF75F022}"/>
              </a:ext>
            </a:extLst>
          </p:cNvPr>
          <p:cNvSpPr txBox="1"/>
          <p:nvPr/>
        </p:nvSpPr>
        <p:spPr>
          <a:xfrm>
            <a:off x="349657" y="4365675"/>
            <a:ext cx="1073743" cy="492443"/>
          </a:xfrm>
          <a:prstGeom prst="rect">
            <a:avLst/>
          </a:prstGeom>
          <a:noFill/>
        </p:spPr>
        <p:txBody>
          <a:bodyPr wrap="square" lIns="0" tIns="0" rIns="0" bIns="0" rtlCol="0" anchor="ctr">
            <a:spAutoFit/>
          </a:bodyPr>
          <a:lstStyle/>
          <a:p>
            <a:pPr>
              <a:spcBef>
                <a:spcPts val="0"/>
              </a:spcBef>
              <a:buSzPct val="80000"/>
              <a:defRPr/>
            </a:pPr>
            <a:r>
              <a:rPr lang="en-GB" sz="1600" dirty="0">
                <a:solidFill>
                  <a:srgbClr val="012169"/>
                </a:solidFill>
                <a:latin typeface="+mj-lt"/>
                <a:cs typeface="Calibri Light" panose="020F0302020204030204" pitchFamily="34" charset="0"/>
              </a:rPr>
              <a:t>Thought Leadership</a:t>
            </a:r>
          </a:p>
        </p:txBody>
      </p:sp>
      <p:sp>
        <p:nvSpPr>
          <p:cNvPr id="44" name="Rectangle 43">
            <a:extLst>
              <a:ext uri="{FF2B5EF4-FFF2-40B4-BE49-F238E27FC236}">
                <a16:creationId xmlns:a16="http://schemas.microsoft.com/office/drawing/2014/main" id="{74FC1709-1F88-5F5A-9F66-A7409C7DF73D}"/>
              </a:ext>
            </a:extLst>
          </p:cNvPr>
          <p:cNvSpPr/>
          <p:nvPr/>
        </p:nvSpPr>
        <p:spPr bwMode="auto">
          <a:xfrm>
            <a:off x="1419859" y="4352996"/>
            <a:ext cx="590443" cy="590443"/>
          </a:xfrm>
          <a:prstGeom prst="rect">
            <a:avLst/>
          </a:prstGeom>
          <a:solidFill>
            <a:srgbClr val="FFFFFF"/>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alpha val="0"/>
                  </a:srgbClr>
                </a:solidFill>
                <a:prstDash val="solid"/>
                <a:round/>
                <a:headEnd type="none" w="med" len="med"/>
                <a:tailEnd type="none" w="med" len="med"/>
              </a14:hiddenLine>
            </a:ext>
          </a:extLst>
        </p:spPr>
        <p:txBody>
          <a:bodyPr vert="horz" wrap="square" lIns="45720" tIns="22860" rIns="45720" bIns="22860" numCol="1" rtlCol="0" anchor="ctr" anchorCtr="0" compatLnSpc="1">
            <a:prstTxWarp prst="textNoShape">
              <a:avLst/>
            </a:prstTxWarp>
          </a:bodyPr>
          <a:lstStyle/>
          <a:p>
            <a:pPr algn="ctr" defTabSz="457200">
              <a:defRPr/>
            </a:pPr>
            <a:endParaRPr lang="en-US" sz="700" b="1" dirty="0">
              <a:solidFill>
                <a:srgbClr val="000000"/>
              </a:solidFill>
              <a:cs typeface="Calibri" pitchFamily="34" charset="0"/>
            </a:endParaRPr>
          </a:p>
        </p:txBody>
      </p:sp>
      <p:sp>
        <p:nvSpPr>
          <p:cNvPr id="46" name="TextBox 45">
            <a:extLst>
              <a:ext uri="{FF2B5EF4-FFF2-40B4-BE49-F238E27FC236}">
                <a16:creationId xmlns:a16="http://schemas.microsoft.com/office/drawing/2014/main" id="{5A63303E-05CD-A214-B002-D3F423281090}"/>
              </a:ext>
            </a:extLst>
          </p:cNvPr>
          <p:cNvSpPr txBox="1"/>
          <p:nvPr/>
        </p:nvSpPr>
        <p:spPr>
          <a:xfrm>
            <a:off x="2347578" y="4425219"/>
            <a:ext cx="1516996" cy="738664"/>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Mergers, Acquisitions &amp; Divestitures cash management integration plans</a:t>
            </a:r>
          </a:p>
        </p:txBody>
      </p:sp>
      <p:cxnSp>
        <p:nvCxnSpPr>
          <p:cNvPr id="48" name="Straight Connector 47">
            <a:extLst>
              <a:ext uri="{FF2B5EF4-FFF2-40B4-BE49-F238E27FC236}">
                <a16:creationId xmlns:a16="http://schemas.microsoft.com/office/drawing/2014/main" id="{4BCB7817-6F46-4826-C7F8-40401E4B0075}"/>
              </a:ext>
            </a:extLst>
          </p:cNvPr>
          <p:cNvCxnSpPr>
            <a:cxnSpLocks/>
          </p:cNvCxnSpPr>
          <p:nvPr/>
        </p:nvCxnSpPr>
        <p:spPr bwMode="auto">
          <a:xfrm>
            <a:off x="323579" y="4097159"/>
            <a:ext cx="6219677" cy="0"/>
          </a:xfrm>
          <a:prstGeom prst="line">
            <a:avLst/>
          </a:prstGeom>
          <a:solidFill>
            <a:schemeClr val="accent1"/>
          </a:solidFill>
          <a:ln w="15875" cap="flat" cmpd="sng" algn="ctr">
            <a:solidFill>
              <a:srgbClr val="FFFFFF"/>
            </a:solidFill>
            <a:prstDash val="solid"/>
            <a:round/>
            <a:headEnd type="none" w="med" len="med"/>
            <a:tailEnd type="none" w="med" len="med"/>
          </a:ln>
          <a:effectLst/>
        </p:spPr>
      </p:cxnSp>
      <p:cxnSp>
        <p:nvCxnSpPr>
          <p:cNvPr id="49" name="Connector: Elbow 48">
            <a:extLst>
              <a:ext uri="{FF2B5EF4-FFF2-40B4-BE49-F238E27FC236}">
                <a16:creationId xmlns:a16="http://schemas.microsoft.com/office/drawing/2014/main" id="{83905E36-1065-0C05-E735-6BE02448687F}"/>
              </a:ext>
            </a:extLst>
          </p:cNvPr>
          <p:cNvCxnSpPr>
            <a:cxnSpLocks/>
          </p:cNvCxnSpPr>
          <p:nvPr/>
        </p:nvCxnSpPr>
        <p:spPr bwMode="auto">
          <a:xfrm rot="10800000">
            <a:off x="7960970" y="2065667"/>
            <a:ext cx="1699572" cy="573128"/>
          </a:xfrm>
          <a:prstGeom prst="bentConnector3">
            <a:avLst>
              <a:gd name="adj1" fmla="val 99976"/>
            </a:avLst>
          </a:prstGeom>
          <a:solidFill>
            <a:schemeClr val="accent1"/>
          </a:solidFill>
          <a:ln w="12700" cap="flat" cmpd="sng" algn="ctr">
            <a:solidFill>
              <a:srgbClr val="012169"/>
            </a:solidFill>
            <a:prstDash val="solid"/>
            <a:round/>
            <a:headEnd type="none" w="med" len="med"/>
            <a:tailEnd type="none" w="med" len="med"/>
          </a:ln>
          <a:effectLst/>
        </p:spPr>
      </p:cxnSp>
      <p:cxnSp>
        <p:nvCxnSpPr>
          <p:cNvPr id="50" name="Connector: Elbow 49">
            <a:extLst>
              <a:ext uri="{FF2B5EF4-FFF2-40B4-BE49-F238E27FC236}">
                <a16:creationId xmlns:a16="http://schemas.microsoft.com/office/drawing/2014/main" id="{1110C9AD-D4FE-5A7C-AAFB-30CAA8DD3A07}"/>
              </a:ext>
            </a:extLst>
          </p:cNvPr>
          <p:cNvCxnSpPr>
            <a:cxnSpLocks/>
          </p:cNvCxnSpPr>
          <p:nvPr/>
        </p:nvCxnSpPr>
        <p:spPr bwMode="auto">
          <a:xfrm rot="10800000" flipV="1">
            <a:off x="7960970" y="3056140"/>
            <a:ext cx="1699572" cy="573128"/>
          </a:xfrm>
          <a:prstGeom prst="bentConnector3">
            <a:avLst>
              <a:gd name="adj1" fmla="val 99976"/>
            </a:avLst>
          </a:prstGeom>
          <a:solidFill>
            <a:schemeClr val="accent1"/>
          </a:solidFill>
          <a:ln w="12700" cap="flat" cmpd="sng" algn="ctr">
            <a:solidFill>
              <a:srgbClr val="012169"/>
            </a:solidFill>
            <a:prstDash val="solid"/>
            <a:round/>
            <a:headEnd type="none" w="med" len="med"/>
            <a:tailEnd type="none" w="med" len="med"/>
          </a:ln>
          <a:effectLst/>
        </p:spPr>
      </p:cxnSp>
      <p:cxnSp>
        <p:nvCxnSpPr>
          <p:cNvPr id="51" name="Connector: Elbow 50">
            <a:extLst>
              <a:ext uri="{FF2B5EF4-FFF2-40B4-BE49-F238E27FC236}">
                <a16:creationId xmlns:a16="http://schemas.microsoft.com/office/drawing/2014/main" id="{260BE424-24E5-754B-E0AB-5866826E94A1}"/>
              </a:ext>
            </a:extLst>
          </p:cNvPr>
          <p:cNvCxnSpPr>
            <a:cxnSpLocks/>
          </p:cNvCxnSpPr>
          <p:nvPr/>
        </p:nvCxnSpPr>
        <p:spPr bwMode="auto">
          <a:xfrm rot="10800000" flipH="1">
            <a:off x="11056253" y="2065667"/>
            <a:ext cx="1699572" cy="573128"/>
          </a:xfrm>
          <a:prstGeom prst="bentConnector3">
            <a:avLst>
              <a:gd name="adj1" fmla="val 99976"/>
            </a:avLst>
          </a:prstGeom>
          <a:solidFill>
            <a:schemeClr val="accent1"/>
          </a:solidFill>
          <a:ln w="12700" cap="flat" cmpd="sng" algn="ctr">
            <a:solidFill>
              <a:srgbClr val="012169"/>
            </a:solidFill>
            <a:prstDash val="solid"/>
            <a:round/>
            <a:headEnd type="none" w="med" len="med"/>
            <a:tailEnd type="none" w="med" len="med"/>
          </a:ln>
          <a:effectLst/>
        </p:spPr>
      </p:cxnSp>
      <p:cxnSp>
        <p:nvCxnSpPr>
          <p:cNvPr id="53" name="Connector: Elbow 52">
            <a:extLst>
              <a:ext uri="{FF2B5EF4-FFF2-40B4-BE49-F238E27FC236}">
                <a16:creationId xmlns:a16="http://schemas.microsoft.com/office/drawing/2014/main" id="{84CAB0D1-3C16-7F6B-9EA7-9BDA8BAF9E40}"/>
              </a:ext>
            </a:extLst>
          </p:cNvPr>
          <p:cNvCxnSpPr>
            <a:cxnSpLocks/>
          </p:cNvCxnSpPr>
          <p:nvPr/>
        </p:nvCxnSpPr>
        <p:spPr bwMode="auto">
          <a:xfrm rot="10800000" flipH="1" flipV="1">
            <a:off x="11056253" y="3056140"/>
            <a:ext cx="1699572" cy="573128"/>
          </a:xfrm>
          <a:prstGeom prst="bentConnector3">
            <a:avLst>
              <a:gd name="adj1" fmla="val 99976"/>
            </a:avLst>
          </a:prstGeom>
          <a:solidFill>
            <a:schemeClr val="accent1"/>
          </a:solidFill>
          <a:ln w="12700" cap="flat" cmpd="sng" algn="ctr">
            <a:solidFill>
              <a:srgbClr val="012169"/>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4D58FE1B-84D6-E458-D564-97D15B3413B6}"/>
              </a:ext>
            </a:extLst>
          </p:cNvPr>
          <p:cNvCxnSpPr>
            <a:cxnSpLocks/>
          </p:cNvCxnSpPr>
          <p:nvPr/>
        </p:nvCxnSpPr>
        <p:spPr bwMode="auto">
          <a:xfrm flipV="1">
            <a:off x="10403040" y="3745643"/>
            <a:ext cx="0" cy="396000"/>
          </a:xfrm>
          <a:prstGeom prst="line">
            <a:avLst/>
          </a:prstGeom>
          <a:solidFill>
            <a:schemeClr val="accent1"/>
          </a:solidFill>
          <a:ln w="12700" cap="flat" cmpd="sng" algn="ctr">
            <a:solidFill>
              <a:srgbClr val="012169"/>
            </a:solidFill>
            <a:prstDash val="solid"/>
            <a:round/>
            <a:headEnd type="none" w="med" len="med"/>
            <a:tailEnd type="none" w="med" len="med"/>
          </a:ln>
          <a:effectLst/>
        </p:spPr>
      </p:cxnSp>
      <p:sp>
        <p:nvSpPr>
          <p:cNvPr id="55" name="Rectangle 54">
            <a:extLst>
              <a:ext uri="{FF2B5EF4-FFF2-40B4-BE49-F238E27FC236}">
                <a16:creationId xmlns:a16="http://schemas.microsoft.com/office/drawing/2014/main" id="{AA3F3241-5A3B-B505-26AE-AA9BE8613D23}"/>
              </a:ext>
            </a:extLst>
          </p:cNvPr>
          <p:cNvSpPr/>
          <p:nvPr/>
        </p:nvSpPr>
        <p:spPr bwMode="auto">
          <a:xfrm>
            <a:off x="9713215" y="2512870"/>
            <a:ext cx="1307592" cy="1188720"/>
          </a:xfrm>
          <a:prstGeom prst="rect">
            <a:avLst/>
          </a:prstGeom>
          <a:gradFill flip="none" rotWithShape="1">
            <a:gsLst>
              <a:gs pos="100000">
                <a:srgbClr val="012169"/>
              </a:gs>
              <a:gs pos="0">
                <a:srgbClr val="024B9C"/>
              </a:gs>
            </a:gsLst>
            <a:path path="circle">
              <a:fillToRect l="100000" t="100000"/>
            </a:path>
            <a:tileRect/>
          </a:gradFill>
          <a:ln w="38100" cap="flat" cmpd="sng" algn="ctr">
            <a:solidFill>
              <a:srgbClr val="E31837"/>
            </a:solidFill>
            <a:prstDash val="solid"/>
            <a:round/>
            <a:headEnd type="none" w="med" len="med"/>
            <a:tailEnd type="none" w="med" len="med"/>
          </a:ln>
          <a:effectLst/>
        </p:spPr>
        <p:txBody>
          <a:bodyPr vert="horz" wrap="square" lIns="45720" tIns="22860" rIns="45720" bIns="22860" numCol="1" rtlCol="0" anchor="ctr" anchorCtr="0" compatLnSpc="1">
            <a:prstTxWarp prst="textNoShape">
              <a:avLst/>
            </a:prstTxWarp>
          </a:bodyPr>
          <a:lstStyle>
            <a:defPPr>
              <a:defRPr lang="en-US"/>
            </a:defPPr>
            <a:lvl1pPr algn="l" rtl="0" eaLnBrk="0" fontAlgn="base" hangingPunct="0">
              <a:spcBef>
                <a:spcPct val="0"/>
              </a:spcBef>
              <a:spcAft>
                <a:spcPct val="0"/>
              </a:spcAft>
              <a:defRPr lang="en-US" sz="1300"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sz="1300"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sz="1300"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Calibri" pitchFamily="34" charset="0"/>
                <a:ea typeface="+mn-ea"/>
                <a:cs typeface="+mn-cs"/>
              </a:defRPr>
            </a:lvl5pPr>
            <a:lvl6pPr marL="2286000" algn="l" defTabSz="914400" rtl="0" eaLnBrk="1" latinLnBrk="0" hangingPunct="1">
              <a:defRPr sz="1300" kern="1200">
                <a:solidFill>
                  <a:schemeClr val="tx1"/>
                </a:solidFill>
                <a:latin typeface="Calibri" pitchFamily="34" charset="0"/>
                <a:ea typeface="+mn-ea"/>
                <a:cs typeface="+mn-cs"/>
              </a:defRPr>
            </a:lvl6pPr>
            <a:lvl7pPr marL="2743200" algn="l" defTabSz="914400" rtl="0" eaLnBrk="1" latinLnBrk="0" hangingPunct="1">
              <a:defRPr sz="1300" kern="1200">
                <a:solidFill>
                  <a:schemeClr val="tx1"/>
                </a:solidFill>
                <a:latin typeface="Calibri" pitchFamily="34" charset="0"/>
                <a:ea typeface="+mn-ea"/>
                <a:cs typeface="+mn-cs"/>
              </a:defRPr>
            </a:lvl7pPr>
            <a:lvl8pPr marL="3200400" algn="l" defTabSz="914400" rtl="0" eaLnBrk="1" latinLnBrk="0" hangingPunct="1">
              <a:defRPr sz="1300" kern="1200">
                <a:solidFill>
                  <a:schemeClr val="tx1"/>
                </a:solidFill>
                <a:latin typeface="Calibri" pitchFamily="34" charset="0"/>
                <a:ea typeface="+mn-ea"/>
                <a:cs typeface="+mn-cs"/>
              </a:defRPr>
            </a:lvl8pPr>
            <a:lvl9pPr marL="3657600" algn="l" defTabSz="914400" rtl="0" eaLnBrk="1" latinLnBrk="0" hangingPunct="1">
              <a:defRPr sz="1300" kern="1200">
                <a:solidFill>
                  <a:schemeClr val="tx1"/>
                </a:solidFill>
                <a:latin typeface="Calibri" pitchFamily="34" charset="0"/>
                <a:ea typeface="+mn-ea"/>
                <a:cs typeface="+mn-cs"/>
              </a:defRPr>
            </a:lvl9pPr>
          </a:lstStyle>
          <a:p>
            <a:pPr algn="ctr">
              <a:defRPr/>
            </a:pPr>
            <a:r>
              <a:rPr lang="en-US" sz="1500" b="1" dirty="0">
                <a:solidFill>
                  <a:srgbClr val="FFFFFF"/>
                </a:solidFill>
                <a:latin typeface="Calibri"/>
                <a:cs typeface="Calibri Light" panose="020F0302020204030204" pitchFamily="34" charset="0"/>
              </a:rPr>
              <a:t>EVOLVING OPERATIONAL  CAPABILITY</a:t>
            </a:r>
          </a:p>
        </p:txBody>
      </p:sp>
      <p:sp>
        <p:nvSpPr>
          <p:cNvPr id="56" name="TextBox 55">
            <a:extLst>
              <a:ext uri="{FF2B5EF4-FFF2-40B4-BE49-F238E27FC236}">
                <a16:creationId xmlns:a16="http://schemas.microsoft.com/office/drawing/2014/main" id="{91200A0D-0220-C3C4-E90D-DDED464F4ECB}"/>
              </a:ext>
            </a:extLst>
          </p:cNvPr>
          <p:cNvSpPr txBox="1"/>
          <p:nvPr>
            <p:custDataLst>
              <p:tags r:id="rId5"/>
            </p:custDataLst>
          </p:nvPr>
        </p:nvSpPr>
        <p:spPr>
          <a:xfrm>
            <a:off x="13333985" y="7241304"/>
            <a:ext cx="127000" cy="153888"/>
          </a:xfrm>
          <a:prstGeom prst="rect">
            <a:avLst/>
          </a:prstGeom>
          <a:noFill/>
        </p:spPr>
        <p:txBody>
          <a:bodyPr vert="horz" wrap="square" lIns="0" tIns="0" rIns="0" bIns="0" rtlCol="0" anchor="ctr" anchorCtr="0">
            <a:spAutoFit/>
          </a:bodyPr>
          <a:lstStyle/>
          <a:p>
            <a:pPr algn="ctr" defTabSz="457200">
              <a:spcBef>
                <a:spcPts val="780"/>
              </a:spcBef>
            </a:pPr>
            <a:r>
              <a:rPr lang="en-US" sz="1000">
                <a:solidFill>
                  <a:srgbClr val="FFFFFF"/>
                </a:solidFill>
              </a:rPr>
              <a:t>9</a:t>
            </a:r>
            <a:endParaRPr lang="en-US" sz="1000" dirty="0">
              <a:solidFill>
                <a:srgbClr val="FFFFFF"/>
              </a:solidFill>
            </a:endParaRPr>
          </a:p>
        </p:txBody>
      </p:sp>
      <p:sp>
        <p:nvSpPr>
          <p:cNvPr id="58" name="Title 3">
            <a:extLst>
              <a:ext uri="{FF2B5EF4-FFF2-40B4-BE49-F238E27FC236}">
                <a16:creationId xmlns:a16="http://schemas.microsoft.com/office/drawing/2014/main" id="{81DFD0D2-8EBA-617F-33CD-46482DE9BBDB}"/>
              </a:ext>
            </a:extLst>
          </p:cNvPr>
          <p:cNvSpPr>
            <a:spLocks noGrp="1"/>
          </p:cNvSpPr>
          <p:nvPr>
            <p:ph type="title"/>
          </p:nvPr>
        </p:nvSpPr>
        <p:spPr>
          <a:xfrm>
            <a:off x="349657" y="400051"/>
            <a:ext cx="2880000" cy="364074"/>
          </a:xfrm>
        </p:spPr>
        <p:txBody>
          <a:bodyPr/>
          <a:lstStyle/>
          <a:p>
            <a:r>
              <a:rPr lang="en-US" dirty="0"/>
              <a:t>On-time treasury</a:t>
            </a:r>
          </a:p>
        </p:txBody>
      </p:sp>
      <p:sp>
        <p:nvSpPr>
          <p:cNvPr id="59" name="TextBox 58">
            <a:extLst>
              <a:ext uri="{FF2B5EF4-FFF2-40B4-BE49-F238E27FC236}">
                <a16:creationId xmlns:a16="http://schemas.microsoft.com/office/drawing/2014/main" id="{B696079D-ACD8-24E0-CB9C-B85BF9DE79A4}"/>
              </a:ext>
            </a:extLst>
          </p:cNvPr>
          <p:cNvSpPr txBox="1"/>
          <p:nvPr/>
        </p:nvSpPr>
        <p:spPr>
          <a:xfrm>
            <a:off x="4154207" y="4425219"/>
            <a:ext cx="954156" cy="738664"/>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Treasury management forums and roundtables</a:t>
            </a:r>
          </a:p>
        </p:txBody>
      </p:sp>
      <p:sp>
        <p:nvSpPr>
          <p:cNvPr id="60" name="TextBox 59">
            <a:extLst>
              <a:ext uri="{FF2B5EF4-FFF2-40B4-BE49-F238E27FC236}">
                <a16:creationId xmlns:a16="http://schemas.microsoft.com/office/drawing/2014/main" id="{7516020A-2185-1B53-7B83-82F8349B2A65}"/>
              </a:ext>
            </a:extLst>
          </p:cNvPr>
          <p:cNvSpPr txBox="1"/>
          <p:nvPr/>
        </p:nvSpPr>
        <p:spPr>
          <a:xfrm>
            <a:off x="5488227" y="4413140"/>
            <a:ext cx="751732" cy="369332"/>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Global Advisory</a:t>
            </a:r>
          </a:p>
        </p:txBody>
      </p:sp>
      <p:sp>
        <p:nvSpPr>
          <p:cNvPr id="62" name="TextBox 61">
            <a:extLst>
              <a:ext uri="{FF2B5EF4-FFF2-40B4-BE49-F238E27FC236}">
                <a16:creationId xmlns:a16="http://schemas.microsoft.com/office/drawing/2014/main" id="{555171EE-B151-79BA-DC64-737083012C70}"/>
              </a:ext>
            </a:extLst>
          </p:cNvPr>
          <p:cNvSpPr txBox="1"/>
          <p:nvPr/>
        </p:nvSpPr>
        <p:spPr>
          <a:xfrm>
            <a:off x="4154207" y="3149452"/>
            <a:ext cx="883710" cy="369332"/>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Intelligent automation</a:t>
            </a:r>
          </a:p>
        </p:txBody>
      </p:sp>
      <p:sp>
        <p:nvSpPr>
          <p:cNvPr id="63" name="TextBox 62">
            <a:extLst>
              <a:ext uri="{FF2B5EF4-FFF2-40B4-BE49-F238E27FC236}">
                <a16:creationId xmlns:a16="http://schemas.microsoft.com/office/drawing/2014/main" id="{2BAC2435-22CF-3FCA-69A4-6E2C67B221CC}"/>
              </a:ext>
            </a:extLst>
          </p:cNvPr>
          <p:cNvSpPr txBox="1"/>
          <p:nvPr/>
        </p:nvSpPr>
        <p:spPr>
          <a:xfrm>
            <a:off x="2347578" y="3752422"/>
            <a:ext cx="1409950" cy="184666"/>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Predictive analytics</a:t>
            </a:r>
          </a:p>
        </p:txBody>
      </p:sp>
      <p:sp>
        <p:nvSpPr>
          <p:cNvPr id="64" name="TextBox 63">
            <a:extLst>
              <a:ext uri="{FF2B5EF4-FFF2-40B4-BE49-F238E27FC236}">
                <a16:creationId xmlns:a16="http://schemas.microsoft.com/office/drawing/2014/main" id="{10052349-932B-4466-7A47-07FAF6284BF7}"/>
              </a:ext>
            </a:extLst>
          </p:cNvPr>
          <p:cNvSpPr txBox="1"/>
          <p:nvPr/>
        </p:nvSpPr>
        <p:spPr>
          <a:xfrm>
            <a:off x="4154207" y="3752422"/>
            <a:ext cx="1491476" cy="184666"/>
          </a:xfrm>
          <a:prstGeom prst="rect">
            <a:avLst/>
          </a:prstGeom>
          <a:noFill/>
        </p:spPr>
        <p:txBody>
          <a:bodyPr wrap="square" lIns="0" tIns="0" rIns="0" bIns="0" numCol="1" spcCol="182880" rtlCol="0">
            <a:spAutoFit/>
          </a:bodyPr>
          <a:lstStyle/>
          <a:p>
            <a:pPr>
              <a:spcBef>
                <a:spcPts val="0"/>
              </a:spcBef>
              <a:spcAft>
                <a:spcPts val="400"/>
              </a:spcAft>
              <a:buClr>
                <a:srgbClr val="012169"/>
              </a:buClr>
              <a:buSzPct val="80000"/>
              <a:defRPr/>
            </a:pPr>
            <a:r>
              <a:rPr lang="en-GB" sz="1200" dirty="0">
                <a:solidFill>
                  <a:srgbClr val="000000"/>
                </a:solidFill>
                <a:cs typeface="Calibri Light" panose="020F0302020204030204" pitchFamily="34" charset="0"/>
              </a:rPr>
              <a:t>Artificial Intelligence</a:t>
            </a:r>
          </a:p>
        </p:txBody>
      </p:sp>
      <p:sp>
        <p:nvSpPr>
          <p:cNvPr id="66" name="TextBox 65">
            <a:extLst>
              <a:ext uri="{FF2B5EF4-FFF2-40B4-BE49-F238E27FC236}">
                <a16:creationId xmlns:a16="http://schemas.microsoft.com/office/drawing/2014/main" id="{3E4D0894-6728-3BB7-FAFF-4B7360511546}"/>
              </a:ext>
            </a:extLst>
          </p:cNvPr>
          <p:cNvSpPr txBox="1"/>
          <p:nvPr/>
        </p:nvSpPr>
        <p:spPr>
          <a:xfrm>
            <a:off x="2347578" y="1826503"/>
            <a:ext cx="824331" cy="369332"/>
          </a:xfrm>
          <a:prstGeom prst="rect">
            <a:avLst/>
          </a:prstGeom>
          <a:noFill/>
        </p:spPr>
        <p:txBody>
          <a:bodyPr wrap="square" lIns="0" tIns="0" rIns="0" bIns="0" numCol="1" spcCol="182880" rtlCol="0">
            <a:spAutoFit/>
          </a:bodyPr>
          <a:lstStyle/>
          <a:p>
            <a:pPr>
              <a:spcAft>
                <a:spcPts val="400"/>
              </a:spcAft>
              <a:buClr>
                <a:srgbClr val="012169"/>
              </a:buClr>
              <a:buSzPct val="80000"/>
              <a:defRPr/>
            </a:pPr>
            <a:r>
              <a:rPr lang="en-GB" sz="1200" dirty="0">
                <a:solidFill>
                  <a:srgbClr val="000000"/>
                </a:solidFill>
                <a:cs typeface="Calibri Light" panose="020F0302020204030204" pitchFamily="34" charset="0"/>
              </a:rPr>
              <a:t>Real-Time Payments</a:t>
            </a:r>
          </a:p>
        </p:txBody>
      </p:sp>
      <p:sp>
        <p:nvSpPr>
          <p:cNvPr id="67" name="TextBox 66">
            <a:extLst>
              <a:ext uri="{FF2B5EF4-FFF2-40B4-BE49-F238E27FC236}">
                <a16:creationId xmlns:a16="http://schemas.microsoft.com/office/drawing/2014/main" id="{18E83425-ADDE-BA44-981E-CE8C816C4882}"/>
              </a:ext>
            </a:extLst>
          </p:cNvPr>
          <p:cNvSpPr txBox="1"/>
          <p:nvPr/>
        </p:nvSpPr>
        <p:spPr>
          <a:xfrm>
            <a:off x="3317181" y="2415501"/>
            <a:ext cx="362768" cy="184666"/>
          </a:xfrm>
          <a:prstGeom prst="rect">
            <a:avLst/>
          </a:prstGeom>
          <a:noFill/>
        </p:spPr>
        <p:txBody>
          <a:bodyPr wrap="square" lIns="0" tIns="0" rIns="0" bIns="0" numCol="1" spcCol="182880" rtlCol="0">
            <a:spAutoFit/>
          </a:bodyPr>
          <a:lstStyle/>
          <a:p>
            <a:pPr>
              <a:spcAft>
                <a:spcPts val="400"/>
              </a:spcAft>
              <a:buClr>
                <a:srgbClr val="012169"/>
              </a:buClr>
              <a:buSzPct val="80000"/>
              <a:defRPr/>
            </a:pPr>
            <a:r>
              <a:rPr lang="en-GB" sz="1200" dirty="0">
                <a:solidFill>
                  <a:srgbClr val="000000"/>
                </a:solidFill>
                <a:cs typeface="Calibri Light" panose="020F0302020204030204" pitchFamily="34" charset="0"/>
              </a:rPr>
              <a:t>APIs</a:t>
            </a:r>
          </a:p>
        </p:txBody>
      </p:sp>
      <p:sp>
        <p:nvSpPr>
          <p:cNvPr id="68" name="TextBox 67">
            <a:extLst>
              <a:ext uri="{FF2B5EF4-FFF2-40B4-BE49-F238E27FC236}">
                <a16:creationId xmlns:a16="http://schemas.microsoft.com/office/drawing/2014/main" id="{6270E9CA-E76D-A4B6-E5B5-C71BF3ACEB7F}"/>
              </a:ext>
            </a:extLst>
          </p:cNvPr>
          <p:cNvSpPr txBox="1"/>
          <p:nvPr/>
        </p:nvSpPr>
        <p:spPr>
          <a:xfrm>
            <a:off x="3317181" y="1826503"/>
            <a:ext cx="649788" cy="369332"/>
          </a:xfrm>
          <a:prstGeom prst="rect">
            <a:avLst/>
          </a:prstGeom>
          <a:noFill/>
        </p:spPr>
        <p:txBody>
          <a:bodyPr wrap="square" lIns="0" tIns="0" rIns="0" bIns="0" numCol="1" spcCol="182880" rtlCol="0">
            <a:spAutoFit/>
          </a:bodyPr>
          <a:lstStyle/>
          <a:p>
            <a:pPr>
              <a:spcAft>
                <a:spcPts val="400"/>
              </a:spcAft>
              <a:buClr>
                <a:srgbClr val="012169"/>
              </a:buClr>
              <a:buSzPct val="80000"/>
              <a:defRPr/>
            </a:pPr>
            <a:r>
              <a:rPr lang="en-GB" sz="1200" dirty="0">
                <a:solidFill>
                  <a:srgbClr val="000000"/>
                </a:solidFill>
                <a:cs typeface="Calibri Light" panose="020F0302020204030204" pitchFamily="34" charset="0"/>
              </a:rPr>
              <a:t>On-time sweeps</a:t>
            </a:r>
          </a:p>
        </p:txBody>
      </p:sp>
      <p:sp>
        <p:nvSpPr>
          <p:cNvPr id="69" name="TextBox 68">
            <a:extLst>
              <a:ext uri="{FF2B5EF4-FFF2-40B4-BE49-F238E27FC236}">
                <a16:creationId xmlns:a16="http://schemas.microsoft.com/office/drawing/2014/main" id="{4D15B61F-A1DD-2404-D726-E701A2E86071}"/>
              </a:ext>
            </a:extLst>
          </p:cNvPr>
          <p:cNvSpPr txBox="1"/>
          <p:nvPr/>
        </p:nvSpPr>
        <p:spPr>
          <a:xfrm>
            <a:off x="4154207" y="1826503"/>
            <a:ext cx="865555" cy="369332"/>
          </a:xfrm>
          <a:prstGeom prst="rect">
            <a:avLst/>
          </a:prstGeom>
          <a:noFill/>
        </p:spPr>
        <p:txBody>
          <a:bodyPr wrap="square" lIns="0" tIns="0" rIns="0" bIns="0" numCol="1" spcCol="182880" rtlCol="0">
            <a:spAutoFit/>
          </a:bodyPr>
          <a:lstStyle/>
          <a:p>
            <a:pPr>
              <a:spcAft>
                <a:spcPts val="400"/>
              </a:spcAft>
              <a:buClr>
                <a:srgbClr val="012169"/>
              </a:buClr>
              <a:buSzPct val="80000"/>
              <a:defRPr/>
            </a:pPr>
            <a:r>
              <a:rPr lang="en-GB" sz="1200" dirty="0">
                <a:solidFill>
                  <a:srgbClr val="000000"/>
                </a:solidFill>
                <a:cs typeface="Calibri Light" panose="020F0302020204030204" pitchFamily="34" charset="0"/>
              </a:rPr>
              <a:t>Payment digitization</a:t>
            </a:r>
          </a:p>
        </p:txBody>
      </p:sp>
      <p:sp>
        <p:nvSpPr>
          <p:cNvPr id="70" name="TextBox 69">
            <a:extLst>
              <a:ext uri="{FF2B5EF4-FFF2-40B4-BE49-F238E27FC236}">
                <a16:creationId xmlns:a16="http://schemas.microsoft.com/office/drawing/2014/main" id="{5A731145-ABB1-8622-C9EF-D1E9B0A12014}"/>
              </a:ext>
            </a:extLst>
          </p:cNvPr>
          <p:cNvSpPr txBox="1"/>
          <p:nvPr/>
        </p:nvSpPr>
        <p:spPr>
          <a:xfrm>
            <a:off x="5488227" y="1826503"/>
            <a:ext cx="1113009" cy="369332"/>
          </a:xfrm>
          <a:prstGeom prst="rect">
            <a:avLst/>
          </a:prstGeom>
          <a:noFill/>
        </p:spPr>
        <p:txBody>
          <a:bodyPr wrap="square" lIns="0" tIns="0" rIns="0" bIns="0" numCol="1" spcCol="182880" rtlCol="0">
            <a:spAutoFit/>
          </a:bodyPr>
          <a:lstStyle/>
          <a:p>
            <a:pPr>
              <a:spcAft>
                <a:spcPts val="400"/>
              </a:spcAft>
              <a:buClr>
                <a:srgbClr val="012169"/>
              </a:buClr>
              <a:buSzPct val="80000"/>
              <a:defRPr/>
            </a:pPr>
            <a:r>
              <a:rPr lang="en-GB" sz="1200" dirty="0">
                <a:solidFill>
                  <a:srgbClr val="000000"/>
                </a:solidFill>
                <a:cs typeface="Calibri Light" panose="020F0302020204030204" pitchFamily="34" charset="0"/>
              </a:rPr>
              <a:t>ISO XML 20022 migration</a:t>
            </a:r>
          </a:p>
        </p:txBody>
      </p:sp>
      <p:sp>
        <p:nvSpPr>
          <p:cNvPr id="71" name="TextBox 70">
            <a:extLst>
              <a:ext uri="{FF2B5EF4-FFF2-40B4-BE49-F238E27FC236}">
                <a16:creationId xmlns:a16="http://schemas.microsoft.com/office/drawing/2014/main" id="{343AB604-C16C-769E-B0E2-072E3AD30F5B}"/>
              </a:ext>
            </a:extLst>
          </p:cNvPr>
          <p:cNvSpPr txBox="1"/>
          <p:nvPr/>
        </p:nvSpPr>
        <p:spPr>
          <a:xfrm>
            <a:off x="2347578" y="2415501"/>
            <a:ext cx="784918" cy="184666"/>
          </a:xfrm>
          <a:prstGeom prst="rect">
            <a:avLst/>
          </a:prstGeom>
          <a:noFill/>
        </p:spPr>
        <p:txBody>
          <a:bodyPr wrap="square" lIns="0" tIns="0" rIns="0" bIns="0" numCol="1" spcCol="182880" rtlCol="0">
            <a:spAutoFit/>
          </a:bodyPr>
          <a:lstStyle/>
          <a:p>
            <a:pPr>
              <a:spcAft>
                <a:spcPts val="400"/>
              </a:spcAft>
              <a:buClr>
                <a:srgbClr val="012169"/>
              </a:buClr>
              <a:buSzPct val="80000"/>
              <a:defRPr/>
            </a:pPr>
            <a:r>
              <a:rPr lang="en-GB" sz="1200" dirty="0">
                <a:solidFill>
                  <a:srgbClr val="000000"/>
                </a:solidFill>
                <a:cs typeface="Calibri Light" panose="020F0302020204030204" pitchFamily="34" charset="0"/>
              </a:rPr>
              <a:t>SWIFT </a:t>
            </a:r>
            <a:r>
              <a:rPr lang="en-GB" sz="1200" dirty="0" err="1">
                <a:solidFill>
                  <a:srgbClr val="000000"/>
                </a:solidFill>
                <a:cs typeface="Calibri Light" panose="020F0302020204030204" pitchFamily="34" charset="0"/>
              </a:rPr>
              <a:t>gpi</a:t>
            </a:r>
            <a:endParaRPr lang="en-GB" sz="1200" dirty="0">
              <a:solidFill>
                <a:srgbClr val="000000"/>
              </a:solidFill>
              <a:cs typeface="Calibri Light" panose="020F0302020204030204" pitchFamily="34" charset="0"/>
            </a:endParaRPr>
          </a:p>
        </p:txBody>
      </p:sp>
      <p:cxnSp>
        <p:nvCxnSpPr>
          <p:cNvPr id="72" name="Straight Connector 71">
            <a:extLst>
              <a:ext uri="{FF2B5EF4-FFF2-40B4-BE49-F238E27FC236}">
                <a16:creationId xmlns:a16="http://schemas.microsoft.com/office/drawing/2014/main" id="{5DB19BCB-36E3-BD66-D830-0412F6052261}"/>
              </a:ext>
            </a:extLst>
          </p:cNvPr>
          <p:cNvCxnSpPr>
            <a:cxnSpLocks/>
          </p:cNvCxnSpPr>
          <p:nvPr/>
        </p:nvCxnSpPr>
        <p:spPr>
          <a:xfrm>
            <a:off x="2347578" y="1776544"/>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FF28937-E582-E2D3-FCD1-558141E65CD7}"/>
              </a:ext>
            </a:extLst>
          </p:cNvPr>
          <p:cNvCxnSpPr>
            <a:cxnSpLocks/>
          </p:cNvCxnSpPr>
          <p:nvPr/>
        </p:nvCxnSpPr>
        <p:spPr>
          <a:xfrm>
            <a:off x="3317181" y="1776544"/>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641909-32B3-7E64-DE8A-C7BD0843285B}"/>
              </a:ext>
            </a:extLst>
          </p:cNvPr>
          <p:cNvCxnSpPr>
            <a:cxnSpLocks/>
          </p:cNvCxnSpPr>
          <p:nvPr/>
        </p:nvCxnSpPr>
        <p:spPr>
          <a:xfrm>
            <a:off x="4181404" y="1776544"/>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4E49B29-FC01-9C0B-DE06-D8415DB29C80}"/>
              </a:ext>
            </a:extLst>
          </p:cNvPr>
          <p:cNvCxnSpPr>
            <a:cxnSpLocks/>
          </p:cNvCxnSpPr>
          <p:nvPr/>
        </p:nvCxnSpPr>
        <p:spPr>
          <a:xfrm>
            <a:off x="5501683" y="1776544"/>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A38312A-6A83-0638-EF3A-6EF3727AC4B0}"/>
              </a:ext>
            </a:extLst>
          </p:cNvPr>
          <p:cNvCxnSpPr>
            <a:cxnSpLocks/>
          </p:cNvCxnSpPr>
          <p:nvPr/>
        </p:nvCxnSpPr>
        <p:spPr>
          <a:xfrm>
            <a:off x="2355978" y="2364658"/>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23BA6AD-4A75-F74C-BB7D-1C144BCE9605}"/>
              </a:ext>
            </a:extLst>
          </p:cNvPr>
          <p:cNvCxnSpPr>
            <a:cxnSpLocks/>
          </p:cNvCxnSpPr>
          <p:nvPr/>
        </p:nvCxnSpPr>
        <p:spPr>
          <a:xfrm>
            <a:off x="3325581" y="2364658"/>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A951C84-BC28-CAD2-B6AF-FC47F4456C6D}"/>
              </a:ext>
            </a:extLst>
          </p:cNvPr>
          <p:cNvCxnSpPr>
            <a:cxnSpLocks/>
          </p:cNvCxnSpPr>
          <p:nvPr/>
        </p:nvCxnSpPr>
        <p:spPr>
          <a:xfrm>
            <a:off x="2355978" y="3103517"/>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3F9B211-4D66-586D-A32C-07C0953F1120}"/>
              </a:ext>
            </a:extLst>
          </p:cNvPr>
          <p:cNvCxnSpPr>
            <a:cxnSpLocks/>
          </p:cNvCxnSpPr>
          <p:nvPr/>
        </p:nvCxnSpPr>
        <p:spPr>
          <a:xfrm>
            <a:off x="2355978" y="3103517"/>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4B4D1ED-4C6D-8A02-9BA2-1BB4B57D4CDE}"/>
              </a:ext>
            </a:extLst>
          </p:cNvPr>
          <p:cNvCxnSpPr>
            <a:cxnSpLocks/>
          </p:cNvCxnSpPr>
          <p:nvPr/>
        </p:nvCxnSpPr>
        <p:spPr>
          <a:xfrm>
            <a:off x="2355978" y="3691631"/>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8E57C6A-5E0B-F393-8B83-35B2C655D8D8}"/>
              </a:ext>
            </a:extLst>
          </p:cNvPr>
          <p:cNvCxnSpPr>
            <a:cxnSpLocks/>
          </p:cNvCxnSpPr>
          <p:nvPr/>
        </p:nvCxnSpPr>
        <p:spPr>
          <a:xfrm>
            <a:off x="2355978" y="3691631"/>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D45A67D-B2DD-5D55-A71D-31D1934F89BF}"/>
              </a:ext>
            </a:extLst>
          </p:cNvPr>
          <p:cNvCxnSpPr>
            <a:cxnSpLocks/>
          </p:cNvCxnSpPr>
          <p:nvPr/>
        </p:nvCxnSpPr>
        <p:spPr>
          <a:xfrm>
            <a:off x="4154207" y="3103517"/>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87F3C47-5CAF-23B9-915C-C9616B7E4E54}"/>
              </a:ext>
            </a:extLst>
          </p:cNvPr>
          <p:cNvCxnSpPr>
            <a:cxnSpLocks/>
          </p:cNvCxnSpPr>
          <p:nvPr/>
        </p:nvCxnSpPr>
        <p:spPr>
          <a:xfrm>
            <a:off x="4154207" y="3691631"/>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87A56FD-63A3-94B7-22F6-2D5D0CBE08C0}"/>
              </a:ext>
            </a:extLst>
          </p:cNvPr>
          <p:cNvCxnSpPr>
            <a:cxnSpLocks/>
          </p:cNvCxnSpPr>
          <p:nvPr/>
        </p:nvCxnSpPr>
        <p:spPr>
          <a:xfrm>
            <a:off x="2355978" y="4335880"/>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9006955-1550-5DE9-FF95-8FF8D852FCAF}"/>
              </a:ext>
            </a:extLst>
          </p:cNvPr>
          <p:cNvCxnSpPr>
            <a:cxnSpLocks/>
          </p:cNvCxnSpPr>
          <p:nvPr/>
        </p:nvCxnSpPr>
        <p:spPr>
          <a:xfrm>
            <a:off x="4154207" y="4335880"/>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E6312F-DFCA-A529-E15E-92A6B0C77B82}"/>
              </a:ext>
            </a:extLst>
          </p:cNvPr>
          <p:cNvCxnSpPr>
            <a:cxnSpLocks/>
          </p:cNvCxnSpPr>
          <p:nvPr/>
        </p:nvCxnSpPr>
        <p:spPr>
          <a:xfrm>
            <a:off x="5488227" y="4335880"/>
            <a:ext cx="144000" cy="0"/>
          </a:xfrm>
          <a:prstGeom prst="line">
            <a:avLst/>
          </a:prstGeom>
          <a:ln w="22225" cap="rnd"/>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7DB70D1-1B06-F8ED-21A8-6BCA052886EA}"/>
              </a:ext>
            </a:extLst>
          </p:cNvPr>
          <p:cNvCxnSpPr>
            <a:cxnSpLocks/>
          </p:cNvCxnSpPr>
          <p:nvPr/>
        </p:nvCxnSpPr>
        <p:spPr bwMode="auto">
          <a:xfrm>
            <a:off x="10795020" y="6209077"/>
            <a:ext cx="0" cy="576000"/>
          </a:xfrm>
          <a:prstGeom prst="line">
            <a:avLst/>
          </a:prstGeom>
          <a:solidFill>
            <a:schemeClr val="accent1"/>
          </a:solidFill>
          <a:ln w="9525" cap="flat" cmpd="sng" algn="ctr">
            <a:solidFill>
              <a:srgbClr val="E31837"/>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F0471795-C475-6FD4-8503-01A7D11BB11F}"/>
              </a:ext>
            </a:extLst>
          </p:cNvPr>
          <p:cNvCxnSpPr>
            <a:cxnSpLocks/>
          </p:cNvCxnSpPr>
          <p:nvPr/>
        </p:nvCxnSpPr>
        <p:spPr bwMode="auto">
          <a:xfrm>
            <a:off x="6877198" y="6209077"/>
            <a:ext cx="0" cy="576000"/>
          </a:xfrm>
          <a:prstGeom prst="line">
            <a:avLst/>
          </a:prstGeom>
          <a:solidFill>
            <a:schemeClr val="accent1"/>
          </a:solidFill>
          <a:ln w="9525" cap="flat" cmpd="sng" algn="ctr">
            <a:solidFill>
              <a:srgbClr val="E31837"/>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C3B825-46A8-2FBD-C9E5-3D9E2911CE3C}"/>
              </a:ext>
            </a:extLst>
          </p:cNvPr>
          <p:cNvCxnSpPr>
            <a:cxnSpLocks/>
          </p:cNvCxnSpPr>
          <p:nvPr/>
        </p:nvCxnSpPr>
        <p:spPr bwMode="auto">
          <a:xfrm>
            <a:off x="323579" y="1556037"/>
            <a:ext cx="6219677" cy="0"/>
          </a:xfrm>
          <a:prstGeom prst="line">
            <a:avLst/>
          </a:prstGeom>
          <a:solidFill>
            <a:schemeClr val="accent1"/>
          </a:solidFill>
          <a:ln w="15875" cap="flat" cmpd="sng" algn="ctr">
            <a:solidFill>
              <a:srgbClr val="FFFFFF"/>
            </a:solidFill>
            <a:prstDash val="solid"/>
            <a:round/>
            <a:headEnd type="none" w="med" len="med"/>
            <a:tailEnd type="none" w="med" len="med"/>
          </a:ln>
          <a:effectLst/>
        </p:spPr>
      </p:cxnSp>
      <p:pic>
        <p:nvPicPr>
          <p:cNvPr id="96" name="CashPro Service and Research">
            <a:extLst>
              <a:ext uri="{FF2B5EF4-FFF2-40B4-BE49-F238E27FC236}">
                <a16:creationId xmlns:a16="http://schemas.microsoft.com/office/drawing/2014/main" id="{A3C935A9-DA4E-FFCA-0401-97E1E72671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6945" y="3320569"/>
            <a:ext cx="324635" cy="259709"/>
          </a:xfrm>
          <a:prstGeom prst="rect">
            <a:avLst/>
          </a:prstGeom>
        </p:spPr>
      </p:pic>
      <p:pic>
        <p:nvPicPr>
          <p:cNvPr id="97" name="People - Team">
            <a:extLst>
              <a:ext uri="{FF2B5EF4-FFF2-40B4-BE49-F238E27FC236}">
                <a16:creationId xmlns:a16="http://schemas.microsoft.com/office/drawing/2014/main" id="{8F9563AE-457D-1EA6-AB66-B55D72FC29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57580" y="4522217"/>
            <a:ext cx="315000" cy="252000"/>
          </a:xfrm>
          <a:prstGeom prst="rect">
            <a:avLst/>
          </a:prstGeom>
        </p:spPr>
      </p:pic>
      <p:pic>
        <p:nvPicPr>
          <p:cNvPr id="98" name="Home Equity">
            <a:extLst>
              <a:ext uri="{FF2B5EF4-FFF2-40B4-BE49-F238E27FC236}">
                <a16:creationId xmlns:a16="http://schemas.microsoft.com/office/drawing/2014/main" id="{3F54414F-76DF-FD8B-2ABD-2990CD5238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67578" y="2029621"/>
            <a:ext cx="303369" cy="273032"/>
          </a:xfrm>
          <a:prstGeom prst="rect">
            <a:avLst/>
          </a:prstGeom>
        </p:spPr>
      </p:pic>
      <p:pic>
        <p:nvPicPr>
          <p:cNvPr id="99" name="Home and Home Loans">
            <a:extLst>
              <a:ext uri="{FF2B5EF4-FFF2-40B4-BE49-F238E27FC236}">
                <a16:creationId xmlns:a16="http://schemas.microsoft.com/office/drawing/2014/main" id="{5A301CCD-1B7F-4E76-6850-B520CE40C9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05078" y="1712946"/>
            <a:ext cx="280000" cy="252000"/>
          </a:xfrm>
          <a:prstGeom prst="rect">
            <a:avLst/>
          </a:prstGeom>
        </p:spPr>
      </p:pic>
      <p:pic>
        <p:nvPicPr>
          <p:cNvPr id="100" name="Tools and Resources">
            <a:extLst>
              <a:ext uri="{FF2B5EF4-FFF2-40B4-BE49-F238E27FC236}">
                <a16:creationId xmlns:a16="http://schemas.microsoft.com/office/drawing/2014/main" id="{C1BAB81C-FD27-5040-A06E-DC70829813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59885" y="3648093"/>
            <a:ext cx="312044" cy="312044"/>
          </a:xfrm>
          <a:prstGeom prst="rect">
            <a:avLst/>
          </a:prstGeom>
        </p:spPr>
      </p:pic>
      <p:pic>
        <p:nvPicPr>
          <p:cNvPr id="101" name="New Feature">
            <a:extLst>
              <a:ext uri="{FF2B5EF4-FFF2-40B4-BE49-F238E27FC236}">
                <a16:creationId xmlns:a16="http://schemas.microsoft.com/office/drawing/2014/main" id="{568DC9B7-5C9F-3754-D3EC-F759B8A8041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59040" y="4184289"/>
            <a:ext cx="288000" cy="288000"/>
          </a:xfrm>
          <a:prstGeom prst="rect">
            <a:avLst/>
          </a:prstGeom>
        </p:spPr>
      </p:pic>
      <p:pic>
        <p:nvPicPr>
          <p:cNvPr id="102" name="Collapse">
            <a:extLst>
              <a:ext uri="{FF2B5EF4-FFF2-40B4-BE49-F238E27FC236}">
                <a16:creationId xmlns:a16="http://schemas.microsoft.com/office/drawing/2014/main" id="{821387F9-6F23-9321-BEA0-972AA00BAE7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629798" y="3701786"/>
            <a:ext cx="252000" cy="252000"/>
          </a:xfrm>
          <a:prstGeom prst="rect">
            <a:avLst/>
          </a:prstGeom>
        </p:spPr>
      </p:pic>
      <p:pic>
        <p:nvPicPr>
          <p:cNvPr id="103" name="Stop and None">
            <a:extLst>
              <a:ext uri="{FF2B5EF4-FFF2-40B4-BE49-F238E27FC236}">
                <a16:creationId xmlns:a16="http://schemas.microsoft.com/office/drawing/2014/main" id="{4050943C-D5D4-FFAA-EC42-90A967B2377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2629825" y="1760626"/>
            <a:ext cx="252000" cy="252000"/>
          </a:xfrm>
          <a:prstGeom prst="rect">
            <a:avLst/>
          </a:prstGeom>
        </p:spPr>
      </p:pic>
    </p:spTree>
    <p:extLst>
      <p:ext uri="{BB962C8B-B14F-4D97-AF65-F5344CB8AC3E}">
        <p14:creationId xmlns:p14="http://schemas.microsoft.com/office/powerpoint/2010/main" val="425083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332, chunk 2">
            <a:extLst>
              <a:ext uri="{FF2B5EF4-FFF2-40B4-BE49-F238E27FC236}">
                <a16:creationId xmlns:a16="http://schemas.microsoft.com/office/drawing/2014/main" id="{81F469B8-CA5A-27CF-CCE6-AE8EC15E85A3}"/>
              </a:ext>
            </a:extLst>
          </p:cNvPr>
          <p:cNvSpPr txBox="1">
            <a:spLocks/>
          </p:cNvSpPr>
          <p:nvPr/>
        </p:nvSpPr>
        <p:spPr>
          <a:xfrm>
            <a:off x="3328581" y="1962528"/>
            <a:ext cx="2770492" cy="1426435"/>
          </a:xfrm>
          <a:prstGeom prst="rect">
            <a:avLst/>
          </a:prstGeom>
          <a:solidFill>
            <a:srgbClr val="2F42FF"/>
          </a:solidFill>
        </p:spPr>
        <p:txBody>
          <a:bodyPr wrap="square" lIns="216000" tIns="720000" rIns="216000" bIns="144000" numCol="1">
            <a:spAutoFit/>
          </a:bodyPr>
          <a:lstStyle>
            <a:defPPr>
              <a:defRPr lang="en-US"/>
            </a:defPPr>
          </a:lstStyle>
          <a:p>
            <a:pPr algn="ctr" defTabSz="914400" eaLnBrk="0" fontAlgn="base" hangingPunct="0">
              <a:spcBef>
                <a:spcPct val="0"/>
              </a:spcBef>
              <a:spcAft>
                <a:spcPct val="0"/>
              </a:spcAft>
              <a:defRPr/>
            </a:pPr>
            <a:r>
              <a:rPr lang="en-PH" sz="1200" dirty="0">
                <a:solidFill>
                  <a:schemeClr val="bg1"/>
                </a:solidFill>
                <a:latin typeface="Calibri" pitchFamily="34" charset="0"/>
              </a:rPr>
              <a:t>Technology enables compression</a:t>
            </a:r>
            <a:br>
              <a:rPr lang="en-PH" sz="1200" dirty="0">
                <a:solidFill>
                  <a:schemeClr val="bg1"/>
                </a:solidFill>
                <a:latin typeface="Calibri" pitchFamily="34" charset="0"/>
              </a:rPr>
            </a:br>
            <a:r>
              <a:rPr lang="en-PH" sz="1200" dirty="0">
                <a:solidFill>
                  <a:schemeClr val="bg1"/>
                </a:solidFill>
                <a:latin typeface="Calibri" pitchFamily="34" charset="0"/>
              </a:rPr>
              <a:t>of innovation cycle and accelerates development to stay competitive</a:t>
            </a:r>
          </a:p>
        </p:txBody>
      </p:sp>
      <p:sp>
        <p:nvSpPr>
          <p:cNvPr id="23" name="Rectangle 22">
            <a:extLst>
              <a:ext uri="{FF2B5EF4-FFF2-40B4-BE49-F238E27FC236}">
                <a16:creationId xmlns:a16="http://schemas.microsoft.com/office/drawing/2014/main" id="{46F63999-2782-5D73-2A0E-2E3C0ADCA6A3}"/>
              </a:ext>
            </a:extLst>
          </p:cNvPr>
          <p:cNvSpPr/>
          <p:nvPr/>
        </p:nvSpPr>
        <p:spPr bwMode="auto">
          <a:xfrm>
            <a:off x="0" y="5743698"/>
            <a:ext cx="13817600" cy="2028702"/>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pic>
        <p:nvPicPr>
          <p:cNvPr id="24" name="Picture 23" descr="A blue and white gradient&#10;&#10;Description automatically generated">
            <a:extLst>
              <a:ext uri="{FF2B5EF4-FFF2-40B4-BE49-F238E27FC236}">
                <a16:creationId xmlns:a16="http://schemas.microsoft.com/office/drawing/2014/main" id="{96137382-9CC0-8767-1497-30B266E95774}"/>
              </a:ext>
            </a:extLst>
          </p:cNvPr>
          <p:cNvPicPr>
            <a:picLocks noChangeAspect="1"/>
          </p:cNvPicPr>
          <p:nvPr/>
        </p:nvPicPr>
        <p:blipFill>
          <a:blip r:embed="rId3"/>
          <a:stretch>
            <a:fillRect/>
          </a:stretch>
        </p:blipFill>
        <p:spPr>
          <a:xfrm>
            <a:off x="5039043" y="5763033"/>
            <a:ext cx="3739515" cy="2009367"/>
          </a:xfrm>
          <a:prstGeom prst="rect">
            <a:avLst/>
          </a:prstGeom>
        </p:spPr>
      </p:pic>
      <p:sp>
        <p:nvSpPr>
          <p:cNvPr id="25" name="Title 3">
            <a:extLst>
              <a:ext uri="{FF2B5EF4-FFF2-40B4-BE49-F238E27FC236}">
                <a16:creationId xmlns:a16="http://schemas.microsoft.com/office/drawing/2014/main" id="{84515F2F-ABF2-BDA5-69D3-F183E69607DD}"/>
              </a:ext>
            </a:extLst>
          </p:cNvPr>
          <p:cNvSpPr>
            <a:spLocks noGrp="1"/>
          </p:cNvSpPr>
          <p:nvPr>
            <p:ph type="title"/>
          </p:nvPr>
        </p:nvSpPr>
        <p:spPr>
          <a:xfrm>
            <a:off x="349657" y="400051"/>
            <a:ext cx="8640000" cy="364074"/>
          </a:xfrm>
        </p:spPr>
        <p:txBody>
          <a:bodyPr/>
          <a:lstStyle/>
          <a:p>
            <a:r>
              <a:rPr lang="en-GB" dirty="0"/>
              <a:t>Clients feel the impact as payments become more complex</a:t>
            </a:r>
            <a:endParaRPr lang="en-US" dirty="0"/>
          </a:p>
        </p:txBody>
      </p:sp>
      <p:sp>
        <p:nvSpPr>
          <p:cNvPr id="27" name="Freeform 9">
            <a:extLst>
              <a:ext uri="{FF2B5EF4-FFF2-40B4-BE49-F238E27FC236}">
                <a16:creationId xmlns:a16="http://schemas.microsoft.com/office/drawing/2014/main" id="{2C5907C9-067A-C8FF-F225-E0F493D6868C}"/>
              </a:ext>
            </a:extLst>
          </p:cNvPr>
          <p:cNvSpPr/>
          <p:nvPr/>
        </p:nvSpPr>
        <p:spPr bwMode="auto">
          <a:xfrm>
            <a:off x="595859" y="1198895"/>
            <a:ext cx="11224756" cy="3553232"/>
          </a:xfrm>
          <a:custGeom>
            <a:avLst/>
            <a:gdLst>
              <a:gd name="connsiteX0" fmla="*/ 0 w 11360727"/>
              <a:gd name="connsiteY0" fmla="*/ 4664363 h 4693538"/>
              <a:gd name="connsiteX1" fmla="*/ 7869382 w 11360727"/>
              <a:gd name="connsiteY1" fmla="*/ 3999345 h 4693538"/>
              <a:gd name="connsiteX2" fmla="*/ 11360727 w 11360727"/>
              <a:gd name="connsiteY2" fmla="*/ 0 h 4693538"/>
            </a:gdLst>
            <a:ahLst/>
            <a:cxnLst>
              <a:cxn ang="0">
                <a:pos x="connsiteX0" y="connsiteY0"/>
              </a:cxn>
              <a:cxn ang="0">
                <a:pos x="connsiteX1" y="connsiteY1"/>
              </a:cxn>
              <a:cxn ang="0">
                <a:pos x="connsiteX2" y="connsiteY2"/>
              </a:cxn>
            </a:cxnLst>
            <a:rect l="l" t="t" r="r" b="b"/>
            <a:pathLst>
              <a:path w="11360727" h="4693538">
                <a:moveTo>
                  <a:pt x="0" y="4664363"/>
                </a:moveTo>
                <a:cubicBezTo>
                  <a:pt x="2987964" y="4720551"/>
                  <a:pt x="5975928" y="4776739"/>
                  <a:pt x="7869382" y="3999345"/>
                </a:cubicBezTo>
                <a:cubicBezTo>
                  <a:pt x="9762836" y="3221951"/>
                  <a:pt x="10561781" y="1610975"/>
                  <a:pt x="11360727" y="0"/>
                </a:cubicBezTo>
              </a:path>
            </a:pathLst>
          </a:custGeom>
          <a:ln>
            <a:solidFill>
              <a:srgbClr val="E31837"/>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EFB23181-85B2-DEDF-3DB4-F1BBD0C5D107}"/>
              </a:ext>
            </a:extLst>
          </p:cNvPr>
          <p:cNvSpPr txBox="1"/>
          <p:nvPr/>
        </p:nvSpPr>
        <p:spPr>
          <a:xfrm>
            <a:off x="3200843" y="6102693"/>
            <a:ext cx="7415914" cy="1272143"/>
          </a:xfrm>
          <a:prstGeom prst="rect">
            <a:avLst/>
          </a:prstGeom>
          <a:noFill/>
        </p:spPr>
        <p:txBody>
          <a:bodyPr wrap="square" lIns="0" tIns="0" rIns="0" bIns="0">
            <a:spAutoFit/>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lang="en-US" sz="2400" i="1" dirty="0">
                <a:solidFill>
                  <a:schemeClr val="bg1"/>
                </a:solidFill>
                <a:latin typeface="Calibri"/>
                <a:cs typeface="Calibri Light" panose="020F0302020204030204" pitchFamily="34" charset="0"/>
              </a:rPr>
              <a:t>“</a:t>
            </a:r>
            <a:r>
              <a:rPr kumimoji="0" lang="en-US" sz="2400" i="1" u="none" strike="noStrike" kern="1200" cap="none" spc="0" normalizeH="0" baseline="0" noProof="0" dirty="0">
                <a:ln>
                  <a:noFill/>
                </a:ln>
                <a:solidFill>
                  <a:schemeClr val="bg1"/>
                </a:solidFill>
                <a:effectLst/>
                <a:uLnTx/>
                <a:uFillTx/>
                <a:latin typeface="Calibri"/>
                <a:ea typeface="+mn-ea"/>
                <a:cs typeface="Calibri Light" panose="020F0302020204030204" pitchFamily="34" charset="0"/>
              </a:rPr>
              <a:t>Moving from 'next day' transfers to ‘10-second' transfers is seismic and comparable to the move from mail to e-mail.”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EAFF"/>
                </a:solidFill>
                <a:effectLst/>
                <a:uLnTx/>
                <a:uFillTx/>
                <a:latin typeface="Calibri"/>
                <a:ea typeface="+mn-ea"/>
                <a:cs typeface="Calibri Light" panose="020F0302020204030204" pitchFamily="34" charset="0"/>
              </a:rPr>
              <a:t>Mairead McGuinness, European Commissioner for Financial Stability, Financial Services</a:t>
            </a:r>
            <a:br>
              <a:rPr kumimoji="0" lang="en-US" sz="1400" b="0" i="0" u="none" strike="noStrike" kern="1200" cap="none" spc="0" normalizeH="0" baseline="0" noProof="0" dirty="0">
                <a:ln>
                  <a:noFill/>
                </a:ln>
                <a:solidFill>
                  <a:srgbClr val="DFEAFF"/>
                </a:solidFill>
                <a:effectLst/>
                <a:uLnTx/>
                <a:uFillTx/>
                <a:latin typeface="Calibri"/>
                <a:ea typeface="+mn-ea"/>
                <a:cs typeface="Calibri Light" panose="020F0302020204030204" pitchFamily="34" charset="0"/>
              </a:rPr>
            </a:br>
            <a:r>
              <a:rPr kumimoji="0" lang="en-US" sz="1400" b="0" i="0" u="none" strike="noStrike" kern="1200" cap="none" spc="0" normalizeH="0" baseline="0" noProof="0" dirty="0">
                <a:ln>
                  <a:noFill/>
                </a:ln>
                <a:solidFill>
                  <a:srgbClr val="DFEAFF"/>
                </a:solidFill>
                <a:effectLst/>
                <a:uLnTx/>
                <a:uFillTx/>
                <a:latin typeface="Calibri"/>
                <a:ea typeface="+mn-ea"/>
                <a:cs typeface="Calibri Light" panose="020F0302020204030204" pitchFamily="34" charset="0"/>
              </a:rPr>
              <a:t>and the Capital Markets Union on SEPA Instant Payments</a:t>
            </a:r>
          </a:p>
        </p:txBody>
      </p:sp>
      <p:cxnSp>
        <p:nvCxnSpPr>
          <p:cNvPr id="29" name="Straight Arrow Connector 28">
            <a:extLst>
              <a:ext uri="{FF2B5EF4-FFF2-40B4-BE49-F238E27FC236}">
                <a16:creationId xmlns:a16="http://schemas.microsoft.com/office/drawing/2014/main" id="{8F6F515A-EEE3-B696-F6F7-17E36B11BF10}"/>
              </a:ext>
            </a:extLst>
          </p:cNvPr>
          <p:cNvCxnSpPr>
            <a:cxnSpLocks/>
          </p:cNvCxnSpPr>
          <p:nvPr/>
        </p:nvCxnSpPr>
        <p:spPr bwMode="auto">
          <a:xfrm>
            <a:off x="12865248" y="1198895"/>
            <a:ext cx="0" cy="4022481"/>
          </a:xfrm>
          <a:prstGeom prst="straightConnector1">
            <a:avLst/>
          </a:prstGeom>
          <a:ln w="19050">
            <a:solidFill>
              <a:srgbClr val="012169"/>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AB782F-BD3F-549F-9B9D-9BC0979B8EAE}"/>
              </a:ext>
            </a:extLst>
          </p:cNvPr>
          <p:cNvSpPr txBox="1"/>
          <p:nvPr/>
        </p:nvSpPr>
        <p:spPr>
          <a:xfrm rot="5400000">
            <a:off x="12792443" y="4690046"/>
            <a:ext cx="559422"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768"/>
              </a:spcBef>
              <a:spcAft>
                <a:spcPct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itchFamily="34" charset="0"/>
                <a:ea typeface="+mn-ea"/>
                <a:cs typeface="+mn-cs"/>
              </a:rPr>
              <a:t>Slower</a:t>
            </a:r>
          </a:p>
        </p:txBody>
      </p:sp>
      <p:sp>
        <p:nvSpPr>
          <p:cNvPr id="31" name="TextBox 30">
            <a:extLst>
              <a:ext uri="{FF2B5EF4-FFF2-40B4-BE49-F238E27FC236}">
                <a16:creationId xmlns:a16="http://schemas.microsoft.com/office/drawing/2014/main" id="{0ADC1A1C-1894-0706-E56F-33A4D2460C40}"/>
              </a:ext>
            </a:extLst>
          </p:cNvPr>
          <p:cNvSpPr txBox="1"/>
          <p:nvPr/>
        </p:nvSpPr>
        <p:spPr>
          <a:xfrm rot="5400000">
            <a:off x="12845894" y="1485280"/>
            <a:ext cx="500420"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768"/>
              </a:spcBef>
              <a:spcAft>
                <a:spcPct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itchFamily="34" charset="0"/>
                <a:ea typeface="+mn-ea"/>
                <a:cs typeface="+mn-cs"/>
              </a:rPr>
              <a:t>Faster</a:t>
            </a:r>
          </a:p>
        </p:txBody>
      </p:sp>
      <p:cxnSp>
        <p:nvCxnSpPr>
          <p:cNvPr id="32" name="Straight Arrow Connector 31">
            <a:extLst>
              <a:ext uri="{FF2B5EF4-FFF2-40B4-BE49-F238E27FC236}">
                <a16:creationId xmlns:a16="http://schemas.microsoft.com/office/drawing/2014/main" id="{C604C999-39B5-86F9-7D1D-768CAAE4F8F8}"/>
              </a:ext>
            </a:extLst>
          </p:cNvPr>
          <p:cNvCxnSpPr>
            <a:cxnSpLocks/>
          </p:cNvCxnSpPr>
          <p:nvPr/>
        </p:nvCxnSpPr>
        <p:spPr bwMode="auto">
          <a:xfrm flipH="1">
            <a:off x="620126" y="5335690"/>
            <a:ext cx="12184064" cy="0"/>
          </a:xfrm>
          <a:prstGeom prst="straightConnector1">
            <a:avLst/>
          </a:prstGeom>
          <a:ln w="19050">
            <a:solidFill>
              <a:srgbClr val="012169"/>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1C8AE1C-F3CE-FF63-DC05-D36CA01BD6F2}"/>
              </a:ext>
            </a:extLst>
          </p:cNvPr>
          <p:cNvSpPr txBox="1"/>
          <p:nvPr/>
        </p:nvSpPr>
        <p:spPr>
          <a:xfrm>
            <a:off x="6224800" y="5231729"/>
            <a:ext cx="1368000" cy="246221"/>
          </a:xfrm>
          <a:prstGeom prst="rect">
            <a:avLst/>
          </a:prstGeom>
          <a:solidFill>
            <a:schemeClr val="bg1"/>
          </a:solidFill>
        </p:spPr>
        <p:txBody>
          <a:bodyPr wrap="square" lIns="0" tIns="0" rIns="0" bIns="0" rtlCol="0">
            <a:spAutoFit/>
          </a:bodyPr>
          <a:lstStyle/>
          <a:p>
            <a:pPr marL="0" marR="0" lvl="0" indent="0" algn="ctr" defTabSz="914400" rtl="0" eaLnBrk="0" fontAlgn="base" latinLnBrk="0" hangingPunct="0">
              <a:lnSpc>
                <a:spcPct val="100000"/>
              </a:lnSpc>
              <a:spcBef>
                <a:spcPts val="1768"/>
              </a:spcBef>
              <a:spcAft>
                <a:spcPct val="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Calibri"/>
                <a:ea typeface="+mn-ea"/>
                <a:cs typeface="+mn-cs"/>
              </a:rPr>
              <a:t>“Landscape”</a:t>
            </a:r>
          </a:p>
        </p:txBody>
      </p:sp>
      <p:sp>
        <p:nvSpPr>
          <p:cNvPr id="34" name="TextBox 33">
            <a:extLst>
              <a:ext uri="{FF2B5EF4-FFF2-40B4-BE49-F238E27FC236}">
                <a16:creationId xmlns:a16="http://schemas.microsoft.com/office/drawing/2014/main" id="{B8B1E4CC-8F2E-0AF3-4D44-A07D915E91BE}"/>
              </a:ext>
            </a:extLst>
          </p:cNvPr>
          <p:cNvSpPr txBox="1"/>
          <p:nvPr/>
        </p:nvSpPr>
        <p:spPr>
          <a:xfrm>
            <a:off x="455117" y="4361332"/>
            <a:ext cx="1166635"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19</a:t>
            </a:r>
            <a:r>
              <a:rPr kumimoji="0" lang="en-US" sz="1400" b="1" i="0" u="none" strike="noStrike" kern="1200" cap="none" spc="0" normalizeH="0" baseline="30000" noProof="0" dirty="0">
                <a:ln>
                  <a:noFill/>
                </a:ln>
                <a:solidFill>
                  <a:srgbClr val="002060"/>
                </a:solidFill>
                <a:effectLst/>
                <a:uLnTx/>
                <a:uFillTx/>
                <a:latin typeface="Calibri"/>
                <a:ea typeface="+mn-ea"/>
                <a:cs typeface="Calibri Light" panose="020F0302020204030204" pitchFamily="34" charset="0"/>
              </a:rPr>
              <a:t>th</a:t>
            </a: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 Century</a:t>
            </a:r>
          </a:p>
        </p:txBody>
      </p:sp>
      <p:sp>
        <p:nvSpPr>
          <p:cNvPr id="39" name="TextBox 38">
            <a:extLst>
              <a:ext uri="{FF2B5EF4-FFF2-40B4-BE49-F238E27FC236}">
                <a16:creationId xmlns:a16="http://schemas.microsoft.com/office/drawing/2014/main" id="{0362DBC5-013A-F744-0C24-F4B72881027B}"/>
              </a:ext>
            </a:extLst>
          </p:cNvPr>
          <p:cNvSpPr txBox="1"/>
          <p:nvPr/>
        </p:nvSpPr>
        <p:spPr>
          <a:xfrm>
            <a:off x="2863435" y="4361332"/>
            <a:ext cx="908991"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1950s</a:t>
            </a:r>
          </a:p>
        </p:txBody>
      </p:sp>
      <p:sp>
        <p:nvSpPr>
          <p:cNvPr id="40" name="TextBox 39">
            <a:extLst>
              <a:ext uri="{FF2B5EF4-FFF2-40B4-BE49-F238E27FC236}">
                <a16:creationId xmlns:a16="http://schemas.microsoft.com/office/drawing/2014/main" id="{20FDCD1B-86B1-2136-AE76-464348A63D4B}"/>
              </a:ext>
            </a:extLst>
          </p:cNvPr>
          <p:cNvSpPr txBox="1"/>
          <p:nvPr/>
        </p:nvSpPr>
        <p:spPr>
          <a:xfrm>
            <a:off x="4935303" y="4332248"/>
            <a:ext cx="813126"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1970s</a:t>
            </a:r>
          </a:p>
        </p:txBody>
      </p:sp>
      <p:sp>
        <p:nvSpPr>
          <p:cNvPr id="41" name="TextBox 40">
            <a:extLst>
              <a:ext uri="{FF2B5EF4-FFF2-40B4-BE49-F238E27FC236}">
                <a16:creationId xmlns:a16="http://schemas.microsoft.com/office/drawing/2014/main" id="{283D3490-40D0-141B-23FC-0B48D5A8D6BF}"/>
              </a:ext>
            </a:extLst>
          </p:cNvPr>
          <p:cNvSpPr txBox="1"/>
          <p:nvPr/>
        </p:nvSpPr>
        <p:spPr>
          <a:xfrm>
            <a:off x="6554749" y="4136641"/>
            <a:ext cx="908018"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1990s</a:t>
            </a:r>
          </a:p>
        </p:txBody>
      </p:sp>
      <p:sp>
        <p:nvSpPr>
          <p:cNvPr id="42" name="TextBox 41">
            <a:extLst>
              <a:ext uri="{FF2B5EF4-FFF2-40B4-BE49-F238E27FC236}">
                <a16:creationId xmlns:a16="http://schemas.microsoft.com/office/drawing/2014/main" id="{D4991F97-B793-D54C-4885-CC356058C214}"/>
              </a:ext>
            </a:extLst>
          </p:cNvPr>
          <p:cNvSpPr txBox="1"/>
          <p:nvPr/>
        </p:nvSpPr>
        <p:spPr>
          <a:xfrm>
            <a:off x="8311437" y="3849329"/>
            <a:ext cx="497014"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2000s</a:t>
            </a:r>
          </a:p>
        </p:txBody>
      </p:sp>
      <p:sp>
        <p:nvSpPr>
          <p:cNvPr id="43" name="TextBox 42">
            <a:extLst>
              <a:ext uri="{FF2B5EF4-FFF2-40B4-BE49-F238E27FC236}">
                <a16:creationId xmlns:a16="http://schemas.microsoft.com/office/drawing/2014/main" id="{0709DD53-7E2B-1066-9C20-BAFBD416711F}"/>
              </a:ext>
            </a:extLst>
          </p:cNvPr>
          <p:cNvSpPr txBox="1"/>
          <p:nvPr/>
        </p:nvSpPr>
        <p:spPr>
          <a:xfrm>
            <a:off x="9015819" y="3393620"/>
            <a:ext cx="548164"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2010s</a:t>
            </a:r>
          </a:p>
        </p:txBody>
      </p:sp>
      <p:sp>
        <p:nvSpPr>
          <p:cNvPr id="44" name="TextBox 43">
            <a:extLst>
              <a:ext uri="{FF2B5EF4-FFF2-40B4-BE49-F238E27FC236}">
                <a16:creationId xmlns:a16="http://schemas.microsoft.com/office/drawing/2014/main" id="{86658C98-A399-3DC8-A3A8-366CB5945CCD}"/>
              </a:ext>
            </a:extLst>
          </p:cNvPr>
          <p:cNvSpPr txBox="1"/>
          <p:nvPr/>
        </p:nvSpPr>
        <p:spPr>
          <a:xfrm>
            <a:off x="9960931" y="2701515"/>
            <a:ext cx="480984"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2020s</a:t>
            </a:r>
          </a:p>
        </p:txBody>
      </p:sp>
      <p:sp>
        <p:nvSpPr>
          <p:cNvPr id="51" name="TextBox 50">
            <a:extLst>
              <a:ext uri="{FF2B5EF4-FFF2-40B4-BE49-F238E27FC236}">
                <a16:creationId xmlns:a16="http://schemas.microsoft.com/office/drawing/2014/main" id="{9942BA03-EDBA-9170-2A15-86C489B2B22C}"/>
              </a:ext>
            </a:extLst>
          </p:cNvPr>
          <p:cNvSpPr txBox="1">
            <a:spLocks/>
          </p:cNvSpPr>
          <p:nvPr/>
        </p:nvSpPr>
        <p:spPr>
          <a:xfrm>
            <a:off x="513847" y="3933558"/>
            <a:ext cx="1036689" cy="33855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Physical</a:t>
            </a:r>
            <a:b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instruments</a:t>
            </a:r>
          </a:p>
        </p:txBody>
      </p:sp>
      <p:sp>
        <p:nvSpPr>
          <p:cNvPr id="52" name="TextBox 51">
            <a:extLst>
              <a:ext uri="{FF2B5EF4-FFF2-40B4-BE49-F238E27FC236}">
                <a16:creationId xmlns:a16="http://schemas.microsoft.com/office/drawing/2014/main" id="{70563C8E-611F-C111-C477-FF6D9C22E25E}"/>
              </a:ext>
            </a:extLst>
          </p:cNvPr>
          <p:cNvSpPr txBox="1">
            <a:spLocks/>
          </p:cNvSpPr>
          <p:nvPr/>
        </p:nvSpPr>
        <p:spPr>
          <a:xfrm>
            <a:off x="4374153" y="3933558"/>
            <a:ext cx="1935427" cy="33855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Emergence of Electronic (reduction in cycle times)</a:t>
            </a:r>
          </a:p>
        </p:txBody>
      </p:sp>
      <p:sp>
        <p:nvSpPr>
          <p:cNvPr id="53" name="TextBox 52">
            <a:extLst>
              <a:ext uri="{FF2B5EF4-FFF2-40B4-BE49-F238E27FC236}">
                <a16:creationId xmlns:a16="http://schemas.microsoft.com/office/drawing/2014/main" id="{AED237E8-828E-DDC3-6998-A2486305AD4A}"/>
              </a:ext>
            </a:extLst>
          </p:cNvPr>
          <p:cNvSpPr txBox="1">
            <a:spLocks/>
          </p:cNvSpPr>
          <p:nvPr/>
        </p:nvSpPr>
        <p:spPr>
          <a:xfrm>
            <a:off x="2350217" y="3933558"/>
            <a:ext cx="1935427" cy="33855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Emergence of Electronic (multiday cycle times)</a:t>
            </a:r>
          </a:p>
        </p:txBody>
      </p:sp>
      <p:sp>
        <p:nvSpPr>
          <p:cNvPr id="54" name="TextBox 53">
            <a:extLst>
              <a:ext uri="{FF2B5EF4-FFF2-40B4-BE49-F238E27FC236}">
                <a16:creationId xmlns:a16="http://schemas.microsoft.com/office/drawing/2014/main" id="{7B7E4ED9-E673-ABC6-A9C3-4E1C092F6C3A}"/>
              </a:ext>
            </a:extLst>
          </p:cNvPr>
          <p:cNvSpPr txBox="1">
            <a:spLocks/>
          </p:cNvSpPr>
          <p:nvPr/>
        </p:nvSpPr>
        <p:spPr>
          <a:xfrm>
            <a:off x="7689876" y="3190529"/>
            <a:ext cx="1102885" cy="646331"/>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Internet Payments </a:t>
            </a:r>
            <a:b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b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mn-cs"/>
              </a:rPr>
              <a:t>(e-commerce)</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Smart Phone</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Blockchain </a:t>
            </a:r>
          </a:p>
        </p:txBody>
      </p:sp>
      <p:sp>
        <p:nvSpPr>
          <p:cNvPr id="55" name="TextBox 54">
            <a:extLst>
              <a:ext uri="{FF2B5EF4-FFF2-40B4-BE49-F238E27FC236}">
                <a16:creationId xmlns:a16="http://schemas.microsoft.com/office/drawing/2014/main" id="{6A5FAFD7-96C4-8541-0A09-B4CA64A4DE8A}"/>
              </a:ext>
            </a:extLst>
          </p:cNvPr>
          <p:cNvSpPr txBox="1">
            <a:spLocks/>
          </p:cNvSpPr>
          <p:nvPr/>
        </p:nvSpPr>
        <p:spPr>
          <a:xfrm>
            <a:off x="8842266" y="2639960"/>
            <a:ext cx="987230" cy="338554"/>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Movement to </a:t>
            </a:r>
            <a:b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b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Digital Wallet</a:t>
            </a:r>
          </a:p>
        </p:txBody>
      </p:sp>
      <p:pic>
        <p:nvPicPr>
          <p:cNvPr id="56" name="Picture 36" descr="Fedwire® Securities Service Modernization">
            <a:extLst>
              <a:ext uri="{FF2B5EF4-FFF2-40B4-BE49-F238E27FC236}">
                <a16:creationId xmlns:a16="http://schemas.microsoft.com/office/drawing/2014/main" id="{03643A78-45CC-9841-DE1A-B42B1F4CEFB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5354" t="19293" r="5751" b="7149"/>
          <a:stretch/>
        </p:blipFill>
        <p:spPr bwMode="auto">
          <a:xfrm>
            <a:off x="1779855" y="4944184"/>
            <a:ext cx="865776" cy="2286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8" descr="BankAmericard Logo (.EPS) Download Free Vectors | Vector69">
            <a:extLst>
              <a:ext uri="{FF2B5EF4-FFF2-40B4-BE49-F238E27FC236}">
                <a16:creationId xmlns:a16="http://schemas.microsoft.com/office/drawing/2014/main" id="{4CED95EC-44F4-C853-6B19-9B70B67FFF6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6280" t="5880" r="6317" b="6167"/>
          <a:stretch/>
        </p:blipFill>
        <p:spPr bwMode="auto">
          <a:xfrm>
            <a:off x="3016940" y="4908942"/>
            <a:ext cx="601981" cy="299085"/>
          </a:xfrm>
          <a:prstGeom prst="roundRect">
            <a:avLst>
              <a:gd name="adj" fmla="val 10297"/>
            </a:avLst>
          </a:prstGeom>
          <a:solidFill>
            <a:schemeClr val="bg1"/>
          </a:solidFill>
        </p:spPr>
      </p:pic>
      <p:pic>
        <p:nvPicPr>
          <p:cNvPr id="58" name="Picture 57">
            <a:extLst>
              <a:ext uri="{FF2B5EF4-FFF2-40B4-BE49-F238E27FC236}">
                <a16:creationId xmlns:a16="http://schemas.microsoft.com/office/drawing/2014/main" id="{121408F1-3399-4AB3-A645-34D109C51C0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57710" y="4881240"/>
            <a:ext cx="361971" cy="289614"/>
          </a:xfrm>
          <a:prstGeom prst="rect">
            <a:avLst/>
          </a:prstGeom>
        </p:spPr>
      </p:pic>
      <p:pic>
        <p:nvPicPr>
          <p:cNvPr id="59" name="Picture 58">
            <a:extLst>
              <a:ext uri="{FF2B5EF4-FFF2-40B4-BE49-F238E27FC236}">
                <a16:creationId xmlns:a16="http://schemas.microsoft.com/office/drawing/2014/main" id="{AC0BA34A-EEE6-BD21-77C2-4760573872C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35952" y="4808311"/>
            <a:ext cx="359635" cy="360000"/>
          </a:xfrm>
          <a:prstGeom prst="rect">
            <a:avLst/>
          </a:prstGeom>
        </p:spPr>
      </p:pic>
      <p:pic>
        <p:nvPicPr>
          <p:cNvPr id="60" name="Picture 2" descr="Paypal Logo transparent PNG - StickPNG">
            <a:extLst>
              <a:ext uri="{FF2B5EF4-FFF2-40B4-BE49-F238E27FC236}">
                <a16:creationId xmlns:a16="http://schemas.microsoft.com/office/drawing/2014/main" id="{F342A45D-A6A2-0F1C-79DF-AC634225C95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40782" y="4500618"/>
            <a:ext cx="723616" cy="2062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Venmo Logo transparent PNG - StickPNG">
            <a:extLst>
              <a:ext uri="{FF2B5EF4-FFF2-40B4-BE49-F238E27FC236}">
                <a16:creationId xmlns:a16="http://schemas.microsoft.com/office/drawing/2014/main" id="{CA2A8858-734D-AEFF-F954-A49D07A0416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4912" t="15301" r="4912" b="15301"/>
          <a:stretch/>
        </p:blipFill>
        <p:spPr bwMode="auto">
          <a:xfrm>
            <a:off x="8796183" y="4185605"/>
            <a:ext cx="749718" cy="20078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2">
            <a:extLst>
              <a:ext uri="{FF2B5EF4-FFF2-40B4-BE49-F238E27FC236}">
                <a16:creationId xmlns:a16="http://schemas.microsoft.com/office/drawing/2014/main" id="{074D2507-ADCB-20DB-2C49-61B3B8C73EB2}"/>
              </a:ext>
            </a:extLst>
          </p:cNvPr>
          <p:cNvPicPr>
            <a:picLocks noChangeAspect="1" noChangeArrowheads="1"/>
          </p:cNvPicPr>
          <p:nvPr/>
        </p:nvPicPr>
        <p:blipFill>
          <a:blip r:embed="rId10"/>
          <a:srcRect/>
          <a:stretch/>
        </p:blipFill>
        <p:spPr bwMode="auto">
          <a:xfrm>
            <a:off x="8573735" y="4429398"/>
            <a:ext cx="762146" cy="19053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4560B1CF-E6B1-F494-18F4-81085695D1F0}"/>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746184" y="4758542"/>
            <a:ext cx="737956" cy="18564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6" descr="Download Ethereum Logo in SVG Vector or PNG File Format - Logo.wine">
            <a:extLst>
              <a:ext uri="{FF2B5EF4-FFF2-40B4-BE49-F238E27FC236}">
                <a16:creationId xmlns:a16="http://schemas.microsoft.com/office/drawing/2014/main" id="{93CC2889-0060-606E-5C83-7F6D43EB68F7}"/>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31562" t="9641" r="31562" b="9641"/>
          <a:stretch/>
        </p:blipFill>
        <p:spPr bwMode="auto">
          <a:xfrm>
            <a:off x="10527503" y="3744368"/>
            <a:ext cx="225648" cy="32927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8" descr="Ripple Extends its Reach into Emerging Markets With Five New Customers |  Financial IT">
            <a:extLst>
              <a:ext uri="{FF2B5EF4-FFF2-40B4-BE49-F238E27FC236}">
                <a16:creationId xmlns:a16="http://schemas.microsoft.com/office/drawing/2014/main" id="{B205DF89-22E6-1F31-5B76-AD24CB64FC8F}"/>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0169491" y="3382895"/>
            <a:ext cx="661280" cy="18977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Societe Generale launches SWIFT gpi in nine new countries - Société Générale">
            <a:extLst>
              <a:ext uri="{FF2B5EF4-FFF2-40B4-BE49-F238E27FC236}">
                <a16:creationId xmlns:a16="http://schemas.microsoft.com/office/drawing/2014/main" id="{B61050A7-3B21-C3F2-38AD-6AF63315B10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663100" y="3018575"/>
            <a:ext cx="383813" cy="30975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Visa Direct logo | Payments NEXT">
            <a:extLst>
              <a:ext uri="{FF2B5EF4-FFF2-40B4-BE49-F238E27FC236}">
                <a16:creationId xmlns:a16="http://schemas.microsoft.com/office/drawing/2014/main" id="{6A304977-568F-5716-0400-9DA64FC61EBA}"/>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936176" y="3744368"/>
            <a:ext cx="329272" cy="32927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App Insights: Mastercard Send Cross-Border | Apptopia">
            <a:extLst>
              <a:ext uri="{FF2B5EF4-FFF2-40B4-BE49-F238E27FC236}">
                <a16:creationId xmlns:a16="http://schemas.microsoft.com/office/drawing/2014/main" id="{FD812302-4EFD-A5E7-0F2B-D3E0A61028C8}"/>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1448474" y="3744368"/>
            <a:ext cx="329272" cy="329272"/>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30AE73A6-D13E-3E94-5F3F-2F527BB1ECCD}"/>
              </a:ext>
            </a:extLst>
          </p:cNvPr>
          <p:cNvSpPr txBox="1"/>
          <p:nvPr/>
        </p:nvSpPr>
        <p:spPr>
          <a:xfrm>
            <a:off x="10632437" y="1941831"/>
            <a:ext cx="478311"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2022</a:t>
            </a:r>
          </a:p>
        </p:txBody>
      </p:sp>
      <p:sp>
        <p:nvSpPr>
          <p:cNvPr id="70" name="Oval 69">
            <a:extLst>
              <a:ext uri="{FF2B5EF4-FFF2-40B4-BE49-F238E27FC236}">
                <a16:creationId xmlns:a16="http://schemas.microsoft.com/office/drawing/2014/main" id="{5640ECC4-6747-D40A-6CA6-8BAA57FC1537}"/>
              </a:ext>
            </a:extLst>
          </p:cNvPr>
          <p:cNvSpPr/>
          <p:nvPr/>
        </p:nvSpPr>
        <p:spPr bwMode="auto">
          <a:xfrm>
            <a:off x="969458" y="4668583"/>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1" name="Oval 70">
            <a:extLst>
              <a:ext uri="{FF2B5EF4-FFF2-40B4-BE49-F238E27FC236}">
                <a16:creationId xmlns:a16="http://schemas.microsoft.com/office/drawing/2014/main" id="{E5D3912F-FF72-C39F-808B-91419720C406}"/>
              </a:ext>
            </a:extLst>
          </p:cNvPr>
          <p:cNvSpPr/>
          <p:nvPr/>
        </p:nvSpPr>
        <p:spPr bwMode="auto">
          <a:xfrm>
            <a:off x="3248954" y="4681283"/>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4" name="Oval 73">
            <a:extLst>
              <a:ext uri="{FF2B5EF4-FFF2-40B4-BE49-F238E27FC236}">
                <a16:creationId xmlns:a16="http://schemas.microsoft.com/office/drawing/2014/main" id="{7E3A886C-325E-18B6-E437-6EEEA49F5770}"/>
              </a:ext>
            </a:extLst>
          </p:cNvPr>
          <p:cNvSpPr/>
          <p:nvPr/>
        </p:nvSpPr>
        <p:spPr bwMode="auto">
          <a:xfrm>
            <a:off x="5272891" y="4622495"/>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5" name="Oval 74">
            <a:extLst>
              <a:ext uri="{FF2B5EF4-FFF2-40B4-BE49-F238E27FC236}">
                <a16:creationId xmlns:a16="http://schemas.microsoft.com/office/drawing/2014/main" id="{5C76D0CD-0B46-813F-2A38-2565CA16D043}"/>
              </a:ext>
            </a:extLst>
          </p:cNvPr>
          <p:cNvSpPr/>
          <p:nvPr/>
        </p:nvSpPr>
        <p:spPr bwMode="auto">
          <a:xfrm>
            <a:off x="6939782" y="4465166"/>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7" name="Oval 76">
            <a:extLst>
              <a:ext uri="{FF2B5EF4-FFF2-40B4-BE49-F238E27FC236}">
                <a16:creationId xmlns:a16="http://schemas.microsoft.com/office/drawing/2014/main" id="{4CA23B9F-C8AE-B642-61F6-3CD85CE8BA5A}"/>
              </a:ext>
            </a:extLst>
          </p:cNvPr>
          <p:cNvSpPr/>
          <p:nvPr/>
        </p:nvSpPr>
        <p:spPr bwMode="auto">
          <a:xfrm>
            <a:off x="8490968" y="4116707"/>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8" name="Oval 77">
            <a:extLst>
              <a:ext uri="{FF2B5EF4-FFF2-40B4-BE49-F238E27FC236}">
                <a16:creationId xmlns:a16="http://schemas.microsoft.com/office/drawing/2014/main" id="{EF308D0F-6E1C-E402-7D47-1CE3615BD892}"/>
              </a:ext>
            </a:extLst>
          </p:cNvPr>
          <p:cNvSpPr/>
          <p:nvPr/>
        </p:nvSpPr>
        <p:spPr bwMode="auto">
          <a:xfrm>
            <a:off x="9607555" y="3551789"/>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79" name="Oval 78">
            <a:extLst>
              <a:ext uri="{FF2B5EF4-FFF2-40B4-BE49-F238E27FC236}">
                <a16:creationId xmlns:a16="http://schemas.microsoft.com/office/drawing/2014/main" id="{1700ECD6-A2EA-3115-A28F-F8A36D182DD6}"/>
              </a:ext>
            </a:extLst>
          </p:cNvPr>
          <p:cNvSpPr/>
          <p:nvPr/>
        </p:nvSpPr>
        <p:spPr bwMode="auto">
          <a:xfrm>
            <a:off x="10573349" y="2740261"/>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80" name="Oval 79">
            <a:extLst>
              <a:ext uri="{FF2B5EF4-FFF2-40B4-BE49-F238E27FC236}">
                <a16:creationId xmlns:a16="http://schemas.microsoft.com/office/drawing/2014/main" id="{6CE6DA7B-5602-99D5-0FF2-24D87F266D7F}"/>
              </a:ext>
            </a:extLst>
          </p:cNvPr>
          <p:cNvSpPr/>
          <p:nvPr/>
        </p:nvSpPr>
        <p:spPr bwMode="auto">
          <a:xfrm>
            <a:off x="11191028" y="2001655"/>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81" name="TextBox 80">
            <a:extLst>
              <a:ext uri="{FF2B5EF4-FFF2-40B4-BE49-F238E27FC236}">
                <a16:creationId xmlns:a16="http://schemas.microsoft.com/office/drawing/2014/main" id="{B301203A-FB1C-27A3-E8AE-886178540C05}"/>
              </a:ext>
            </a:extLst>
          </p:cNvPr>
          <p:cNvSpPr txBox="1">
            <a:spLocks/>
          </p:cNvSpPr>
          <p:nvPr/>
        </p:nvSpPr>
        <p:spPr>
          <a:xfrm>
            <a:off x="8865300" y="1867552"/>
            <a:ext cx="1696766" cy="338554"/>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Dominance of Marketplaces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Introduction of Web3</a:t>
            </a:r>
          </a:p>
        </p:txBody>
      </p:sp>
      <p:grpSp>
        <p:nvGrpSpPr>
          <p:cNvPr id="82" name="Group 81">
            <a:extLst>
              <a:ext uri="{FF2B5EF4-FFF2-40B4-BE49-F238E27FC236}">
                <a16:creationId xmlns:a16="http://schemas.microsoft.com/office/drawing/2014/main" id="{4F9E8F4E-5D22-A9BC-8634-89918F8828D8}"/>
              </a:ext>
            </a:extLst>
          </p:cNvPr>
          <p:cNvGrpSpPr/>
          <p:nvPr/>
        </p:nvGrpSpPr>
        <p:grpSpPr>
          <a:xfrm>
            <a:off x="11962796" y="3452650"/>
            <a:ext cx="652186" cy="214784"/>
            <a:chOff x="12106430" y="3804766"/>
            <a:chExt cx="652186" cy="214784"/>
          </a:xfrm>
        </p:grpSpPr>
        <p:pic>
          <p:nvPicPr>
            <p:cNvPr id="83" name="Picture 6" descr="V-Bucks | Fortnite Wiki | Fandom">
              <a:extLst>
                <a:ext uri="{FF2B5EF4-FFF2-40B4-BE49-F238E27FC236}">
                  <a16:creationId xmlns:a16="http://schemas.microsoft.com/office/drawing/2014/main" id="{1681128A-0A3B-0D27-0479-A30594B58839}"/>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2106430" y="3804766"/>
              <a:ext cx="214784" cy="214784"/>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77CB125F-120C-7E62-6B20-16CF6EE485F0}"/>
                </a:ext>
              </a:extLst>
            </p:cNvPr>
            <p:cNvSpPr txBox="1"/>
            <p:nvPr/>
          </p:nvSpPr>
          <p:spPr>
            <a:xfrm>
              <a:off x="12329180" y="3840934"/>
              <a:ext cx="429436" cy="153888"/>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V-Bucks</a:t>
              </a:r>
            </a:p>
          </p:txBody>
        </p:sp>
      </p:grpSp>
      <p:pic>
        <p:nvPicPr>
          <p:cNvPr id="85" name="Picture 30" descr="Circle | USDC, Payments &amp; Treasury Infrastructure for Businesses">
            <a:extLst>
              <a:ext uri="{FF2B5EF4-FFF2-40B4-BE49-F238E27FC236}">
                <a16:creationId xmlns:a16="http://schemas.microsoft.com/office/drawing/2014/main" id="{6B969624-D862-EA32-E314-9B434479DBA3}"/>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1139964" y="3040134"/>
            <a:ext cx="877316" cy="26663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4" descr="Partior | LinkedIn">
            <a:extLst>
              <a:ext uri="{FF2B5EF4-FFF2-40B4-BE49-F238E27FC236}">
                <a16:creationId xmlns:a16="http://schemas.microsoft.com/office/drawing/2014/main" id="{93AB7F8F-5475-2744-7544-33AD6523C209}"/>
              </a:ext>
            </a:extLst>
          </p:cNvPr>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t="39265" b="40219"/>
          <a:stretch/>
        </p:blipFill>
        <p:spPr bwMode="auto">
          <a:xfrm>
            <a:off x="11278121" y="2405696"/>
            <a:ext cx="669978" cy="137451"/>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5FB9C8AE-8B6D-7737-09D2-B860B6609419}"/>
              </a:ext>
            </a:extLst>
          </p:cNvPr>
          <p:cNvGrpSpPr/>
          <p:nvPr/>
        </p:nvGrpSpPr>
        <p:grpSpPr>
          <a:xfrm>
            <a:off x="690715" y="4958126"/>
            <a:ext cx="695438" cy="200716"/>
            <a:chOff x="1131088" y="5213565"/>
            <a:chExt cx="695438" cy="200716"/>
          </a:xfrm>
        </p:grpSpPr>
        <p:sp>
          <p:nvSpPr>
            <p:cNvPr id="88" name="TextBox 87">
              <a:extLst>
                <a:ext uri="{FF2B5EF4-FFF2-40B4-BE49-F238E27FC236}">
                  <a16:creationId xmlns:a16="http://schemas.microsoft.com/office/drawing/2014/main" id="{C6F94298-98E7-9E86-B8F6-5DA3B02FA360}"/>
                </a:ext>
              </a:extLst>
            </p:cNvPr>
            <p:cNvSpPr txBox="1"/>
            <p:nvPr/>
          </p:nvSpPr>
          <p:spPr>
            <a:xfrm>
              <a:off x="1461041" y="5236979"/>
              <a:ext cx="365485" cy="153888"/>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ts val="1561"/>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Checks</a:t>
              </a:r>
            </a:p>
          </p:txBody>
        </p:sp>
        <p:pic>
          <p:nvPicPr>
            <p:cNvPr id="89" name="Picture 88">
              <a:extLst>
                <a:ext uri="{FF2B5EF4-FFF2-40B4-BE49-F238E27FC236}">
                  <a16:creationId xmlns:a16="http://schemas.microsoft.com/office/drawing/2014/main" id="{CEFDB421-BFDD-8C0C-20B1-7148E2379FFD}"/>
                </a:ext>
              </a:extLst>
            </p:cNvPr>
            <p:cNvPicPr>
              <a:picLocks noChangeAspect="1"/>
            </p:cNvPicPr>
            <p:nvPr/>
          </p:nvPicPr>
          <p:blipFill>
            <a:blip r:embed="rId20"/>
            <a:stretch>
              <a:fillRect/>
            </a:stretch>
          </p:blipFill>
          <p:spPr>
            <a:xfrm>
              <a:off x="1131088" y="5213565"/>
              <a:ext cx="286675" cy="200716"/>
            </a:xfrm>
            <a:prstGeom prst="rect">
              <a:avLst/>
            </a:prstGeom>
          </p:spPr>
        </p:pic>
      </p:grpSp>
      <p:grpSp>
        <p:nvGrpSpPr>
          <p:cNvPr id="90" name="Group 89">
            <a:extLst>
              <a:ext uri="{FF2B5EF4-FFF2-40B4-BE49-F238E27FC236}">
                <a16:creationId xmlns:a16="http://schemas.microsoft.com/office/drawing/2014/main" id="{5420050C-F965-A744-CFF0-703E499C34BD}"/>
              </a:ext>
            </a:extLst>
          </p:cNvPr>
          <p:cNvGrpSpPr/>
          <p:nvPr/>
        </p:nvGrpSpPr>
        <p:grpSpPr>
          <a:xfrm>
            <a:off x="3834991" y="4904596"/>
            <a:ext cx="722377" cy="307777"/>
            <a:chOff x="3978750" y="5182670"/>
            <a:chExt cx="722377" cy="307777"/>
          </a:xfrm>
        </p:grpSpPr>
        <p:sp>
          <p:nvSpPr>
            <p:cNvPr id="91" name="TextBox 90">
              <a:extLst>
                <a:ext uri="{FF2B5EF4-FFF2-40B4-BE49-F238E27FC236}">
                  <a16:creationId xmlns:a16="http://schemas.microsoft.com/office/drawing/2014/main" id="{518DE2F5-7506-6709-24BE-A80CBA2379A9}"/>
                </a:ext>
              </a:extLst>
            </p:cNvPr>
            <p:cNvSpPr txBox="1"/>
            <p:nvPr/>
          </p:nvSpPr>
          <p:spPr>
            <a:xfrm>
              <a:off x="4255612" y="5182670"/>
              <a:ext cx="445515" cy="30777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Push-to-Debit</a:t>
              </a:r>
            </a:p>
          </p:txBody>
        </p:sp>
        <p:pic>
          <p:nvPicPr>
            <p:cNvPr id="92" name="Picture 91">
              <a:extLst>
                <a:ext uri="{FF2B5EF4-FFF2-40B4-BE49-F238E27FC236}">
                  <a16:creationId xmlns:a16="http://schemas.microsoft.com/office/drawing/2014/main" id="{BF02058A-6F4E-91B2-403E-B2737C5C9BB2}"/>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3978750" y="5213565"/>
              <a:ext cx="218698" cy="245988"/>
            </a:xfrm>
            <a:prstGeom prst="rect">
              <a:avLst/>
            </a:prstGeom>
            <a:noFill/>
          </p:spPr>
        </p:pic>
      </p:grpSp>
      <p:grpSp>
        <p:nvGrpSpPr>
          <p:cNvPr id="93" name="Group 92">
            <a:extLst>
              <a:ext uri="{FF2B5EF4-FFF2-40B4-BE49-F238E27FC236}">
                <a16:creationId xmlns:a16="http://schemas.microsoft.com/office/drawing/2014/main" id="{3B8231C6-E5C9-B691-36D6-34B5A3625EFA}"/>
              </a:ext>
            </a:extLst>
          </p:cNvPr>
          <p:cNvGrpSpPr/>
          <p:nvPr/>
        </p:nvGrpSpPr>
        <p:grpSpPr>
          <a:xfrm>
            <a:off x="4903445" y="4902564"/>
            <a:ext cx="622513" cy="246966"/>
            <a:chOff x="4836507" y="5213565"/>
            <a:chExt cx="622513" cy="246966"/>
          </a:xfrm>
        </p:grpSpPr>
        <p:sp>
          <p:nvSpPr>
            <p:cNvPr id="94" name="TextBox 93">
              <a:extLst>
                <a:ext uri="{FF2B5EF4-FFF2-40B4-BE49-F238E27FC236}">
                  <a16:creationId xmlns:a16="http://schemas.microsoft.com/office/drawing/2014/main" id="{1306FAEB-43DE-24AB-9F92-EE7AD925D353}"/>
                </a:ext>
              </a:extLst>
            </p:cNvPr>
            <p:cNvSpPr txBox="1"/>
            <p:nvPr/>
          </p:nvSpPr>
          <p:spPr>
            <a:xfrm>
              <a:off x="5123600" y="5260104"/>
              <a:ext cx="335420" cy="153888"/>
            </a:xfrm>
            <a:prstGeom prst="rect">
              <a:avLst/>
            </a:prstGeom>
            <a:noFill/>
          </p:spPr>
          <p:txBody>
            <a:bodyPr wrap="square" lIns="0" tIns="0" rIns="0" bIns="0" rtlCol="0" anchor="ctr">
              <a:spAutoFit/>
            </a:bodyPr>
            <a:lstStyle>
              <a:defPPr>
                <a:defRPr lang="en-US"/>
              </a:defPPr>
              <a:lvl1pPr>
                <a:lnSpc>
                  <a:spcPct val="8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ATM</a:t>
              </a:r>
            </a:p>
          </p:txBody>
        </p:sp>
        <p:pic>
          <p:nvPicPr>
            <p:cNvPr id="95" name="Picture 94">
              <a:extLst>
                <a:ext uri="{FF2B5EF4-FFF2-40B4-BE49-F238E27FC236}">
                  <a16:creationId xmlns:a16="http://schemas.microsoft.com/office/drawing/2014/main" id="{DC79E752-856F-F5FA-C2FA-D203156BBD80}"/>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4836507" y="5213565"/>
              <a:ext cx="246965" cy="246966"/>
            </a:xfrm>
            <a:prstGeom prst="rect">
              <a:avLst/>
            </a:prstGeom>
          </p:spPr>
        </p:pic>
      </p:grpSp>
      <p:grpSp>
        <p:nvGrpSpPr>
          <p:cNvPr id="97" name="Group 96">
            <a:extLst>
              <a:ext uri="{FF2B5EF4-FFF2-40B4-BE49-F238E27FC236}">
                <a16:creationId xmlns:a16="http://schemas.microsoft.com/office/drawing/2014/main" id="{B6BB9059-E279-54DD-0F42-1247F782D5AE}"/>
              </a:ext>
            </a:extLst>
          </p:cNvPr>
          <p:cNvGrpSpPr/>
          <p:nvPr/>
        </p:nvGrpSpPr>
        <p:grpSpPr>
          <a:xfrm>
            <a:off x="6761917" y="4757859"/>
            <a:ext cx="780161" cy="307777"/>
            <a:chOff x="6712158" y="5060386"/>
            <a:chExt cx="780161" cy="307777"/>
          </a:xfrm>
        </p:grpSpPr>
        <p:sp>
          <p:nvSpPr>
            <p:cNvPr id="98" name="TextBox 97">
              <a:extLst>
                <a:ext uri="{FF2B5EF4-FFF2-40B4-BE49-F238E27FC236}">
                  <a16:creationId xmlns:a16="http://schemas.microsoft.com/office/drawing/2014/main" id="{2E20C112-ACA6-B2E7-8015-1533D7A07668}"/>
                </a:ext>
              </a:extLst>
            </p:cNvPr>
            <p:cNvSpPr txBox="1">
              <a:spLocks/>
            </p:cNvSpPr>
            <p:nvPr/>
          </p:nvSpPr>
          <p:spPr>
            <a:xfrm>
              <a:off x="7033860" y="5060386"/>
              <a:ext cx="458459" cy="307777"/>
            </a:xfrm>
            <a:prstGeom prst="rect">
              <a:avLst/>
            </a:prstGeom>
            <a:noFill/>
          </p:spPr>
          <p:txBody>
            <a:bodyPr wrap="square" lIns="0" tIns="0" rIns="0" bIns="0" rtlCol="0" anchor="ctr">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Pre-Paid Card</a:t>
              </a:r>
            </a:p>
          </p:txBody>
        </p:sp>
        <p:pic>
          <p:nvPicPr>
            <p:cNvPr id="99" name="Picture 98">
              <a:extLst>
                <a:ext uri="{FF2B5EF4-FFF2-40B4-BE49-F238E27FC236}">
                  <a16:creationId xmlns:a16="http://schemas.microsoft.com/office/drawing/2014/main" id="{11975AC7-E33A-A9D4-C199-7057C3C60229}"/>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6712158" y="5115342"/>
              <a:ext cx="282607" cy="197866"/>
            </a:xfrm>
            <a:prstGeom prst="rect">
              <a:avLst/>
            </a:prstGeom>
          </p:spPr>
        </p:pic>
      </p:grpSp>
      <p:grpSp>
        <p:nvGrpSpPr>
          <p:cNvPr id="100" name="Group 99">
            <a:extLst>
              <a:ext uri="{FF2B5EF4-FFF2-40B4-BE49-F238E27FC236}">
                <a16:creationId xmlns:a16="http://schemas.microsoft.com/office/drawing/2014/main" id="{623BD74E-AF83-DC57-BB98-5EC7FB9AB61F}"/>
              </a:ext>
            </a:extLst>
          </p:cNvPr>
          <p:cNvGrpSpPr/>
          <p:nvPr/>
        </p:nvGrpSpPr>
        <p:grpSpPr>
          <a:xfrm>
            <a:off x="7607734" y="4872158"/>
            <a:ext cx="601499" cy="307777"/>
            <a:chOff x="7672275" y="5066353"/>
            <a:chExt cx="601499" cy="307777"/>
          </a:xfrm>
        </p:grpSpPr>
        <p:sp>
          <p:nvSpPr>
            <p:cNvPr id="101" name="TextBox 100">
              <a:extLst>
                <a:ext uri="{FF2B5EF4-FFF2-40B4-BE49-F238E27FC236}">
                  <a16:creationId xmlns:a16="http://schemas.microsoft.com/office/drawing/2014/main" id="{1DF9DFCD-0B74-89D4-60AF-62DEB9138E49}"/>
                </a:ext>
              </a:extLst>
            </p:cNvPr>
            <p:cNvSpPr txBox="1"/>
            <p:nvPr/>
          </p:nvSpPr>
          <p:spPr>
            <a:xfrm>
              <a:off x="7978290" y="5066353"/>
              <a:ext cx="295484" cy="307777"/>
            </a:xfrm>
            <a:prstGeom prst="rect">
              <a:avLst/>
            </a:prstGeom>
            <a:noFill/>
          </p:spPr>
          <p:txBody>
            <a:bodyPr wrap="square" lIns="0" tIns="0" rIns="0" bIns="0" rtlCol="0" anchor="ctr">
              <a:spAutoFit/>
            </a:bodyPr>
            <a:lstStyle>
              <a:defPPr>
                <a:defRPr lang="en-US"/>
              </a:defPPr>
              <a:lvl1pPr>
                <a:lnSpc>
                  <a:spcPct val="8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QR Code</a:t>
              </a:r>
            </a:p>
          </p:txBody>
        </p:sp>
        <p:pic>
          <p:nvPicPr>
            <p:cNvPr id="102" name="Graphic 101">
              <a:extLst>
                <a:ext uri="{FF2B5EF4-FFF2-40B4-BE49-F238E27FC236}">
                  <a16:creationId xmlns:a16="http://schemas.microsoft.com/office/drawing/2014/main" id="{F805D73C-D630-86AA-78FF-1C8623F01DFD}"/>
                </a:ext>
              </a:extLst>
            </p:cNvPr>
            <p:cNvPicPr>
              <a:picLocks noChangeAspect="1"/>
            </p:cNvPicPr>
            <p:nvPr/>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7672275" y="5092612"/>
              <a:ext cx="255262" cy="255260"/>
            </a:xfrm>
            <a:prstGeom prst="rect">
              <a:avLst/>
            </a:prstGeom>
          </p:spPr>
        </p:pic>
      </p:grpSp>
      <p:grpSp>
        <p:nvGrpSpPr>
          <p:cNvPr id="103" name="Group 102">
            <a:extLst>
              <a:ext uri="{FF2B5EF4-FFF2-40B4-BE49-F238E27FC236}">
                <a16:creationId xmlns:a16="http://schemas.microsoft.com/office/drawing/2014/main" id="{2BAC8067-43DC-E3AE-14A4-1F04BC5F5F17}"/>
              </a:ext>
            </a:extLst>
          </p:cNvPr>
          <p:cNvGrpSpPr/>
          <p:nvPr/>
        </p:nvGrpSpPr>
        <p:grpSpPr>
          <a:xfrm>
            <a:off x="9761646" y="4178948"/>
            <a:ext cx="1070637" cy="307777"/>
            <a:chOff x="10003317" y="4573671"/>
            <a:chExt cx="1070637" cy="307777"/>
          </a:xfrm>
        </p:grpSpPr>
        <p:sp>
          <p:nvSpPr>
            <p:cNvPr id="104" name="TextBox 103">
              <a:extLst>
                <a:ext uri="{FF2B5EF4-FFF2-40B4-BE49-F238E27FC236}">
                  <a16:creationId xmlns:a16="http://schemas.microsoft.com/office/drawing/2014/main" id="{FBE188EA-A45A-4119-E913-ABF2F2FFB74B}"/>
                </a:ext>
              </a:extLst>
            </p:cNvPr>
            <p:cNvSpPr txBox="1"/>
            <p:nvPr/>
          </p:nvSpPr>
          <p:spPr>
            <a:xfrm>
              <a:off x="10284943" y="4573671"/>
              <a:ext cx="789011" cy="307777"/>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Digital Disbursements</a:t>
              </a:r>
            </a:p>
          </p:txBody>
        </p:sp>
        <p:pic>
          <p:nvPicPr>
            <p:cNvPr id="105" name="Picture 104">
              <a:extLst>
                <a:ext uri="{FF2B5EF4-FFF2-40B4-BE49-F238E27FC236}">
                  <a16:creationId xmlns:a16="http://schemas.microsoft.com/office/drawing/2014/main" id="{E321EDFB-9EA5-B4A4-9455-6C4420CAF4FC}"/>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10003317" y="4602206"/>
              <a:ext cx="225648" cy="250706"/>
            </a:xfrm>
            <a:prstGeom prst="rect">
              <a:avLst/>
            </a:prstGeom>
          </p:spPr>
        </p:pic>
      </p:grpSp>
      <p:grpSp>
        <p:nvGrpSpPr>
          <p:cNvPr id="106" name="Group 105">
            <a:extLst>
              <a:ext uri="{FF2B5EF4-FFF2-40B4-BE49-F238E27FC236}">
                <a16:creationId xmlns:a16="http://schemas.microsoft.com/office/drawing/2014/main" id="{A1BC7931-0483-CDAE-FF48-3145508B8777}"/>
              </a:ext>
            </a:extLst>
          </p:cNvPr>
          <p:cNvGrpSpPr/>
          <p:nvPr/>
        </p:nvGrpSpPr>
        <p:grpSpPr>
          <a:xfrm>
            <a:off x="9761646" y="3755115"/>
            <a:ext cx="582832" cy="307777"/>
            <a:chOff x="9993625" y="4074861"/>
            <a:chExt cx="582832" cy="307777"/>
          </a:xfrm>
        </p:grpSpPr>
        <p:sp>
          <p:nvSpPr>
            <p:cNvPr id="107" name="TextBox 106">
              <a:extLst>
                <a:ext uri="{FF2B5EF4-FFF2-40B4-BE49-F238E27FC236}">
                  <a16:creationId xmlns:a16="http://schemas.microsoft.com/office/drawing/2014/main" id="{DBDC7AF6-CA8A-922B-48C8-6926BC1829C8}"/>
                </a:ext>
              </a:extLst>
            </p:cNvPr>
            <p:cNvSpPr txBox="1"/>
            <p:nvPr/>
          </p:nvSpPr>
          <p:spPr>
            <a:xfrm>
              <a:off x="10284943" y="4074861"/>
              <a:ext cx="291514" cy="307777"/>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Same Day</a:t>
              </a:r>
            </a:p>
          </p:txBody>
        </p:sp>
        <p:pic>
          <p:nvPicPr>
            <p:cNvPr id="108" name="Picture 107">
              <a:extLst>
                <a:ext uri="{FF2B5EF4-FFF2-40B4-BE49-F238E27FC236}">
                  <a16:creationId xmlns:a16="http://schemas.microsoft.com/office/drawing/2014/main" id="{5F536B63-7509-5BD4-7CF2-2755BE154607}"/>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9993625" y="4116886"/>
              <a:ext cx="245033" cy="223727"/>
            </a:xfrm>
            <a:prstGeom prst="rect">
              <a:avLst/>
            </a:prstGeom>
          </p:spPr>
        </p:pic>
      </p:grpSp>
      <p:grpSp>
        <p:nvGrpSpPr>
          <p:cNvPr id="109" name="Group 108">
            <a:extLst>
              <a:ext uri="{FF2B5EF4-FFF2-40B4-BE49-F238E27FC236}">
                <a16:creationId xmlns:a16="http://schemas.microsoft.com/office/drawing/2014/main" id="{859EAA91-252F-17E2-341C-24D2D1DD57D2}"/>
              </a:ext>
            </a:extLst>
          </p:cNvPr>
          <p:cNvGrpSpPr/>
          <p:nvPr/>
        </p:nvGrpSpPr>
        <p:grpSpPr>
          <a:xfrm>
            <a:off x="10965995" y="3418135"/>
            <a:ext cx="861577" cy="249299"/>
            <a:chOff x="2568749" y="3423646"/>
            <a:chExt cx="760216" cy="219969"/>
          </a:xfrm>
        </p:grpSpPr>
        <p:pic>
          <p:nvPicPr>
            <p:cNvPr id="110" name="Picture 109">
              <a:extLst>
                <a:ext uri="{FF2B5EF4-FFF2-40B4-BE49-F238E27FC236}">
                  <a16:creationId xmlns:a16="http://schemas.microsoft.com/office/drawing/2014/main" id="{413FD9D3-F217-B896-2E82-6B6D14D9239A}"/>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2568749" y="3456878"/>
              <a:ext cx="153502" cy="153501"/>
            </a:xfrm>
            <a:prstGeom prst="rect">
              <a:avLst/>
            </a:prstGeom>
          </p:spPr>
        </p:pic>
        <p:sp>
          <p:nvSpPr>
            <p:cNvPr id="111" name="TextBox 110">
              <a:extLst>
                <a:ext uri="{FF2B5EF4-FFF2-40B4-BE49-F238E27FC236}">
                  <a16:creationId xmlns:a16="http://schemas.microsoft.com/office/drawing/2014/main" id="{E19F373E-D288-97F1-BDEF-45640BDBAF6F}"/>
                </a:ext>
              </a:extLst>
            </p:cNvPr>
            <p:cNvSpPr txBox="1"/>
            <p:nvPr/>
          </p:nvSpPr>
          <p:spPr>
            <a:xfrm>
              <a:off x="2767227" y="3423646"/>
              <a:ext cx="561738" cy="219969"/>
            </a:xfrm>
            <a:prstGeom prst="rect">
              <a:avLst/>
            </a:prstGeom>
            <a:noFill/>
          </p:spPr>
          <p:txBody>
            <a:bodyPr wrap="square" lIns="0" tIns="0" rIns="0" bIns="0"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Guaranteed</a:t>
              </a:r>
              <a:b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b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ACH</a:t>
              </a:r>
            </a:p>
          </p:txBody>
        </p:sp>
      </p:grpSp>
      <p:grpSp>
        <p:nvGrpSpPr>
          <p:cNvPr id="112" name="Group 111">
            <a:extLst>
              <a:ext uri="{FF2B5EF4-FFF2-40B4-BE49-F238E27FC236}">
                <a16:creationId xmlns:a16="http://schemas.microsoft.com/office/drawing/2014/main" id="{1001ED8D-0ECA-DE01-1466-B8ACA438758B}"/>
              </a:ext>
            </a:extLst>
          </p:cNvPr>
          <p:cNvGrpSpPr/>
          <p:nvPr/>
        </p:nvGrpSpPr>
        <p:grpSpPr>
          <a:xfrm>
            <a:off x="12070881" y="2312316"/>
            <a:ext cx="582485" cy="231697"/>
            <a:chOff x="11851136" y="1695774"/>
            <a:chExt cx="582485" cy="231697"/>
          </a:xfrm>
        </p:grpSpPr>
        <p:sp>
          <p:nvSpPr>
            <p:cNvPr id="113" name="TextBox 112">
              <a:extLst>
                <a:ext uri="{FF2B5EF4-FFF2-40B4-BE49-F238E27FC236}">
                  <a16:creationId xmlns:a16="http://schemas.microsoft.com/office/drawing/2014/main" id="{32F87917-AC13-FC01-055F-C3C07C506632}"/>
                </a:ext>
              </a:extLst>
            </p:cNvPr>
            <p:cNvSpPr txBox="1"/>
            <p:nvPr/>
          </p:nvSpPr>
          <p:spPr>
            <a:xfrm>
              <a:off x="12144701" y="1734679"/>
              <a:ext cx="288920" cy="153888"/>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IXB</a:t>
              </a:r>
            </a:p>
          </p:txBody>
        </p:sp>
        <p:pic>
          <p:nvPicPr>
            <p:cNvPr id="114" name="Picture 113">
              <a:extLst>
                <a:ext uri="{FF2B5EF4-FFF2-40B4-BE49-F238E27FC236}">
                  <a16:creationId xmlns:a16="http://schemas.microsoft.com/office/drawing/2014/main" id="{6DB8B530-64C6-128D-BDAC-A70D72CD0C57}"/>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11851136" y="1695774"/>
              <a:ext cx="231694" cy="231697"/>
            </a:xfrm>
            <a:prstGeom prst="rect">
              <a:avLst/>
            </a:prstGeom>
          </p:spPr>
        </p:pic>
      </p:grpSp>
      <p:grpSp>
        <p:nvGrpSpPr>
          <p:cNvPr id="115" name="Group 114">
            <a:extLst>
              <a:ext uri="{FF2B5EF4-FFF2-40B4-BE49-F238E27FC236}">
                <a16:creationId xmlns:a16="http://schemas.microsoft.com/office/drawing/2014/main" id="{752D1A93-8056-E8D2-264B-E6D208FF7A2C}"/>
              </a:ext>
            </a:extLst>
          </p:cNvPr>
          <p:cNvGrpSpPr/>
          <p:nvPr/>
        </p:nvGrpSpPr>
        <p:grpSpPr>
          <a:xfrm>
            <a:off x="10997523" y="2655349"/>
            <a:ext cx="793256" cy="307777"/>
            <a:chOff x="11736287" y="4618022"/>
            <a:chExt cx="793256" cy="307777"/>
          </a:xfrm>
        </p:grpSpPr>
        <p:sp>
          <p:nvSpPr>
            <p:cNvPr id="116" name="TextBox 115">
              <a:extLst>
                <a:ext uri="{FF2B5EF4-FFF2-40B4-BE49-F238E27FC236}">
                  <a16:creationId xmlns:a16="http://schemas.microsoft.com/office/drawing/2014/main" id="{C5D10B3E-4985-40A1-D946-33F5988A58F7}"/>
                </a:ext>
              </a:extLst>
            </p:cNvPr>
            <p:cNvSpPr txBox="1"/>
            <p:nvPr/>
          </p:nvSpPr>
          <p:spPr>
            <a:xfrm>
              <a:off x="12050517" y="4618022"/>
              <a:ext cx="479026" cy="307777"/>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Visa B2B Connect</a:t>
              </a:r>
            </a:p>
          </p:txBody>
        </p:sp>
        <p:pic>
          <p:nvPicPr>
            <p:cNvPr id="117" name="Picture 116">
              <a:extLst>
                <a:ext uri="{FF2B5EF4-FFF2-40B4-BE49-F238E27FC236}">
                  <a16:creationId xmlns:a16="http://schemas.microsoft.com/office/drawing/2014/main" id="{EDE1F8A5-EBE4-05CA-A3FE-2AD8FD66088A}"/>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11736287" y="4637947"/>
              <a:ext cx="267926" cy="267926"/>
            </a:xfrm>
            <a:prstGeom prst="rect">
              <a:avLst/>
            </a:prstGeom>
            <a:noFill/>
          </p:spPr>
        </p:pic>
      </p:grpSp>
      <p:grpSp>
        <p:nvGrpSpPr>
          <p:cNvPr id="118" name="Group 117">
            <a:extLst>
              <a:ext uri="{FF2B5EF4-FFF2-40B4-BE49-F238E27FC236}">
                <a16:creationId xmlns:a16="http://schemas.microsoft.com/office/drawing/2014/main" id="{4403FB57-AC8C-D81C-5CDC-1A271F52429E}"/>
              </a:ext>
            </a:extLst>
          </p:cNvPr>
          <p:cNvGrpSpPr/>
          <p:nvPr/>
        </p:nvGrpSpPr>
        <p:grpSpPr>
          <a:xfrm>
            <a:off x="11962796" y="2712682"/>
            <a:ext cx="658597" cy="193112"/>
            <a:chOff x="11745975" y="3789644"/>
            <a:chExt cx="658597" cy="193112"/>
          </a:xfrm>
        </p:grpSpPr>
        <p:sp>
          <p:nvSpPr>
            <p:cNvPr id="119" name="TextBox 118">
              <a:extLst>
                <a:ext uri="{FF2B5EF4-FFF2-40B4-BE49-F238E27FC236}">
                  <a16:creationId xmlns:a16="http://schemas.microsoft.com/office/drawing/2014/main" id="{614CDBA0-5210-AC9D-A1A0-B0A3EC491C62}"/>
                </a:ext>
              </a:extLst>
            </p:cNvPr>
            <p:cNvSpPr txBox="1"/>
            <p:nvPr/>
          </p:nvSpPr>
          <p:spPr>
            <a:xfrm>
              <a:off x="12053078" y="3809256"/>
              <a:ext cx="351494" cy="153888"/>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RTP</a:t>
              </a:r>
            </a:p>
          </p:txBody>
        </p:sp>
        <p:pic>
          <p:nvPicPr>
            <p:cNvPr id="120" name="Picture 119">
              <a:extLst>
                <a:ext uri="{FF2B5EF4-FFF2-40B4-BE49-F238E27FC236}">
                  <a16:creationId xmlns:a16="http://schemas.microsoft.com/office/drawing/2014/main" id="{27C5BDBE-4695-9CE3-4D1D-B7E7401AD663}"/>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11745975" y="3789644"/>
              <a:ext cx="275816" cy="193112"/>
            </a:xfrm>
            <a:prstGeom prst="rect">
              <a:avLst/>
            </a:prstGeom>
            <a:noFill/>
          </p:spPr>
        </p:pic>
      </p:grpSp>
      <p:grpSp>
        <p:nvGrpSpPr>
          <p:cNvPr id="121" name="Group 120">
            <a:extLst>
              <a:ext uri="{FF2B5EF4-FFF2-40B4-BE49-F238E27FC236}">
                <a16:creationId xmlns:a16="http://schemas.microsoft.com/office/drawing/2014/main" id="{CD38DA0E-D3EB-E5D8-9863-26FDA6D1AD57}"/>
              </a:ext>
            </a:extLst>
          </p:cNvPr>
          <p:cNvGrpSpPr/>
          <p:nvPr/>
        </p:nvGrpSpPr>
        <p:grpSpPr>
          <a:xfrm>
            <a:off x="12078858" y="3028194"/>
            <a:ext cx="598072" cy="230434"/>
            <a:chOff x="11590781" y="1987209"/>
            <a:chExt cx="598072" cy="230434"/>
          </a:xfrm>
        </p:grpSpPr>
        <p:sp>
          <p:nvSpPr>
            <p:cNvPr id="122" name="TextBox 121">
              <a:extLst>
                <a:ext uri="{FF2B5EF4-FFF2-40B4-BE49-F238E27FC236}">
                  <a16:creationId xmlns:a16="http://schemas.microsoft.com/office/drawing/2014/main" id="{D98FBE6E-6CC8-2885-6C24-05DFA91ACD2F}"/>
                </a:ext>
              </a:extLst>
            </p:cNvPr>
            <p:cNvSpPr txBox="1"/>
            <p:nvPr/>
          </p:nvSpPr>
          <p:spPr>
            <a:xfrm>
              <a:off x="11864301" y="2025482"/>
              <a:ext cx="324552" cy="153888"/>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CBDC</a:t>
              </a:r>
            </a:p>
          </p:txBody>
        </p:sp>
        <p:pic>
          <p:nvPicPr>
            <p:cNvPr id="123" name="Picture 122">
              <a:extLst>
                <a:ext uri="{FF2B5EF4-FFF2-40B4-BE49-F238E27FC236}">
                  <a16:creationId xmlns:a16="http://schemas.microsoft.com/office/drawing/2014/main" id="{E94132D4-9926-8A6D-B092-D24E75E10E22}"/>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11590781" y="1987209"/>
              <a:ext cx="230434" cy="230434"/>
            </a:xfrm>
            <a:prstGeom prst="rect">
              <a:avLst/>
            </a:prstGeom>
          </p:spPr>
        </p:pic>
      </p:grpSp>
      <p:grpSp>
        <p:nvGrpSpPr>
          <p:cNvPr id="124" name="Group 123">
            <a:extLst>
              <a:ext uri="{FF2B5EF4-FFF2-40B4-BE49-F238E27FC236}">
                <a16:creationId xmlns:a16="http://schemas.microsoft.com/office/drawing/2014/main" id="{F0457B60-2B16-BA7F-E3D4-1BBD910A159B}"/>
              </a:ext>
            </a:extLst>
          </p:cNvPr>
          <p:cNvGrpSpPr/>
          <p:nvPr/>
        </p:nvGrpSpPr>
        <p:grpSpPr>
          <a:xfrm>
            <a:off x="11485637" y="1985719"/>
            <a:ext cx="945119" cy="307777"/>
            <a:chOff x="13451338" y="3457706"/>
            <a:chExt cx="945119" cy="307777"/>
          </a:xfrm>
        </p:grpSpPr>
        <p:sp>
          <p:nvSpPr>
            <p:cNvPr id="125" name="TextBox 124">
              <a:extLst>
                <a:ext uri="{FF2B5EF4-FFF2-40B4-BE49-F238E27FC236}">
                  <a16:creationId xmlns:a16="http://schemas.microsoft.com/office/drawing/2014/main" id="{75DB3859-4C5D-3F12-D75E-78BED493E350}"/>
                </a:ext>
              </a:extLst>
            </p:cNvPr>
            <p:cNvSpPr txBox="1"/>
            <p:nvPr/>
          </p:nvSpPr>
          <p:spPr>
            <a:xfrm>
              <a:off x="13749004" y="3457706"/>
              <a:ext cx="647453" cy="307777"/>
            </a:xfrm>
            <a:prstGeom prst="rect">
              <a:avLst/>
            </a:prstGeom>
            <a:noFill/>
          </p:spPr>
          <p:txBody>
            <a:bodyPr wrap="square" lIns="0" tIns="0" rIns="0" bIns="0" rtlCol="0" anchor="ctr">
              <a:spAutoFit/>
            </a:bodyPr>
            <a:lstStyle>
              <a:defPPr>
                <a:defRPr lang="en-US"/>
              </a:defPPr>
              <a:lvl1pPr>
                <a:lnSpc>
                  <a:spcPct val="100000"/>
                </a:lnSpc>
                <a:spcBef>
                  <a:spcPts val="0"/>
                </a:spcBef>
                <a:defRPr sz="1000" b="1">
                  <a:solidFill>
                    <a:srgbClr val="002060"/>
                  </a:solidFill>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000" b="1" i="0" u="none" strike="noStrike" kern="1200" cap="none" spc="0" normalizeH="0" baseline="0" noProof="0" dirty="0">
                  <a:ln>
                    <a:noFill/>
                  </a:ln>
                  <a:solidFill>
                    <a:srgbClr val="002060"/>
                  </a:solidFill>
                  <a:effectLst/>
                  <a:uLnTx/>
                  <a:uFillTx/>
                  <a:latin typeface="Calibri" pitchFamily="34" charset="0"/>
                  <a:ea typeface="+mn-ea"/>
                  <a:cs typeface="+mn-cs"/>
                </a:rPr>
                <a:t>Mainstream 24x7 </a:t>
              </a:r>
            </a:p>
          </p:txBody>
        </p:sp>
        <p:pic>
          <p:nvPicPr>
            <p:cNvPr id="126" name="Picture 125">
              <a:extLst>
                <a:ext uri="{FF2B5EF4-FFF2-40B4-BE49-F238E27FC236}">
                  <a16:creationId xmlns:a16="http://schemas.microsoft.com/office/drawing/2014/main" id="{9D04933B-BBF4-5336-7B86-A4015557E835}"/>
                </a:ext>
              </a:extLst>
            </p:cNvPr>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13451338" y="3499396"/>
              <a:ext cx="224398" cy="224398"/>
            </a:xfrm>
            <a:prstGeom prst="rect">
              <a:avLst/>
            </a:prstGeom>
          </p:spPr>
        </p:pic>
      </p:grpSp>
      <p:sp>
        <p:nvSpPr>
          <p:cNvPr id="127" name="Oval 126">
            <a:extLst>
              <a:ext uri="{FF2B5EF4-FFF2-40B4-BE49-F238E27FC236}">
                <a16:creationId xmlns:a16="http://schemas.microsoft.com/office/drawing/2014/main" id="{94FDB010-91ED-83DB-81B4-E5C27AC619F5}"/>
              </a:ext>
            </a:extLst>
          </p:cNvPr>
          <p:cNvSpPr>
            <a:spLocks noChangeAspect="1"/>
          </p:cNvSpPr>
          <p:nvPr/>
        </p:nvSpPr>
        <p:spPr bwMode="auto">
          <a:xfrm>
            <a:off x="4461827" y="2084106"/>
            <a:ext cx="504000" cy="504000"/>
          </a:xfrm>
          <a:prstGeom prst="ellipse">
            <a:avLst/>
          </a:prstGeom>
          <a:solidFill>
            <a:srgbClr val="DFEAFF"/>
          </a:solidFill>
          <a:ln w="38100" cap="flat" cmpd="sng" algn="ctr">
            <a:noFill/>
            <a:prstDash val="solid"/>
          </a:ln>
          <a:effectLst/>
        </p:spPr>
        <p:txBody>
          <a:bodyPr lIns="108000" tIns="108000" rIns="108000" bIns="108000" rtlCol="0"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mn-ea"/>
              <a:cs typeface="Arial"/>
            </a:endParaRPr>
          </a:p>
        </p:txBody>
      </p:sp>
      <p:sp>
        <p:nvSpPr>
          <p:cNvPr id="128" name="TextBox 332, chunk 1">
            <a:extLst>
              <a:ext uri="{FF2B5EF4-FFF2-40B4-BE49-F238E27FC236}">
                <a16:creationId xmlns:a16="http://schemas.microsoft.com/office/drawing/2014/main" id="{7F4828F6-7AB1-20E9-CC30-980F1D8D41B6}"/>
              </a:ext>
            </a:extLst>
          </p:cNvPr>
          <p:cNvSpPr txBox="1">
            <a:spLocks/>
          </p:cNvSpPr>
          <p:nvPr/>
        </p:nvSpPr>
        <p:spPr>
          <a:xfrm>
            <a:off x="349657" y="1962528"/>
            <a:ext cx="2663916" cy="1611101"/>
          </a:xfrm>
          <a:prstGeom prst="rect">
            <a:avLst/>
          </a:prstGeom>
          <a:solidFill>
            <a:srgbClr val="2F42FF"/>
          </a:solidFill>
        </p:spPr>
        <p:txBody>
          <a:bodyPr wrap="square" lIns="216000" tIns="720000" rIns="216000" bIns="144000" numCol="1">
            <a:spAutoFit/>
          </a:bodyPr>
          <a:lstStyle>
            <a:defPPr>
              <a:defRPr lang="en-US"/>
            </a:def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PH" sz="1200" b="0" i="0" u="none" strike="noStrike" kern="1200" cap="none" spc="0" normalizeH="0" baseline="0" noProof="0" dirty="0">
                <a:ln>
                  <a:noFill/>
                </a:ln>
                <a:solidFill>
                  <a:schemeClr val="bg1"/>
                </a:solidFill>
                <a:effectLst/>
                <a:uLnTx/>
                <a:uFillTx/>
                <a:latin typeface="Calibri" pitchFamily="34" charset="0"/>
                <a:ea typeface="+mn-ea"/>
                <a:cs typeface="+mn-cs"/>
              </a:rPr>
              <a:t>Digital payments and payee/consumer choice drive technology advancements</a:t>
            </a:r>
            <a:br>
              <a:rPr kumimoji="0" lang="en-PH" sz="1200" b="0" i="0" u="none" strike="noStrike" kern="1200" cap="none" spc="0" normalizeH="0" baseline="0" noProof="0" dirty="0">
                <a:ln>
                  <a:noFill/>
                </a:ln>
                <a:solidFill>
                  <a:schemeClr val="bg1"/>
                </a:solidFill>
                <a:effectLst/>
                <a:uLnTx/>
                <a:uFillTx/>
                <a:latin typeface="Calibri" pitchFamily="34" charset="0"/>
                <a:ea typeface="+mn-ea"/>
                <a:cs typeface="+mn-cs"/>
              </a:rPr>
            </a:br>
            <a:r>
              <a:rPr kumimoji="0" lang="en-PH" sz="1200" b="0" i="0" u="none" strike="noStrike" kern="1200" cap="none" spc="0" normalizeH="0" baseline="0" noProof="0" dirty="0">
                <a:ln>
                  <a:noFill/>
                </a:ln>
                <a:solidFill>
                  <a:schemeClr val="bg1"/>
                </a:solidFill>
                <a:effectLst/>
                <a:uLnTx/>
                <a:uFillTx/>
                <a:latin typeface="Calibri" pitchFamily="34" charset="0"/>
                <a:ea typeface="+mn-ea"/>
                <a:cs typeface="+mn-cs"/>
              </a:rPr>
              <a:t>and increased complexities</a:t>
            </a:r>
          </a:p>
        </p:txBody>
      </p:sp>
      <p:sp>
        <p:nvSpPr>
          <p:cNvPr id="129" name="Oval 128">
            <a:extLst>
              <a:ext uri="{FF2B5EF4-FFF2-40B4-BE49-F238E27FC236}">
                <a16:creationId xmlns:a16="http://schemas.microsoft.com/office/drawing/2014/main" id="{E3437A36-3BA3-4940-C1CF-D859998E394A}"/>
              </a:ext>
            </a:extLst>
          </p:cNvPr>
          <p:cNvSpPr>
            <a:spLocks noChangeAspect="1"/>
          </p:cNvSpPr>
          <p:nvPr/>
        </p:nvSpPr>
        <p:spPr bwMode="auto">
          <a:xfrm>
            <a:off x="1429615" y="2084106"/>
            <a:ext cx="504000" cy="504000"/>
          </a:xfrm>
          <a:prstGeom prst="ellipse">
            <a:avLst/>
          </a:prstGeom>
          <a:solidFill>
            <a:srgbClr val="DFEAFF"/>
          </a:solidFill>
          <a:ln w="38100" cap="flat" cmpd="sng" algn="ctr">
            <a:noFill/>
            <a:prstDash val="solid"/>
          </a:ln>
          <a:effectLst/>
        </p:spPr>
        <p:txBody>
          <a:bodyPr lIns="108000" tIns="108000" rIns="108000" bIns="108000" rtlCol="0"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Calibri"/>
              <a:ea typeface="+mn-ea"/>
              <a:cs typeface="Arial"/>
            </a:endParaRPr>
          </a:p>
        </p:txBody>
      </p:sp>
      <p:sp>
        <p:nvSpPr>
          <p:cNvPr id="130" name="TextBox 129">
            <a:extLst>
              <a:ext uri="{FF2B5EF4-FFF2-40B4-BE49-F238E27FC236}">
                <a16:creationId xmlns:a16="http://schemas.microsoft.com/office/drawing/2014/main" id="{4BE501CE-ACB2-4704-9E73-8620103986F4}"/>
              </a:ext>
            </a:extLst>
          </p:cNvPr>
          <p:cNvSpPr txBox="1"/>
          <p:nvPr/>
        </p:nvSpPr>
        <p:spPr>
          <a:xfrm>
            <a:off x="349657" y="991891"/>
            <a:ext cx="6235293" cy="861774"/>
          </a:xfrm>
          <a:prstGeom prst="rect">
            <a:avLst/>
          </a:prstGeom>
          <a:noFill/>
        </p:spPr>
        <p:txBody>
          <a:bodyPr wrap="square" lIns="0" tIns="0" rIns="0" bIns="0" anchor="ctr">
            <a:spAutoFit/>
          </a:bodyPr>
          <a:lstStyle/>
          <a:p>
            <a:pPr marL="0" marR="0" lvl="0" indent="0" defTabSz="914400" rtl="0" eaLnBrk="0" fontAlgn="base"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With the growing complexity of payment systems, clients face significant challenges that necessitate a deeper understanding of intricacies, leading to increased demands for streamlined solutions, enhanced security measures, and transparency to effectively navigate the evolving landscape of global transactions.</a:t>
            </a:r>
          </a:p>
        </p:txBody>
      </p:sp>
      <p:sp>
        <p:nvSpPr>
          <p:cNvPr id="131" name="Oval 130">
            <a:extLst>
              <a:ext uri="{FF2B5EF4-FFF2-40B4-BE49-F238E27FC236}">
                <a16:creationId xmlns:a16="http://schemas.microsoft.com/office/drawing/2014/main" id="{0B5E329F-C116-165D-D03B-A69556559CB6}"/>
              </a:ext>
            </a:extLst>
          </p:cNvPr>
          <p:cNvSpPr/>
          <p:nvPr/>
        </p:nvSpPr>
        <p:spPr bwMode="auto">
          <a:xfrm>
            <a:off x="11594554" y="1361619"/>
            <a:ext cx="137952" cy="137952"/>
          </a:xfrm>
          <a:prstGeom prst="ellipse">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pic>
        <p:nvPicPr>
          <p:cNvPr id="132" name="Picture 2" descr="FedNow | Logopedia | Fandom">
            <a:extLst>
              <a:ext uri="{FF2B5EF4-FFF2-40B4-BE49-F238E27FC236}">
                <a16:creationId xmlns:a16="http://schemas.microsoft.com/office/drawing/2014/main" id="{C13065ED-E407-F62B-C7D6-FD5F543F402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1782307" y="1560311"/>
            <a:ext cx="705851" cy="167256"/>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a:extLst>
              <a:ext uri="{FF2B5EF4-FFF2-40B4-BE49-F238E27FC236}">
                <a16:creationId xmlns:a16="http://schemas.microsoft.com/office/drawing/2014/main" id="{35C6BC40-69C8-23F4-E35C-3964FEABC2B8}"/>
              </a:ext>
            </a:extLst>
          </p:cNvPr>
          <p:cNvSpPr txBox="1"/>
          <p:nvPr/>
        </p:nvSpPr>
        <p:spPr>
          <a:xfrm>
            <a:off x="11048796" y="1321511"/>
            <a:ext cx="478311" cy="21544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ts val="1561"/>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a:ea typeface="+mn-ea"/>
                <a:cs typeface="Calibri Light" panose="020F0302020204030204" pitchFamily="34" charset="0"/>
              </a:rPr>
              <a:t>2024</a:t>
            </a:r>
          </a:p>
        </p:txBody>
      </p:sp>
      <p:sp>
        <p:nvSpPr>
          <p:cNvPr id="134" name="TextBox 133">
            <a:extLst>
              <a:ext uri="{FF2B5EF4-FFF2-40B4-BE49-F238E27FC236}">
                <a16:creationId xmlns:a16="http://schemas.microsoft.com/office/drawing/2014/main" id="{5B9CC79E-E784-4EE9-1D4B-A08F10E9525F}"/>
              </a:ext>
            </a:extLst>
          </p:cNvPr>
          <p:cNvSpPr txBox="1">
            <a:spLocks/>
          </p:cNvSpPr>
          <p:nvPr/>
        </p:nvSpPr>
        <p:spPr>
          <a:xfrm>
            <a:off x="9337033" y="1286418"/>
            <a:ext cx="1696766" cy="338554"/>
          </a:xfrm>
          <a:prstGeom prst="rect">
            <a:avLst/>
          </a:prstGeom>
          <a:noFill/>
        </p:spPr>
        <p:txBody>
          <a:bodyPr wrap="square" lIns="0" tIns="0" rIns="0" bIns="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rPr>
              <a:t>Introduction of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Calibri" pitchFamily="34" charset="0"/>
                <a:ea typeface="+mn-ea"/>
                <a:cs typeface="+mn-cs"/>
              </a:rPr>
              <a:t>FedNow</a:t>
            </a:r>
            <a:endParaRPr kumimoji="0" lang="en-US" sz="11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35" name="Text Placeholder 3">
            <a:extLst>
              <a:ext uri="{FF2B5EF4-FFF2-40B4-BE49-F238E27FC236}">
                <a16:creationId xmlns:a16="http://schemas.microsoft.com/office/drawing/2014/main" id="{E569887D-6690-0096-EA34-216E3E7C29D2}"/>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solidFill>
                  <a:schemeClr val="bg1"/>
                </a:solidFill>
              </a:rPr>
              <a:t>Bank of America</a:t>
            </a:r>
          </a:p>
        </p:txBody>
      </p:sp>
      <p:pic>
        <p:nvPicPr>
          <p:cNvPr id="136" name="BofA logo - flagscape white" descr="A black and white logo&#10;&#10;Description automatically generated">
            <a:extLst>
              <a:ext uri="{FF2B5EF4-FFF2-40B4-BE49-F238E27FC236}">
                <a16:creationId xmlns:a16="http://schemas.microsoft.com/office/drawing/2014/main" id="{BBFA2006-D41B-3BF9-215F-EC26B878AC28}"/>
              </a:ext>
            </a:extLst>
          </p:cNvPr>
          <p:cNvPicPr>
            <a:picLocks/>
          </p:cNvPicPr>
          <p:nvPr/>
        </p:nvPicPr>
        <p:blipFill rotWithShape="1">
          <a:blip r:embed="rId35"/>
          <a:srcRect l="9440" r="9873" b="25132"/>
          <a:stretch/>
        </p:blipFill>
        <p:spPr>
          <a:xfrm>
            <a:off x="287067" y="7131305"/>
            <a:ext cx="805135" cy="406738"/>
          </a:xfrm>
          <a:prstGeom prst="rect">
            <a:avLst/>
          </a:prstGeom>
        </p:spPr>
      </p:pic>
      <p:pic>
        <p:nvPicPr>
          <p:cNvPr id="137" name="Digital Disbursements">
            <a:extLst>
              <a:ext uri="{FF2B5EF4-FFF2-40B4-BE49-F238E27FC236}">
                <a16:creationId xmlns:a16="http://schemas.microsoft.com/office/drawing/2014/main" id="{8AFBAE4E-FDF3-2CF4-269E-6CECEB33C93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568216" y="2210106"/>
            <a:ext cx="226799" cy="252000"/>
          </a:xfrm>
          <a:prstGeom prst="rect">
            <a:avLst/>
          </a:prstGeom>
        </p:spPr>
      </p:pic>
      <p:pic>
        <p:nvPicPr>
          <p:cNvPr id="138" name="Digital Access Portal">
            <a:extLst>
              <a:ext uri="{FF2B5EF4-FFF2-40B4-BE49-F238E27FC236}">
                <a16:creationId xmlns:a16="http://schemas.microsoft.com/office/drawing/2014/main" id="{EDDE7BA0-1D83-C9DE-26CF-74FD1ECD0B31}"/>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578827" y="2228106"/>
            <a:ext cx="270000" cy="216000"/>
          </a:xfrm>
          <a:prstGeom prst="rect">
            <a:avLst/>
          </a:prstGeom>
        </p:spPr>
      </p:pic>
      <p:sp>
        <p:nvSpPr>
          <p:cNvPr id="139" name="TextBox 138">
            <a:extLst>
              <a:ext uri="{FF2B5EF4-FFF2-40B4-BE49-F238E27FC236}">
                <a16:creationId xmlns:a16="http://schemas.microsoft.com/office/drawing/2014/main" id="{76448675-9335-8BAD-31BE-BBD2D48C5779}"/>
              </a:ext>
            </a:extLst>
          </p:cNvPr>
          <p:cNvSpPr txBox="1"/>
          <p:nvPr/>
        </p:nvSpPr>
        <p:spPr>
          <a:xfrm>
            <a:off x="12267606" y="3816670"/>
            <a:ext cx="1189685" cy="565146"/>
          </a:xfrm>
          <a:prstGeom prst="rect">
            <a:avLst/>
          </a:prstGeom>
          <a:solidFill>
            <a:schemeClr val="bg1"/>
          </a:solidFill>
        </p:spPr>
        <p:txBody>
          <a:bodyPr wrap="square" lIns="0" tIns="36000" rIns="0" bIns="36000" rtlCol="0">
            <a:spAutoFit/>
          </a:bodyPr>
          <a:lstStyle/>
          <a:p>
            <a:pPr marL="0" marR="0" lvl="0" indent="0" algn="ctr" defTabSz="914400" rtl="0" eaLnBrk="0" fontAlgn="base" latinLnBrk="0" hangingPunct="0">
              <a:lnSpc>
                <a:spcPct val="100000"/>
              </a:lnSpc>
              <a:spcBef>
                <a:spcPts val="1768"/>
              </a:spcBef>
              <a:spcAft>
                <a:spcPct val="0"/>
              </a:spcAft>
              <a:buClrTx/>
              <a:buSzTx/>
              <a:buFontTx/>
              <a:buNone/>
              <a:tabLst/>
              <a:defRPr/>
            </a:pPr>
            <a:r>
              <a:rPr kumimoji="0" lang="en-US" sz="1600" b="1" i="0" u="none" strike="noStrike" kern="1200" cap="none" spc="0" normalizeH="0" baseline="0" noProof="0" dirty="0">
                <a:ln>
                  <a:noFill/>
                </a:ln>
                <a:solidFill>
                  <a:srgbClr val="E31837"/>
                </a:solidFill>
                <a:effectLst/>
                <a:uLnTx/>
                <a:uFillTx/>
                <a:latin typeface="Calibri"/>
                <a:ea typeface="+mn-ea"/>
                <a:cs typeface="+mn-cs"/>
              </a:rPr>
              <a:t>Innovation Cycle Time</a:t>
            </a:r>
          </a:p>
        </p:txBody>
      </p:sp>
    </p:spTree>
    <p:extLst>
      <p:ext uri="{BB962C8B-B14F-4D97-AF65-F5344CB8AC3E}">
        <p14:creationId xmlns:p14="http://schemas.microsoft.com/office/powerpoint/2010/main" val="86536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chine with a green light&#10;&#10;Description automatically generated">
            <a:extLst>
              <a:ext uri="{FF2B5EF4-FFF2-40B4-BE49-F238E27FC236}">
                <a16:creationId xmlns:a16="http://schemas.microsoft.com/office/drawing/2014/main" id="{77755EE1-0292-B563-46D4-0EAE2692909D}"/>
              </a:ext>
            </a:extLst>
          </p:cNvPr>
          <p:cNvPicPr>
            <a:picLocks noChangeAspect="1"/>
          </p:cNvPicPr>
          <p:nvPr/>
        </p:nvPicPr>
        <p:blipFill rotWithShape="1">
          <a:blip r:embed="rId7"/>
          <a:srcRect l="17572" t="33448" r="444" b="43380"/>
          <a:stretch/>
        </p:blipFill>
        <p:spPr>
          <a:xfrm flipH="1">
            <a:off x="0" y="2"/>
            <a:ext cx="13817600" cy="2196798"/>
          </a:xfrm>
          <a:prstGeom prst="rect">
            <a:avLst/>
          </a:prstGeom>
        </p:spPr>
      </p:pic>
      <p:sp>
        <p:nvSpPr>
          <p:cNvPr id="5" name="Rectangle 4">
            <a:extLst>
              <a:ext uri="{FF2B5EF4-FFF2-40B4-BE49-F238E27FC236}">
                <a16:creationId xmlns:a16="http://schemas.microsoft.com/office/drawing/2014/main" id="{70D383B0-40F5-4CEC-9247-14C594F9CCEC}"/>
              </a:ext>
            </a:extLst>
          </p:cNvPr>
          <p:cNvSpPr/>
          <p:nvPr/>
        </p:nvSpPr>
        <p:spPr bwMode="auto">
          <a:xfrm>
            <a:off x="0" y="-10685"/>
            <a:ext cx="13817600" cy="2207485"/>
          </a:xfrm>
          <a:prstGeom prst="rect">
            <a:avLst/>
          </a:prstGeom>
          <a:solidFill>
            <a:srgbClr val="012169">
              <a:alpha val="55000"/>
            </a:srgbClr>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algn="ctr" defTabSz="1828800">
              <a:defRPr/>
            </a:pPr>
            <a:endParaRPr lang="en-US" sz="2800" b="1" dirty="0">
              <a:solidFill>
                <a:srgbClr val="FFFFFF"/>
              </a:solidFill>
              <a:cs typeface="Calibri" pitchFamily="34" charset="0"/>
            </a:endParaRPr>
          </a:p>
        </p:txBody>
      </p:sp>
      <p:pic>
        <p:nvPicPr>
          <p:cNvPr id="4" name="Picture 3" descr="A white object with dots&#10;&#10;Description automatically generated">
            <a:extLst>
              <a:ext uri="{FF2B5EF4-FFF2-40B4-BE49-F238E27FC236}">
                <a16:creationId xmlns:a16="http://schemas.microsoft.com/office/drawing/2014/main" id="{3F01484A-B962-714A-1DC8-8EC624721C8D}"/>
              </a:ext>
            </a:extLst>
          </p:cNvPr>
          <p:cNvPicPr>
            <a:picLocks noChangeAspect="1"/>
          </p:cNvPicPr>
          <p:nvPr/>
        </p:nvPicPr>
        <p:blipFill>
          <a:blip r:embed="rId8"/>
          <a:stretch>
            <a:fillRect/>
          </a:stretch>
        </p:blipFill>
        <p:spPr>
          <a:xfrm>
            <a:off x="3478611" y="4086089"/>
            <a:ext cx="6860379" cy="3686311"/>
          </a:xfrm>
          <a:prstGeom prst="rect">
            <a:avLst/>
          </a:prstGeom>
        </p:spPr>
      </p:pic>
      <p:sp>
        <p:nvSpPr>
          <p:cNvPr id="10" name="Slide Publishing Placeholder (L)" hidden="1"/>
          <p:cNvSpPr>
            <a:spLocks noGrp="1"/>
          </p:cNvSpPr>
          <p:nvPr>
            <p:ph type="title"/>
            <p:custDataLst>
              <p:tags r:id="rId2"/>
            </p:custDataLst>
          </p:nvPr>
        </p:nvSpPr>
        <p:spPr>
          <a:xfrm>
            <a:off x="0" y="7773669"/>
            <a:ext cx="10058400" cy="50800"/>
          </a:xfrm>
          <a:prstGeom prst="rect">
            <a:avLst/>
          </a:prstGeom>
        </p:spPr>
        <p:txBody>
          <a:bodyPr>
            <a:normAutofit fontScale="90000"/>
          </a:bodyPr>
          <a:lstStyle>
            <a:lvl1pPr>
              <a:defRPr sz="100">
                <a:solidFill>
                  <a:srgbClr val="738EA5"/>
                </a:solidFill>
                <a:latin typeface="Book Antiqua" pitchFamily="18" charset="0"/>
              </a:defRPr>
            </a:lvl1pPr>
          </a:lstStyle>
          <a:p>
            <a:r>
              <a:rPr lang="en-US">
                <a:latin typeface="Calibri" panose="020F0502020204030204" pitchFamily="34" charset="0"/>
              </a:rPr>
              <a:t>Trends in innovation
---
Integrating disruptive technologies without disrupting business</a:t>
            </a:r>
            <a:endParaRPr lang="en-US" dirty="0">
              <a:latin typeface="Calibri" panose="020F0502020204030204" pitchFamily="34" charset="0"/>
            </a:endParaRPr>
          </a:p>
        </p:txBody>
      </p:sp>
      <p:sp>
        <p:nvSpPr>
          <p:cNvPr id="11" name="Sub Heading"/>
          <p:cNvSpPr>
            <a:spLocks noChangeArrowheads="1"/>
          </p:cNvSpPr>
          <p:nvPr>
            <p:custDataLst>
              <p:tags r:id="rId3"/>
            </p:custDataLst>
          </p:nvPr>
        </p:nvSpPr>
        <p:spPr bwMode="gray">
          <a:xfrm>
            <a:off x="369093" y="744147"/>
            <a:ext cx="5930107" cy="292608"/>
          </a:xfrm>
          <a:prstGeom prst="rect">
            <a:avLst/>
          </a:prstGeom>
          <a:noFill/>
          <a:ln w="12700">
            <a:noFill/>
            <a:prstDash val="dash"/>
            <a:miter lim="800000"/>
            <a:headEnd/>
            <a:tailEnd/>
          </a:ln>
          <a:effectLst/>
        </p:spPr>
        <p:txBody>
          <a:bodyPr lIns="0" tIns="0" rIns="0" bIns="0"/>
          <a:lstStyle/>
          <a:p>
            <a:pPr eaLnBrk="1" hangingPunct="1"/>
            <a:r>
              <a:rPr lang="en-GB" sz="1800" dirty="0">
                <a:solidFill>
                  <a:srgbClr val="FFFFFF"/>
                </a:solidFill>
                <a:latin typeface="Calibri Light" panose="020F0302020204030204" pitchFamily="34" charset="0"/>
                <a:ea typeface="ＭＳ Ｐゴシック"/>
                <a:cs typeface="Calibri" pitchFamily="34" charset="0"/>
              </a:rPr>
              <a:t>Integrating disruptive technologies without disrupting business</a:t>
            </a:r>
          </a:p>
        </p:txBody>
      </p:sp>
      <p:sp>
        <p:nvSpPr>
          <p:cNvPr id="12" name="Main Heading"/>
          <p:cNvSpPr>
            <a:spLocks noChangeArrowheads="1"/>
          </p:cNvSpPr>
          <p:nvPr>
            <p:custDataLst>
              <p:tags r:id="rId4"/>
            </p:custDataLst>
          </p:nvPr>
        </p:nvSpPr>
        <p:spPr bwMode="gray">
          <a:xfrm>
            <a:off x="356616" y="502920"/>
            <a:ext cx="3192127" cy="292608"/>
          </a:xfrm>
          <a:prstGeom prst="rect">
            <a:avLst/>
          </a:prstGeom>
          <a:noFill/>
          <a:ln w="12700">
            <a:noFill/>
            <a:prstDash val="dash"/>
            <a:miter lim="800000"/>
            <a:headEnd/>
            <a:tailEnd/>
          </a:ln>
          <a:effectLst/>
        </p:spPr>
        <p:txBody>
          <a:bodyPr lIns="0" tIns="0" rIns="0" bIns="0"/>
          <a:lstStyle/>
          <a:p>
            <a:pPr eaLnBrk="1" hangingPunct="1">
              <a:lnSpc>
                <a:spcPts val="2100"/>
              </a:lnSpc>
            </a:pPr>
            <a:r>
              <a:rPr lang="en-US" sz="2800" dirty="0">
                <a:solidFill>
                  <a:srgbClr val="FFFFFF"/>
                </a:solidFill>
                <a:latin typeface="Calibri Light" panose="020F0302020204030204" pitchFamily="34" charset="0"/>
                <a:cs typeface="Calibri" pitchFamily="34" charset="0"/>
              </a:rPr>
              <a:t>Trends in innovation</a:t>
            </a:r>
          </a:p>
        </p:txBody>
      </p:sp>
      <p:sp>
        <p:nvSpPr>
          <p:cNvPr id="7" name="Page Number"/>
          <p:cNvSpPr txBox="1">
            <a:spLocks noChangeArrowheads="1"/>
          </p:cNvSpPr>
          <p:nvPr>
            <p:custDataLst>
              <p:tags r:id="rId5"/>
            </p:custDataLst>
          </p:nvPr>
        </p:nvSpPr>
        <p:spPr bwMode="auto">
          <a:xfrm>
            <a:off x="13206985" y="7196010"/>
            <a:ext cx="254000" cy="244475"/>
          </a:xfrm>
          <a:prstGeom prst="rect">
            <a:avLst/>
          </a:prstGeom>
          <a:noFill/>
          <a:ln w="12700">
            <a:noFill/>
            <a:miter lim="800000"/>
            <a:headEnd/>
            <a:tailEnd/>
          </a:ln>
          <a:effectLst/>
        </p:spPr>
        <p:txBody>
          <a:bodyPr wrap="none" lIns="0" tIns="0" rIns="0" bIns="0" anchor="ctr" anchorCtr="0"/>
          <a:lstStyle/>
          <a:p>
            <a:pPr algn="ctr" eaLnBrk="1" hangingPunct="1"/>
            <a:r>
              <a:rPr lang="en-GB" altLang="en-US" sz="1000">
                <a:solidFill>
                  <a:srgbClr val="000000"/>
                </a:solidFill>
                <a:latin typeface="Calibri" pitchFamily="34" charset="0"/>
                <a:cs typeface="Calibri" pitchFamily="34" charset="0"/>
              </a:rPr>
              <a:t>8</a:t>
            </a:r>
            <a:endParaRPr lang="en-GB" altLang="en-US" sz="1000" dirty="0">
              <a:solidFill>
                <a:srgbClr val="000000"/>
              </a:solidFill>
              <a:latin typeface="Calibri" pitchFamily="34" charset="0"/>
              <a:cs typeface="Calibri" pitchFamily="34" charset="0"/>
            </a:endParaRPr>
          </a:p>
        </p:txBody>
      </p:sp>
      <p:sp>
        <p:nvSpPr>
          <p:cNvPr id="3" name="TextBox 2">
            <a:extLst>
              <a:ext uri="{FF2B5EF4-FFF2-40B4-BE49-F238E27FC236}">
                <a16:creationId xmlns:a16="http://schemas.microsoft.com/office/drawing/2014/main" id="{07E69D66-0881-9861-93F8-B7448703D567}"/>
              </a:ext>
            </a:extLst>
          </p:cNvPr>
          <p:cNvSpPr txBox="1"/>
          <p:nvPr/>
        </p:nvSpPr>
        <p:spPr>
          <a:xfrm>
            <a:off x="1071299" y="1522982"/>
            <a:ext cx="11520000" cy="1296000"/>
          </a:xfrm>
          <a:prstGeom prst="rect">
            <a:avLst/>
          </a:prstGeom>
          <a:solidFill>
            <a:srgbClr val="012169"/>
          </a:solidFill>
        </p:spPr>
        <p:txBody>
          <a:bodyPr wrap="square" lIns="216000" tIns="216000" rIns="216000" bIns="216000" rtlCol="0" anchor="ctr">
            <a:noAutofit/>
          </a:bodyPr>
          <a:lstStyle/>
          <a:p>
            <a:pPr algn="ctr" defTabSz="1828844">
              <a:spcBef>
                <a:spcPts val="3122"/>
              </a:spcBef>
            </a:pPr>
            <a:r>
              <a:rPr lang="en-US" sz="2200" dirty="0">
                <a:solidFill>
                  <a:srgbClr val="FFFFFF"/>
                </a:solidFill>
                <a:latin typeface="Calibri Light" panose="020F0302020204030204" pitchFamily="34" charset="0"/>
                <a:cs typeface="Calibri Light" panose="020F0302020204030204" pitchFamily="34" charset="0"/>
              </a:rPr>
              <a:t>The banking industry is undergoing a profound transformation that is reshaping traditional practices. Cutting-edge technologies deliver enhanced services, streamline treasury operations and provide customers with unparalleled experiences.  </a:t>
            </a:r>
          </a:p>
        </p:txBody>
      </p:sp>
      <p:sp>
        <p:nvSpPr>
          <p:cNvPr id="6" name="Rectangle 5">
            <a:extLst>
              <a:ext uri="{FF2B5EF4-FFF2-40B4-BE49-F238E27FC236}">
                <a16:creationId xmlns:a16="http://schemas.microsoft.com/office/drawing/2014/main" id="{9EAA82AD-9532-CD4A-E6BB-680FE34F5863}"/>
              </a:ext>
            </a:extLst>
          </p:cNvPr>
          <p:cNvSpPr/>
          <p:nvPr/>
        </p:nvSpPr>
        <p:spPr>
          <a:xfrm>
            <a:off x="9194801" y="3042784"/>
            <a:ext cx="3955142" cy="4329390"/>
          </a:xfrm>
          <a:prstGeom prst="rect">
            <a:avLst/>
          </a:prstGeom>
        </p:spPr>
        <p:txBody>
          <a:bodyPr wrap="square" lIns="0" tIns="0" rIns="0" bIns="0">
            <a:spAutoFit/>
          </a:bodyPr>
          <a:lstStyle>
            <a:defPPr>
              <a:defRPr lang="en-US"/>
            </a:defPPr>
            <a:lvl1pPr algn="l" rtl="0" eaLnBrk="0" fontAlgn="base" hangingPunct="0">
              <a:spcBef>
                <a:spcPct val="0"/>
              </a:spcBef>
              <a:spcAft>
                <a:spcPct val="0"/>
              </a:spcAft>
              <a:defRPr lang="en-US" sz="13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1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1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86000" algn="l" defTabSz="914400" rtl="0" eaLnBrk="1" latinLnBrk="0" hangingPunct="1">
              <a:defRPr sz="1300" kern="1200">
                <a:solidFill>
                  <a:schemeClr val="tx1"/>
                </a:solidFill>
                <a:latin typeface="Book Antiqua" pitchFamily="18" charset="0"/>
                <a:ea typeface="+mn-ea"/>
                <a:cs typeface="+mn-cs"/>
              </a:defRPr>
            </a:lvl6pPr>
            <a:lvl7pPr marL="2743200" algn="l" defTabSz="914400" rtl="0" eaLnBrk="1" latinLnBrk="0" hangingPunct="1">
              <a:defRPr sz="1300" kern="1200">
                <a:solidFill>
                  <a:schemeClr val="tx1"/>
                </a:solidFill>
                <a:latin typeface="Book Antiqua" pitchFamily="18" charset="0"/>
                <a:ea typeface="+mn-ea"/>
                <a:cs typeface="+mn-cs"/>
              </a:defRPr>
            </a:lvl7pPr>
            <a:lvl8pPr marL="3200400" algn="l" defTabSz="914400" rtl="0" eaLnBrk="1" latinLnBrk="0" hangingPunct="1">
              <a:defRPr sz="1300" kern="1200">
                <a:solidFill>
                  <a:schemeClr val="tx1"/>
                </a:solidFill>
                <a:latin typeface="Book Antiqua" pitchFamily="18" charset="0"/>
                <a:ea typeface="+mn-ea"/>
                <a:cs typeface="+mn-cs"/>
              </a:defRPr>
            </a:lvl8pPr>
            <a:lvl9pPr marL="3657600" algn="l" defTabSz="914400" rtl="0" eaLnBrk="1" latinLnBrk="0" hangingPunct="1">
              <a:defRPr sz="1300" kern="1200">
                <a:solidFill>
                  <a:schemeClr val="tx1"/>
                </a:solidFill>
                <a:latin typeface="Book Antiqua" pitchFamily="18" charset="0"/>
                <a:ea typeface="+mn-ea"/>
                <a:cs typeface="+mn-cs"/>
              </a:defRPr>
            </a:lvl9pPr>
          </a:lstStyle>
          <a:p>
            <a:pPr algn="ctr" defTabSz="1613810">
              <a:spcBef>
                <a:spcPts val="0"/>
              </a:spcBef>
              <a:spcAft>
                <a:spcPts val="1000"/>
              </a:spcAft>
              <a:defRPr/>
            </a:pPr>
            <a:r>
              <a:rPr lang="en-US" sz="1800" cap="small" spc="200" dirty="0">
                <a:solidFill>
                  <a:srgbClr val="0052C2"/>
                </a:solidFill>
                <a:latin typeface="Calibri"/>
                <a:cs typeface="Calibri Light" panose="020F0302020204030204" pitchFamily="34" charset="0"/>
              </a:rPr>
              <a:t>transparency </a:t>
            </a:r>
            <a:r>
              <a:rPr lang="en-US" sz="1500" cap="small" spc="200" dirty="0">
                <a:solidFill>
                  <a:srgbClr val="0052C2"/>
                </a:solidFill>
                <a:latin typeface="Calibri"/>
                <a:cs typeface="Calibri Light" panose="020F0302020204030204" pitchFamily="34" charset="0"/>
              </a:rPr>
              <a:t>&amp;</a:t>
            </a:r>
            <a:r>
              <a:rPr lang="en-US" sz="1800" cap="small" spc="200" dirty="0">
                <a:solidFill>
                  <a:srgbClr val="0052C2"/>
                </a:solidFill>
                <a:latin typeface="Calibri"/>
                <a:cs typeface="Calibri Light" panose="020F0302020204030204" pitchFamily="34" charset="0"/>
              </a:rPr>
              <a:t> security</a:t>
            </a:r>
          </a:p>
          <a:p>
            <a:pPr algn="ctr" defTabSz="1613772" eaLnBrk="1" hangingPunct="1">
              <a:lnSpc>
                <a:spcPts val="3000"/>
              </a:lnSpc>
              <a:spcBef>
                <a:spcPts val="0"/>
              </a:spcBef>
              <a:spcAft>
                <a:spcPts val="1200"/>
              </a:spcAft>
              <a:defRPr/>
            </a:pPr>
            <a:r>
              <a:rPr lang="en-US" sz="2400" spc="106" dirty="0">
                <a:solidFill>
                  <a:srgbClr val="000000"/>
                </a:solidFill>
                <a:latin typeface="Calibri Light" panose="020F0302020204030204" pitchFamily="34" charset="0"/>
                <a:cs typeface="Calibri Light" panose="020F0302020204030204" pitchFamily="34" charset="0"/>
              </a:rPr>
              <a:t>Frictionless access</a:t>
            </a:r>
            <a:br>
              <a:rPr lang="en-US" sz="2400" spc="106" dirty="0">
                <a:solidFill>
                  <a:srgbClr val="000000"/>
                </a:solidFill>
                <a:latin typeface="Calibri Light" panose="020F0302020204030204" pitchFamily="34" charset="0"/>
                <a:cs typeface="Calibri Light" panose="020F0302020204030204" pitchFamily="34" charset="0"/>
              </a:rPr>
            </a:br>
            <a:r>
              <a:rPr lang="en-US" sz="2400" spc="106" dirty="0">
                <a:solidFill>
                  <a:srgbClr val="000000"/>
                </a:solidFill>
                <a:latin typeface="Calibri Light" panose="020F0302020204030204" pitchFamily="34" charset="0"/>
                <a:cs typeface="Calibri Light" panose="020F0302020204030204" pitchFamily="34" charset="0"/>
              </a:rPr>
              <a:t>to your data</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Enhance connectivity within local programs</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to improve collaboration and deliver</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better outcomes  </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Validate global account ownership to ensure authenticity of account information, reduce errors and limit fraud</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Improve access to liquidity for transparent,</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faster settlement</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Use biometric identity verification to</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reduce risk of identity and fraud</a:t>
            </a:r>
          </a:p>
        </p:txBody>
      </p:sp>
      <p:sp>
        <p:nvSpPr>
          <p:cNvPr id="8" name="Rectangle 7">
            <a:extLst>
              <a:ext uri="{FF2B5EF4-FFF2-40B4-BE49-F238E27FC236}">
                <a16:creationId xmlns:a16="http://schemas.microsoft.com/office/drawing/2014/main" id="{1408001E-EB07-DA8F-47FD-74F93B8C3306}"/>
              </a:ext>
            </a:extLst>
          </p:cNvPr>
          <p:cNvSpPr/>
          <p:nvPr/>
        </p:nvSpPr>
        <p:spPr>
          <a:xfrm>
            <a:off x="263917" y="3042784"/>
            <a:ext cx="4358883" cy="3175228"/>
          </a:xfrm>
          <a:prstGeom prst="rect">
            <a:avLst/>
          </a:prstGeom>
        </p:spPr>
        <p:txBody>
          <a:bodyPr wrap="square" lIns="0" tIns="0" rIns="0" bIns="0">
            <a:spAutoFit/>
          </a:bodyPr>
          <a:lstStyle>
            <a:defPPr>
              <a:defRPr lang="en-US"/>
            </a:defPPr>
            <a:lvl1pPr algn="l" rtl="0" eaLnBrk="0" fontAlgn="base" hangingPunct="0">
              <a:spcBef>
                <a:spcPct val="0"/>
              </a:spcBef>
              <a:spcAft>
                <a:spcPct val="0"/>
              </a:spcAft>
              <a:defRPr lang="en-US" sz="13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1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1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86000" algn="l" defTabSz="914400" rtl="0" eaLnBrk="1" latinLnBrk="0" hangingPunct="1">
              <a:defRPr sz="1300" kern="1200">
                <a:solidFill>
                  <a:schemeClr val="tx1"/>
                </a:solidFill>
                <a:latin typeface="Book Antiqua" pitchFamily="18" charset="0"/>
                <a:ea typeface="+mn-ea"/>
                <a:cs typeface="+mn-cs"/>
              </a:defRPr>
            </a:lvl6pPr>
            <a:lvl7pPr marL="2743200" algn="l" defTabSz="914400" rtl="0" eaLnBrk="1" latinLnBrk="0" hangingPunct="1">
              <a:defRPr sz="1300" kern="1200">
                <a:solidFill>
                  <a:schemeClr val="tx1"/>
                </a:solidFill>
                <a:latin typeface="Book Antiqua" pitchFamily="18" charset="0"/>
                <a:ea typeface="+mn-ea"/>
                <a:cs typeface="+mn-cs"/>
              </a:defRPr>
            </a:lvl7pPr>
            <a:lvl8pPr marL="3200400" algn="l" defTabSz="914400" rtl="0" eaLnBrk="1" latinLnBrk="0" hangingPunct="1">
              <a:defRPr sz="1300" kern="1200">
                <a:solidFill>
                  <a:schemeClr val="tx1"/>
                </a:solidFill>
                <a:latin typeface="Book Antiqua" pitchFamily="18" charset="0"/>
                <a:ea typeface="+mn-ea"/>
                <a:cs typeface="+mn-cs"/>
              </a:defRPr>
            </a:lvl8pPr>
            <a:lvl9pPr marL="3657600" algn="l" defTabSz="914400" rtl="0" eaLnBrk="1" latinLnBrk="0" hangingPunct="1">
              <a:defRPr sz="1300" kern="1200">
                <a:solidFill>
                  <a:schemeClr val="tx1"/>
                </a:solidFill>
                <a:latin typeface="Book Antiqua" pitchFamily="18" charset="0"/>
                <a:ea typeface="+mn-ea"/>
                <a:cs typeface="+mn-cs"/>
              </a:defRPr>
            </a:lvl9pPr>
          </a:lstStyle>
          <a:p>
            <a:pPr algn="ctr" defTabSz="1613810">
              <a:spcBef>
                <a:spcPts val="0"/>
              </a:spcBef>
              <a:spcAft>
                <a:spcPts val="1000"/>
              </a:spcAft>
              <a:defRPr/>
            </a:pPr>
            <a:r>
              <a:rPr lang="en-US" sz="1800" cap="small" spc="200" dirty="0">
                <a:solidFill>
                  <a:srgbClr val="0052C2"/>
                </a:solidFill>
                <a:latin typeface="Calibri"/>
                <a:cs typeface="Calibri Light" panose="020F0302020204030204" pitchFamily="34" charset="0"/>
              </a:rPr>
              <a:t>digitization of corporate treasury</a:t>
            </a:r>
          </a:p>
          <a:p>
            <a:pPr algn="ctr" defTabSz="1613772" eaLnBrk="1" hangingPunct="1">
              <a:lnSpc>
                <a:spcPts val="3000"/>
              </a:lnSpc>
              <a:spcBef>
                <a:spcPts val="0"/>
              </a:spcBef>
              <a:spcAft>
                <a:spcPts val="1200"/>
              </a:spcAft>
              <a:defRPr/>
            </a:pPr>
            <a:r>
              <a:rPr lang="en-US" sz="2400" spc="106" dirty="0">
                <a:solidFill>
                  <a:srgbClr val="000000"/>
                </a:solidFill>
                <a:latin typeface="Calibri Light" panose="020F0302020204030204" pitchFamily="34" charset="0"/>
                <a:cs typeface="Calibri Light" panose="020F0302020204030204" pitchFamily="34" charset="0"/>
              </a:rPr>
              <a:t>Efficiency, visibility</a:t>
            </a:r>
            <a:br>
              <a:rPr lang="en-US" sz="2400" spc="106" dirty="0">
                <a:solidFill>
                  <a:srgbClr val="000000"/>
                </a:solidFill>
                <a:latin typeface="Calibri Light" panose="020F0302020204030204" pitchFamily="34" charset="0"/>
                <a:cs typeface="Calibri Light" panose="020F0302020204030204" pitchFamily="34" charset="0"/>
              </a:rPr>
            </a:br>
            <a:r>
              <a:rPr lang="en-US" sz="2400" spc="106" dirty="0">
                <a:solidFill>
                  <a:srgbClr val="000000"/>
                </a:solidFill>
                <a:latin typeface="Calibri Light" panose="020F0302020204030204" pitchFamily="34" charset="0"/>
                <a:cs typeface="Calibri Light" panose="020F0302020204030204" pitchFamily="34" charset="0"/>
              </a:rPr>
              <a:t>and accuracy</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Move paper to digital and use automation</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to eliminate repetitive, manual processes</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Enable APIs for real-time information flows</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Leverage Artificial Intelligence (AI) &amp; Machine Learning (ML) for more accurate cash forecasting, actionable insights, and streamlined servicing</a:t>
            </a:r>
          </a:p>
        </p:txBody>
      </p:sp>
      <p:sp>
        <p:nvSpPr>
          <p:cNvPr id="9" name="Rectangle 8">
            <a:extLst>
              <a:ext uri="{FF2B5EF4-FFF2-40B4-BE49-F238E27FC236}">
                <a16:creationId xmlns:a16="http://schemas.microsoft.com/office/drawing/2014/main" id="{5E56348F-14BE-3DFC-582C-E8526F026E15}"/>
              </a:ext>
            </a:extLst>
          </p:cNvPr>
          <p:cNvSpPr/>
          <p:nvPr/>
        </p:nvSpPr>
        <p:spPr>
          <a:xfrm>
            <a:off x="4834102" y="3042784"/>
            <a:ext cx="4149397" cy="3636893"/>
          </a:xfrm>
          <a:prstGeom prst="rect">
            <a:avLst/>
          </a:prstGeom>
        </p:spPr>
        <p:txBody>
          <a:bodyPr wrap="square" lIns="0" tIns="0" rIns="0" bIns="0">
            <a:spAutoFit/>
          </a:bodyPr>
          <a:lstStyle>
            <a:defPPr>
              <a:defRPr lang="en-US"/>
            </a:defPPr>
            <a:lvl1pPr algn="l" rtl="0" eaLnBrk="0" fontAlgn="base" hangingPunct="0">
              <a:spcBef>
                <a:spcPct val="0"/>
              </a:spcBef>
              <a:spcAft>
                <a:spcPct val="0"/>
              </a:spcAft>
              <a:defRPr lang="en-US" sz="13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1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1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86000" algn="l" defTabSz="914400" rtl="0" eaLnBrk="1" latinLnBrk="0" hangingPunct="1">
              <a:defRPr sz="1300" kern="1200">
                <a:solidFill>
                  <a:schemeClr val="tx1"/>
                </a:solidFill>
                <a:latin typeface="Book Antiqua" pitchFamily="18" charset="0"/>
                <a:ea typeface="+mn-ea"/>
                <a:cs typeface="+mn-cs"/>
              </a:defRPr>
            </a:lvl6pPr>
            <a:lvl7pPr marL="2743200" algn="l" defTabSz="914400" rtl="0" eaLnBrk="1" latinLnBrk="0" hangingPunct="1">
              <a:defRPr sz="1300" kern="1200">
                <a:solidFill>
                  <a:schemeClr val="tx1"/>
                </a:solidFill>
                <a:latin typeface="Book Antiqua" pitchFamily="18" charset="0"/>
                <a:ea typeface="+mn-ea"/>
                <a:cs typeface="+mn-cs"/>
              </a:defRPr>
            </a:lvl7pPr>
            <a:lvl8pPr marL="3200400" algn="l" defTabSz="914400" rtl="0" eaLnBrk="1" latinLnBrk="0" hangingPunct="1">
              <a:defRPr sz="1300" kern="1200">
                <a:solidFill>
                  <a:schemeClr val="tx1"/>
                </a:solidFill>
                <a:latin typeface="Book Antiqua" pitchFamily="18" charset="0"/>
                <a:ea typeface="+mn-ea"/>
                <a:cs typeface="+mn-cs"/>
              </a:defRPr>
            </a:lvl8pPr>
            <a:lvl9pPr marL="3657600" algn="l" defTabSz="914400" rtl="0" eaLnBrk="1" latinLnBrk="0" hangingPunct="1">
              <a:defRPr sz="1300" kern="1200">
                <a:solidFill>
                  <a:schemeClr val="tx1"/>
                </a:solidFill>
                <a:latin typeface="Book Antiqua" pitchFamily="18" charset="0"/>
                <a:ea typeface="+mn-ea"/>
                <a:cs typeface="+mn-cs"/>
              </a:defRPr>
            </a:lvl9pPr>
          </a:lstStyle>
          <a:p>
            <a:pPr algn="ctr" defTabSz="1613810">
              <a:spcBef>
                <a:spcPts val="0"/>
              </a:spcBef>
              <a:spcAft>
                <a:spcPts val="1000"/>
              </a:spcAft>
              <a:defRPr/>
            </a:pPr>
            <a:r>
              <a:rPr lang="en-US" sz="1800" cap="small" spc="200" dirty="0">
                <a:solidFill>
                  <a:srgbClr val="0052C2"/>
                </a:solidFill>
                <a:latin typeface="Calibri"/>
                <a:cs typeface="Calibri Light" panose="020F0302020204030204" pitchFamily="34" charset="0"/>
              </a:rPr>
              <a:t>consumerization of wholesale</a:t>
            </a:r>
          </a:p>
          <a:p>
            <a:pPr algn="ctr" defTabSz="1613772" eaLnBrk="1" hangingPunct="1">
              <a:lnSpc>
                <a:spcPts val="3000"/>
              </a:lnSpc>
              <a:spcBef>
                <a:spcPts val="0"/>
              </a:spcBef>
              <a:spcAft>
                <a:spcPts val="1200"/>
              </a:spcAft>
              <a:defRPr/>
            </a:pPr>
            <a:r>
              <a:rPr lang="en-US" sz="2400" spc="106" dirty="0">
                <a:solidFill>
                  <a:srgbClr val="000000"/>
                </a:solidFill>
                <a:latin typeface="Calibri Light" panose="020F0302020204030204" pitchFamily="34" charset="0"/>
                <a:cs typeface="Calibri Light" panose="020F0302020204030204" pitchFamily="34" charset="0"/>
              </a:rPr>
              <a:t>Consistent, integrated and</a:t>
            </a:r>
            <a:br>
              <a:rPr lang="en-US" sz="2400" spc="106" dirty="0">
                <a:solidFill>
                  <a:srgbClr val="000000"/>
                </a:solidFill>
                <a:latin typeface="Calibri Light" panose="020F0302020204030204" pitchFamily="34" charset="0"/>
                <a:cs typeface="Calibri Light" panose="020F0302020204030204" pitchFamily="34" charset="0"/>
              </a:rPr>
            </a:br>
            <a:r>
              <a:rPr lang="en-US" sz="2400" spc="106" dirty="0">
                <a:solidFill>
                  <a:srgbClr val="000000"/>
                </a:solidFill>
                <a:latin typeface="Calibri Light" panose="020F0302020204030204" pitchFamily="34" charset="0"/>
                <a:cs typeface="Calibri Light" panose="020F0302020204030204" pitchFamily="34" charset="0"/>
              </a:rPr>
              <a:t>intuitive user experiences </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Provide a consistent client experience across channels to improve satisfaction in an interconnected and omnichannel world </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Access information in 1 to 3 clicks with personalized profile settings for a tailored user experience </a:t>
            </a:r>
          </a:p>
          <a:p>
            <a:pPr algn="ctr" defTabSz="1613772" eaLnBrk="1" hangingPunct="1">
              <a:spcBef>
                <a:spcPts val="0"/>
              </a:spcBef>
              <a:spcAft>
                <a:spcPts val="1800"/>
              </a:spcAft>
              <a:defRPr/>
            </a:pPr>
            <a:r>
              <a:rPr lang="en-US" sz="1500" dirty="0">
                <a:solidFill>
                  <a:srgbClr val="000000"/>
                </a:solidFill>
                <a:latin typeface="Calibri Light" panose="020F0302020204030204" pitchFamily="34" charset="0"/>
                <a:cs typeface="Calibri Light" panose="020F0302020204030204" pitchFamily="34" charset="0"/>
              </a:rPr>
              <a:t>Deliver multiple disbursement options for your</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end-customers, increasing convenience, expanding</a:t>
            </a:r>
            <a:br>
              <a:rPr lang="en-US" sz="1500" dirty="0">
                <a:solidFill>
                  <a:srgbClr val="000000"/>
                </a:solidFill>
                <a:latin typeface="Calibri Light" panose="020F0302020204030204" pitchFamily="34" charset="0"/>
                <a:cs typeface="Calibri Light" panose="020F0302020204030204" pitchFamily="34" charset="0"/>
              </a:rPr>
            </a:br>
            <a:r>
              <a:rPr lang="en-US" sz="1500" dirty="0">
                <a:solidFill>
                  <a:srgbClr val="000000"/>
                </a:solidFill>
                <a:latin typeface="Calibri Light" panose="020F0302020204030204" pitchFamily="34" charset="0"/>
                <a:cs typeface="Calibri Light" panose="020F0302020204030204" pitchFamily="34" charset="0"/>
              </a:rPr>
              <a:t>reach and enhancing satisfaction</a:t>
            </a:r>
          </a:p>
        </p:txBody>
      </p:sp>
      <p:cxnSp>
        <p:nvCxnSpPr>
          <p:cNvPr id="14" name="Straight Connector 13">
            <a:extLst>
              <a:ext uri="{FF2B5EF4-FFF2-40B4-BE49-F238E27FC236}">
                <a16:creationId xmlns:a16="http://schemas.microsoft.com/office/drawing/2014/main" id="{0A700B69-FC95-C34E-2591-06F7ED839ED7}"/>
              </a:ext>
            </a:extLst>
          </p:cNvPr>
          <p:cNvCxnSpPr>
            <a:cxnSpLocks/>
          </p:cNvCxnSpPr>
          <p:nvPr/>
        </p:nvCxnSpPr>
        <p:spPr bwMode="auto">
          <a:xfrm>
            <a:off x="6692800" y="5183709"/>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721166F4-03F4-93F6-F20D-078B39C2A7F6}"/>
              </a:ext>
            </a:extLst>
          </p:cNvPr>
          <p:cNvCxnSpPr>
            <a:cxnSpLocks/>
          </p:cNvCxnSpPr>
          <p:nvPr/>
        </p:nvCxnSpPr>
        <p:spPr bwMode="auto">
          <a:xfrm>
            <a:off x="6692800" y="5875895"/>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7B29212B-B22E-C003-31F8-F354CBC0CEF0}"/>
              </a:ext>
            </a:extLst>
          </p:cNvPr>
          <p:cNvCxnSpPr>
            <a:cxnSpLocks/>
          </p:cNvCxnSpPr>
          <p:nvPr/>
        </p:nvCxnSpPr>
        <p:spPr bwMode="auto">
          <a:xfrm>
            <a:off x="2227358" y="4925209"/>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0B563BA-1C40-3342-1489-993201F7E49A}"/>
              </a:ext>
            </a:extLst>
          </p:cNvPr>
          <p:cNvCxnSpPr>
            <a:cxnSpLocks/>
          </p:cNvCxnSpPr>
          <p:nvPr/>
        </p:nvCxnSpPr>
        <p:spPr bwMode="auto">
          <a:xfrm>
            <a:off x="2227358" y="5411437"/>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B632382-EE2E-314A-4B41-9E4BDD51397C}"/>
              </a:ext>
            </a:extLst>
          </p:cNvPr>
          <p:cNvCxnSpPr>
            <a:cxnSpLocks/>
          </p:cNvCxnSpPr>
          <p:nvPr/>
        </p:nvCxnSpPr>
        <p:spPr bwMode="auto">
          <a:xfrm>
            <a:off x="10956372" y="5188155"/>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D3A2220-34A6-E733-A489-DC598F6E646E}"/>
              </a:ext>
            </a:extLst>
          </p:cNvPr>
          <p:cNvCxnSpPr>
            <a:cxnSpLocks/>
          </p:cNvCxnSpPr>
          <p:nvPr/>
        </p:nvCxnSpPr>
        <p:spPr bwMode="auto">
          <a:xfrm>
            <a:off x="10956372" y="6080783"/>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E0699FD-B391-F0D3-137B-9C5F37AD8E52}"/>
              </a:ext>
            </a:extLst>
          </p:cNvPr>
          <p:cNvCxnSpPr>
            <a:cxnSpLocks/>
          </p:cNvCxnSpPr>
          <p:nvPr/>
        </p:nvCxnSpPr>
        <p:spPr bwMode="auto">
          <a:xfrm>
            <a:off x="10956372" y="6770211"/>
            <a:ext cx="432000" cy="0"/>
          </a:xfrm>
          <a:prstGeom prst="line">
            <a:avLst/>
          </a:prstGeom>
          <a:solidFill>
            <a:schemeClr val="accent1"/>
          </a:solidFill>
          <a:ln w="19050" cap="flat" cmpd="sng" algn="ctr">
            <a:solidFill>
              <a:srgbClr val="E31837"/>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410109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3589C82-A87A-1148-4EF1-AC992F59AAC6}"/>
              </a:ext>
            </a:extLst>
          </p:cNvPr>
          <p:cNvGrpSpPr/>
          <p:nvPr/>
        </p:nvGrpSpPr>
        <p:grpSpPr>
          <a:xfrm>
            <a:off x="349657" y="2274532"/>
            <a:ext cx="3980966" cy="1044000"/>
            <a:chOff x="349657" y="3064532"/>
            <a:chExt cx="3600000" cy="1044000"/>
          </a:xfrm>
        </p:grpSpPr>
        <p:sp>
          <p:nvSpPr>
            <p:cNvPr id="19" name="Rectangle 18">
              <a:extLst>
                <a:ext uri="{FF2B5EF4-FFF2-40B4-BE49-F238E27FC236}">
                  <a16:creationId xmlns:a16="http://schemas.microsoft.com/office/drawing/2014/main" id="{586D6F76-0DFD-04BD-CA19-EE11EA6A2664}"/>
                </a:ext>
              </a:extLst>
            </p:cNvPr>
            <p:cNvSpPr/>
            <p:nvPr/>
          </p:nvSpPr>
          <p:spPr bwMode="auto">
            <a:xfrm>
              <a:off x="349657" y="3064532"/>
              <a:ext cx="3600000" cy="1044000"/>
            </a:xfrm>
            <a:prstGeom prst="rect">
              <a:avLst/>
            </a:prstGeom>
            <a:solidFill>
              <a:srgbClr val="DFEA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20" name="Rectangle 19">
              <a:extLst>
                <a:ext uri="{FF2B5EF4-FFF2-40B4-BE49-F238E27FC236}">
                  <a16:creationId xmlns:a16="http://schemas.microsoft.com/office/drawing/2014/main" id="{6ECE81AF-C547-A340-E310-A993D1179F54}"/>
                </a:ext>
              </a:extLst>
            </p:cNvPr>
            <p:cNvSpPr/>
            <p:nvPr/>
          </p:nvSpPr>
          <p:spPr bwMode="auto">
            <a:xfrm>
              <a:off x="349657" y="3064532"/>
              <a:ext cx="2124000" cy="1044000"/>
            </a:xfrm>
            <a:prstGeom prst="rect">
              <a:avLst/>
            </a:prstGeom>
            <a:solidFill>
              <a:srgbClr val="BDD2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grpSp>
      <p:sp>
        <p:nvSpPr>
          <p:cNvPr id="4" name="Title 3">
            <a:extLst>
              <a:ext uri="{FF2B5EF4-FFF2-40B4-BE49-F238E27FC236}">
                <a16:creationId xmlns:a16="http://schemas.microsoft.com/office/drawing/2014/main" id="{C189BF24-EBD6-2797-2136-784FF2734895}"/>
              </a:ext>
            </a:extLst>
          </p:cNvPr>
          <p:cNvSpPr>
            <a:spLocks noGrp="1"/>
          </p:cNvSpPr>
          <p:nvPr>
            <p:ph type="title"/>
          </p:nvPr>
        </p:nvSpPr>
        <p:spPr>
          <a:xfrm>
            <a:off x="349657" y="400051"/>
            <a:ext cx="2857093" cy="364074"/>
          </a:xfrm>
        </p:spPr>
        <p:txBody>
          <a:bodyPr/>
          <a:lstStyle/>
          <a:p>
            <a:r>
              <a:rPr lang="en-GB" dirty="0"/>
              <a:t>Generational shift in the workforce</a:t>
            </a:r>
            <a:endParaRPr lang="en-US" dirty="0"/>
          </a:p>
        </p:txBody>
      </p:sp>
      <p:pic>
        <p:nvPicPr>
          <p:cNvPr id="79" name="Picture 78" descr="A white background with a curved edge&#10;&#10;Description automatically generated">
            <a:extLst>
              <a:ext uri="{FF2B5EF4-FFF2-40B4-BE49-F238E27FC236}">
                <a16:creationId xmlns:a16="http://schemas.microsoft.com/office/drawing/2014/main" id="{44C937AC-84CC-D0B8-C754-2DF87169B6DF}"/>
              </a:ext>
            </a:extLst>
          </p:cNvPr>
          <p:cNvPicPr>
            <a:picLocks noChangeAspect="1"/>
          </p:cNvPicPr>
          <p:nvPr/>
        </p:nvPicPr>
        <p:blipFill>
          <a:blip r:embed="rId3"/>
          <a:stretch>
            <a:fillRect/>
          </a:stretch>
        </p:blipFill>
        <p:spPr>
          <a:xfrm>
            <a:off x="9625486" y="5561402"/>
            <a:ext cx="4117029" cy="2210998"/>
          </a:xfrm>
          <a:prstGeom prst="rect">
            <a:avLst/>
          </a:prstGeom>
        </p:spPr>
      </p:pic>
      <p:pic>
        <p:nvPicPr>
          <p:cNvPr id="28" name="Picture 27">
            <a:extLst>
              <a:ext uri="{FF2B5EF4-FFF2-40B4-BE49-F238E27FC236}">
                <a16:creationId xmlns:a16="http://schemas.microsoft.com/office/drawing/2014/main" id="{8ABCC695-8AEC-487B-81A7-C933421128A9}"/>
              </a:ext>
            </a:extLst>
          </p:cNvPr>
          <p:cNvPicPr>
            <a:picLocks noChangeAspect="1"/>
          </p:cNvPicPr>
          <p:nvPr/>
        </p:nvPicPr>
        <p:blipFill rotWithShape="1">
          <a:blip r:embed="rId4"/>
          <a:srcRect l="27053" r="33306"/>
          <a:stretch/>
        </p:blipFill>
        <p:spPr>
          <a:xfrm>
            <a:off x="4607380" y="0"/>
            <a:ext cx="4621528" cy="7772400"/>
          </a:xfrm>
          <a:prstGeom prst="rect">
            <a:avLst/>
          </a:prstGeom>
        </p:spPr>
      </p:pic>
      <p:sp>
        <p:nvSpPr>
          <p:cNvPr id="12" name="TextBox 11">
            <a:extLst>
              <a:ext uri="{FF2B5EF4-FFF2-40B4-BE49-F238E27FC236}">
                <a16:creationId xmlns:a16="http://schemas.microsoft.com/office/drawing/2014/main" id="{8B56F81A-522D-4AAE-6A6D-39F883F4D581}"/>
              </a:ext>
            </a:extLst>
          </p:cNvPr>
          <p:cNvSpPr txBox="1"/>
          <p:nvPr/>
        </p:nvSpPr>
        <p:spPr>
          <a:xfrm>
            <a:off x="9450916" y="4005444"/>
            <a:ext cx="4012782" cy="1214142"/>
          </a:xfrm>
          <a:prstGeom prst="rect">
            <a:avLst/>
          </a:prstGeom>
          <a:solidFill>
            <a:srgbClr val="012169"/>
          </a:solidFill>
        </p:spPr>
        <p:txBody>
          <a:bodyPr wrap="square" lIns="216000" tIns="144000" rIns="216000" bIns="14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spc="-30" dirty="0">
                <a:solidFill>
                  <a:schemeClr val="bg1"/>
                </a:solidFill>
                <a:latin typeface="Calibri Light" panose="020F0302020204030204" pitchFamily="34" charset="0"/>
                <a:cs typeface="Calibri Light" panose="020F0302020204030204" pitchFamily="34" charset="0"/>
              </a:rPr>
              <a:t>Concern with being able to retain the knowledge </a:t>
            </a:r>
            <a:r>
              <a:rPr lang="en-US" sz="1500" b="0" i="0" dirty="0">
                <a:solidFill>
                  <a:schemeClr val="bg1"/>
                </a:solidFill>
                <a:latin typeface="Calibri Light" panose="020F0302020204030204" pitchFamily="34" charset="0"/>
                <a:cs typeface="Calibri Light" panose="020F0302020204030204" pitchFamily="34" charset="0"/>
              </a:rPr>
              <a:t>and expertise lost when experienced workers retire. Challenges with adequate resources and technology to support and train new hires.</a:t>
            </a:r>
          </a:p>
        </p:txBody>
      </p:sp>
      <p:sp>
        <p:nvSpPr>
          <p:cNvPr id="14" name="TextBox 13">
            <a:extLst>
              <a:ext uri="{FF2B5EF4-FFF2-40B4-BE49-F238E27FC236}">
                <a16:creationId xmlns:a16="http://schemas.microsoft.com/office/drawing/2014/main" id="{129DCD09-E0C8-E911-021F-37A29A17CA01}"/>
              </a:ext>
            </a:extLst>
          </p:cNvPr>
          <p:cNvSpPr txBox="1"/>
          <p:nvPr/>
        </p:nvSpPr>
        <p:spPr>
          <a:xfrm>
            <a:off x="9450916" y="5375301"/>
            <a:ext cx="4012782" cy="983310"/>
          </a:xfrm>
          <a:prstGeom prst="rect">
            <a:avLst/>
          </a:prstGeom>
          <a:solidFill>
            <a:srgbClr val="012169"/>
          </a:solidFill>
        </p:spPr>
        <p:txBody>
          <a:bodyPr wrap="square" lIns="216000" tIns="144000" rIns="216000" bIns="144000">
            <a:spAutoFit/>
          </a:bodyPr>
          <a:lstStyle/>
          <a:p>
            <a:r>
              <a:rPr lang="en-US" sz="1500" b="0" i="0" dirty="0">
                <a:solidFill>
                  <a:schemeClr val="bg1"/>
                </a:solidFill>
                <a:latin typeface="Calibri Light" panose="020F0302020204030204" pitchFamily="34" charset="0"/>
                <a:cs typeface="Calibri Light" panose="020F0302020204030204" pitchFamily="34" charset="0"/>
              </a:rPr>
              <a:t>Time-consuming manual processes can be difficult to train new hires on and lead to operational inefficiencies and knowledge gaps.</a:t>
            </a:r>
          </a:p>
        </p:txBody>
      </p:sp>
      <p:sp>
        <p:nvSpPr>
          <p:cNvPr id="17" name="Text Placeholder 3">
            <a:extLst>
              <a:ext uri="{FF2B5EF4-FFF2-40B4-BE49-F238E27FC236}">
                <a16:creationId xmlns:a16="http://schemas.microsoft.com/office/drawing/2014/main" id="{74C8C2CE-3E19-7BE7-8E87-5BAD33A8FDAE}"/>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t>Bank of America</a:t>
            </a:r>
          </a:p>
        </p:txBody>
      </p:sp>
      <p:sp>
        <p:nvSpPr>
          <p:cNvPr id="18" name="TextBox 17">
            <a:extLst>
              <a:ext uri="{FF2B5EF4-FFF2-40B4-BE49-F238E27FC236}">
                <a16:creationId xmlns:a16="http://schemas.microsoft.com/office/drawing/2014/main" id="{2EFE0DF3-F97F-5E42-ABF1-7E02A505D628}"/>
              </a:ext>
            </a:extLst>
          </p:cNvPr>
          <p:cNvSpPr txBox="1"/>
          <p:nvPr/>
        </p:nvSpPr>
        <p:spPr>
          <a:xfrm>
            <a:off x="1231204" y="7262347"/>
            <a:ext cx="3267544" cy="276999"/>
          </a:xfrm>
          <a:prstGeom prst="rect">
            <a:avLst/>
          </a:prstGeom>
          <a:noFill/>
        </p:spPr>
        <p:txBody>
          <a:bodyPr wrap="square" lIns="0" tIns="0" rIns="0" bIns="0">
            <a:spAutoFit/>
          </a:bodyPr>
          <a:lstStyle/>
          <a:p>
            <a:r>
              <a:rPr lang="en-US" sz="900" dirty="0">
                <a:solidFill>
                  <a:srgbClr val="000000"/>
                </a:solidFill>
              </a:rPr>
              <a:t>Source: Reuters. March 2025. “Workforce in Crisis: 72% of Managers Fear Productivity Collapse as Mass Retirement Strips Critical Skills” </a:t>
            </a:r>
          </a:p>
        </p:txBody>
      </p:sp>
      <p:sp>
        <p:nvSpPr>
          <p:cNvPr id="16" name="TextBox 15">
            <a:extLst>
              <a:ext uri="{FF2B5EF4-FFF2-40B4-BE49-F238E27FC236}">
                <a16:creationId xmlns:a16="http://schemas.microsoft.com/office/drawing/2014/main" id="{879BFD32-4333-2E0F-BC5D-E4BB38CE37EF}"/>
              </a:ext>
            </a:extLst>
          </p:cNvPr>
          <p:cNvSpPr txBox="1"/>
          <p:nvPr/>
        </p:nvSpPr>
        <p:spPr>
          <a:xfrm>
            <a:off x="349657" y="1529695"/>
            <a:ext cx="3980966" cy="3231654"/>
          </a:xfrm>
          <a:prstGeom prst="rect">
            <a:avLst/>
          </a:prstGeom>
          <a:noFill/>
        </p:spPr>
        <p:txBody>
          <a:bodyPr wrap="square" lIns="0" tIns="0" rIns="0" bIns="0">
            <a:spAutoFit/>
          </a:bodyPr>
          <a:lstStyle/>
          <a:p>
            <a:r>
              <a:rPr lang="en-US" sz="2200" b="0" i="0" dirty="0">
                <a:solidFill>
                  <a:schemeClr val="tx1"/>
                </a:solidFill>
                <a:latin typeface="Calibri Light" panose="020F0302020204030204" pitchFamily="34" charset="0"/>
                <a:cs typeface="Calibri Light" panose="020F0302020204030204" pitchFamily="34" charset="0"/>
              </a:rPr>
              <a:t>Employers are bracing for a major workforce shift as</a:t>
            </a:r>
          </a:p>
          <a:p>
            <a:r>
              <a:rPr lang="en-US" sz="7800" b="1" i="0" dirty="0">
                <a:solidFill>
                  <a:srgbClr val="012169"/>
                </a:solidFill>
                <a:latin typeface="Calibri" panose="020F0502020204030204" pitchFamily="34" charset="0"/>
                <a:ea typeface="Calibri" panose="020F0502020204030204" pitchFamily="34" charset="0"/>
                <a:cs typeface="Calibri" panose="020F0502020204030204" pitchFamily="34" charset="0"/>
              </a:rPr>
              <a:t>59</a:t>
            </a:r>
            <a:r>
              <a:rPr lang="en-US" sz="7800" i="0" baseline="20000" dirty="0">
                <a:solidFill>
                  <a:srgbClr val="012169"/>
                </a:solidFill>
                <a:latin typeface="+mj-lt"/>
                <a:ea typeface="Calibri" panose="020F0502020204030204" pitchFamily="34" charset="0"/>
                <a:cs typeface="Calibri" panose="020F0502020204030204" pitchFamily="34" charset="0"/>
              </a:rPr>
              <a:t>%</a:t>
            </a:r>
          </a:p>
          <a:p>
            <a:r>
              <a:rPr lang="en-US" sz="2200" b="1" i="0" dirty="0">
                <a:solidFill>
                  <a:srgbClr val="012169"/>
                </a:solidFill>
                <a:latin typeface="Calibri" panose="020F0502020204030204" pitchFamily="34" charset="0"/>
                <a:ea typeface="Calibri" panose="020F0502020204030204" pitchFamily="34" charset="0"/>
                <a:cs typeface="Calibri" panose="020F0502020204030204" pitchFamily="34" charset="0"/>
              </a:rPr>
              <a:t>of frontline workers over the age of 55 are planning to retire within five years </a:t>
            </a:r>
            <a:r>
              <a:rPr lang="en-US" sz="2200" b="0" i="0" dirty="0">
                <a:solidFill>
                  <a:schemeClr val="tx1"/>
                </a:solidFill>
                <a:latin typeface="Calibri Light" panose="020F0302020204030204" pitchFamily="34" charset="0"/>
                <a:cs typeface="Calibri Light" panose="020F0302020204030204" pitchFamily="34" charset="0"/>
              </a:rPr>
              <a:t>and nearly half of Gen Z consider leaving their industries.</a:t>
            </a:r>
          </a:p>
        </p:txBody>
      </p:sp>
      <p:cxnSp>
        <p:nvCxnSpPr>
          <p:cNvPr id="35" name="Straight Connector 34">
            <a:extLst>
              <a:ext uri="{FF2B5EF4-FFF2-40B4-BE49-F238E27FC236}">
                <a16:creationId xmlns:a16="http://schemas.microsoft.com/office/drawing/2014/main" id="{F402A058-9790-803A-F1D9-956668A7F183}"/>
              </a:ext>
            </a:extLst>
          </p:cNvPr>
          <p:cNvCxnSpPr>
            <a:cxnSpLocks/>
          </p:cNvCxnSpPr>
          <p:nvPr/>
        </p:nvCxnSpPr>
        <p:spPr>
          <a:xfrm>
            <a:off x="7029450" y="3886200"/>
            <a:ext cx="643424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FF65AF-A8E4-452F-2872-079FC5B5C05A}"/>
              </a:ext>
            </a:extLst>
          </p:cNvPr>
          <p:cNvCxnSpPr>
            <a:cxnSpLocks/>
          </p:cNvCxnSpPr>
          <p:nvPr/>
        </p:nvCxnSpPr>
        <p:spPr>
          <a:xfrm>
            <a:off x="7029450" y="3886200"/>
            <a:ext cx="2421466" cy="0"/>
          </a:xfrm>
          <a:prstGeom prst="line">
            <a:avLst/>
          </a:prstGeom>
          <a:ln w="69850">
            <a:solidFill>
              <a:srgbClr val="7BA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9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4">
            <a:extLst>
              <a:ext uri="{FF2B5EF4-FFF2-40B4-BE49-F238E27FC236}">
                <a16:creationId xmlns:a16="http://schemas.microsoft.com/office/drawing/2014/main" id="{DAE20C0E-42F9-124F-823B-0644BC754F14}"/>
              </a:ext>
            </a:extLst>
          </p:cNvPr>
          <p:cNvSpPr/>
          <p:nvPr/>
        </p:nvSpPr>
        <p:spPr bwMode="auto">
          <a:xfrm>
            <a:off x="10173216" y="0"/>
            <a:ext cx="3644384" cy="7772400"/>
          </a:xfrm>
          <a:prstGeom prst="chevron">
            <a:avLst>
              <a:gd name="adj" fmla="val 19632"/>
            </a:avLst>
          </a:prstGeom>
          <a:gradFill flip="none" rotWithShape="1">
            <a:gsLst>
              <a:gs pos="100000">
                <a:srgbClr val="DFEAFF"/>
              </a:gs>
              <a:gs pos="0">
                <a:schemeClr val="bg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ndParaRPr>
          </a:p>
        </p:txBody>
      </p:sp>
      <p:sp>
        <p:nvSpPr>
          <p:cNvPr id="12" name="Arrow: Chevron 11">
            <a:extLst>
              <a:ext uri="{FF2B5EF4-FFF2-40B4-BE49-F238E27FC236}">
                <a16:creationId xmlns:a16="http://schemas.microsoft.com/office/drawing/2014/main" id="{222E745D-BA70-1B1D-BE1D-16B2D92D85B0}"/>
              </a:ext>
            </a:extLst>
          </p:cNvPr>
          <p:cNvSpPr/>
          <p:nvPr/>
        </p:nvSpPr>
        <p:spPr bwMode="auto">
          <a:xfrm>
            <a:off x="7637040" y="-6020"/>
            <a:ext cx="3644384" cy="7772400"/>
          </a:xfrm>
          <a:prstGeom prst="chevron">
            <a:avLst>
              <a:gd name="adj" fmla="val 17641"/>
            </a:avLst>
          </a:prstGeom>
          <a:gradFill>
            <a:gsLst>
              <a:gs pos="0">
                <a:srgbClr val="DFEAFF"/>
              </a:gs>
              <a:gs pos="100000">
                <a:schemeClr val="bg1"/>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ndParaRPr>
          </a:p>
        </p:txBody>
      </p:sp>
      <p:sp>
        <p:nvSpPr>
          <p:cNvPr id="13" name="Arrow: Chevron 12">
            <a:extLst>
              <a:ext uri="{FF2B5EF4-FFF2-40B4-BE49-F238E27FC236}">
                <a16:creationId xmlns:a16="http://schemas.microsoft.com/office/drawing/2014/main" id="{420F5901-C5D1-BE14-37A4-22F0301E9FB2}"/>
              </a:ext>
            </a:extLst>
          </p:cNvPr>
          <p:cNvSpPr/>
          <p:nvPr/>
        </p:nvSpPr>
        <p:spPr bwMode="auto">
          <a:xfrm>
            <a:off x="5092940" y="2198"/>
            <a:ext cx="3644384" cy="7772400"/>
          </a:xfrm>
          <a:prstGeom prst="chevron">
            <a:avLst>
              <a:gd name="adj" fmla="val 19632"/>
            </a:avLst>
          </a:prstGeom>
          <a:gradFill flip="none" rotWithShape="1">
            <a:gsLst>
              <a:gs pos="100000">
                <a:srgbClr val="DFEAFF"/>
              </a:gs>
              <a:gs pos="0">
                <a:schemeClr val="bg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ndParaRPr>
          </a:p>
        </p:txBody>
      </p:sp>
      <p:sp>
        <p:nvSpPr>
          <p:cNvPr id="14" name="Arrow: Chevron 13">
            <a:extLst>
              <a:ext uri="{FF2B5EF4-FFF2-40B4-BE49-F238E27FC236}">
                <a16:creationId xmlns:a16="http://schemas.microsoft.com/office/drawing/2014/main" id="{A60EFE4A-A79B-2C7B-DF65-F403ECCF032C}"/>
              </a:ext>
            </a:extLst>
          </p:cNvPr>
          <p:cNvSpPr/>
          <p:nvPr/>
        </p:nvSpPr>
        <p:spPr bwMode="auto">
          <a:xfrm>
            <a:off x="2541001" y="0"/>
            <a:ext cx="3644384" cy="7772400"/>
          </a:xfrm>
          <a:prstGeom prst="chevron">
            <a:avLst>
              <a:gd name="adj" fmla="val 21424"/>
            </a:avLst>
          </a:prstGeom>
          <a:gradFill>
            <a:gsLst>
              <a:gs pos="0">
                <a:srgbClr val="DFEAFF"/>
              </a:gs>
              <a:gs pos="100000">
                <a:schemeClr val="bg1"/>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5" name="Arrow: Chevron 14">
            <a:extLst>
              <a:ext uri="{FF2B5EF4-FFF2-40B4-BE49-F238E27FC236}">
                <a16:creationId xmlns:a16="http://schemas.microsoft.com/office/drawing/2014/main" id="{BE2724AA-E091-1F35-6028-ED7A5FDC77C6}"/>
              </a:ext>
            </a:extLst>
          </p:cNvPr>
          <p:cNvSpPr/>
          <p:nvPr/>
        </p:nvSpPr>
        <p:spPr bwMode="auto">
          <a:xfrm>
            <a:off x="0" y="-6020"/>
            <a:ext cx="3644384" cy="7772399"/>
          </a:xfrm>
          <a:prstGeom prst="chevron">
            <a:avLst>
              <a:gd name="adj" fmla="val 21424"/>
            </a:avLst>
          </a:prstGeom>
          <a:gradFill flip="none" rotWithShape="1">
            <a:gsLst>
              <a:gs pos="100000">
                <a:srgbClr val="DFEAFF"/>
              </a:gs>
              <a:gs pos="0">
                <a:schemeClr val="bg1"/>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6" name="Rectangle 15">
            <a:extLst>
              <a:ext uri="{FF2B5EF4-FFF2-40B4-BE49-F238E27FC236}">
                <a16:creationId xmlns:a16="http://schemas.microsoft.com/office/drawing/2014/main" id="{BB6F3957-BD69-9F47-4A1F-BFB9114095A8}"/>
              </a:ext>
            </a:extLst>
          </p:cNvPr>
          <p:cNvSpPr/>
          <p:nvPr/>
        </p:nvSpPr>
        <p:spPr bwMode="auto">
          <a:xfrm>
            <a:off x="5252800" y="1119742"/>
            <a:ext cx="3312000" cy="504000"/>
          </a:xfrm>
          <a:prstGeom prst="rect">
            <a:avLst/>
          </a:prstGeom>
          <a:gradFill flip="none" rotWithShape="1">
            <a:gsLst>
              <a:gs pos="100000">
                <a:srgbClr val="012169"/>
              </a:gs>
              <a:gs pos="0">
                <a:srgbClr val="024B9C"/>
              </a:gs>
            </a:gsLst>
            <a:path path="circle">
              <a:fillToRect l="100000" t="100000"/>
            </a:path>
            <a:tileRect/>
          </a:gradFill>
          <a:ln w="9525" cap="flat" cmpd="sng" algn="ctr">
            <a:noFill/>
            <a:prstDash val="solid"/>
            <a:round/>
            <a:headEnd type="none" w="med" len="med"/>
            <a:tailEnd type="none" w="med" len="med"/>
          </a:ln>
          <a:effectLst/>
        </p:spPr>
        <p:txBody>
          <a:bodyPr vert="horz" wrap="square" lIns="80682" tIns="40341" rIns="80682" bIns="40341" numCol="1" rtlCol="0" anchor="ctr" anchorCtr="0" compatLnSpc="1">
            <a:prstTxWarp prst="textNoShape">
              <a:avLst/>
            </a:prstTxWarp>
          </a:bodyPr>
          <a:lstStyle>
            <a:defPPr>
              <a:defRPr lang="en-US"/>
            </a:defPPr>
            <a:lvl1pPr algn="l" rtl="0" eaLnBrk="0" fontAlgn="base" hangingPunct="0">
              <a:spcBef>
                <a:spcPct val="0"/>
              </a:spcBef>
              <a:spcAft>
                <a:spcPct val="0"/>
              </a:spcAft>
              <a:defRPr lang="en-US" sz="1300"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sz="1300"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sz="1300"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Calibri" pitchFamily="34" charset="0"/>
                <a:ea typeface="+mn-ea"/>
                <a:cs typeface="+mn-cs"/>
              </a:defRPr>
            </a:lvl5pPr>
            <a:lvl6pPr marL="2286000" algn="l" defTabSz="914400" rtl="0" eaLnBrk="1" latinLnBrk="0" hangingPunct="1">
              <a:defRPr sz="1300" kern="1200">
                <a:solidFill>
                  <a:schemeClr val="tx1"/>
                </a:solidFill>
                <a:latin typeface="Calibri" pitchFamily="34" charset="0"/>
                <a:ea typeface="+mn-ea"/>
                <a:cs typeface="+mn-cs"/>
              </a:defRPr>
            </a:lvl6pPr>
            <a:lvl7pPr marL="2743200" algn="l" defTabSz="914400" rtl="0" eaLnBrk="1" latinLnBrk="0" hangingPunct="1">
              <a:defRPr sz="1300" kern="1200">
                <a:solidFill>
                  <a:schemeClr val="tx1"/>
                </a:solidFill>
                <a:latin typeface="Calibri" pitchFamily="34" charset="0"/>
                <a:ea typeface="+mn-ea"/>
                <a:cs typeface="+mn-cs"/>
              </a:defRPr>
            </a:lvl7pPr>
            <a:lvl8pPr marL="3200400" algn="l" defTabSz="914400" rtl="0" eaLnBrk="1" latinLnBrk="0" hangingPunct="1">
              <a:defRPr sz="1300" kern="1200">
                <a:solidFill>
                  <a:schemeClr val="tx1"/>
                </a:solidFill>
                <a:latin typeface="Calibri" pitchFamily="34" charset="0"/>
                <a:ea typeface="+mn-ea"/>
                <a:cs typeface="+mn-cs"/>
              </a:defRPr>
            </a:lvl8pPr>
            <a:lvl9pPr marL="3657600" algn="l" defTabSz="914400" rtl="0" eaLnBrk="1" latinLnBrk="0" hangingPunct="1">
              <a:defRPr sz="1300" kern="1200">
                <a:solidFill>
                  <a:schemeClr val="tx1"/>
                </a:solidFill>
                <a:latin typeface="Calibri" pitchFamily="34" charset="0"/>
                <a:ea typeface="+mn-ea"/>
                <a:cs typeface="+mn-cs"/>
              </a:defRPr>
            </a:lvl9pPr>
          </a:lstStyle>
          <a:p>
            <a:pPr marL="0" marR="0" lvl="0" indent="0" algn="ctr" defTabSz="40344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There is a lot in a name</a:t>
            </a:r>
          </a:p>
        </p:txBody>
      </p:sp>
      <p:sp>
        <p:nvSpPr>
          <p:cNvPr id="17" name="Oval 16">
            <a:extLst>
              <a:ext uri="{FF2B5EF4-FFF2-40B4-BE49-F238E27FC236}">
                <a16:creationId xmlns:a16="http://schemas.microsoft.com/office/drawing/2014/main" id="{19AFFE98-6868-26B5-836E-B2E6FD192698}"/>
              </a:ext>
            </a:extLst>
          </p:cNvPr>
          <p:cNvSpPr/>
          <p:nvPr/>
        </p:nvSpPr>
        <p:spPr bwMode="auto">
          <a:xfrm>
            <a:off x="1409060" y="1887957"/>
            <a:ext cx="1367389" cy="1367389"/>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8" name="Oval 17">
            <a:extLst>
              <a:ext uri="{FF2B5EF4-FFF2-40B4-BE49-F238E27FC236}">
                <a16:creationId xmlns:a16="http://schemas.microsoft.com/office/drawing/2014/main" id="{BAD84949-12A5-AEAF-5E8A-B959822385CC}"/>
              </a:ext>
            </a:extLst>
          </p:cNvPr>
          <p:cNvSpPr/>
          <p:nvPr/>
        </p:nvSpPr>
        <p:spPr bwMode="auto">
          <a:xfrm>
            <a:off x="4144406" y="1887957"/>
            <a:ext cx="1367389" cy="1367389"/>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19" name="Oval 18">
            <a:extLst>
              <a:ext uri="{FF2B5EF4-FFF2-40B4-BE49-F238E27FC236}">
                <a16:creationId xmlns:a16="http://schemas.microsoft.com/office/drawing/2014/main" id="{962C04A4-529F-765F-098F-3CBB359E90A4}"/>
              </a:ext>
            </a:extLst>
          </p:cNvPr>
          <p:cNvSpPr/>
          <p:nvPr/>
        </p:nvSpPr>
        <p:spPr bwMode="auto">
          <a:xfrm>
            <a:off x="6619287" y="1887957"/>
            <a:ext cx="1367389" cy="1367389"/>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20" name="Oval 19">
            <a:extLst>
              <a:ext uri="{FF2B5EF4-FFF2-40B4-BE49-F238E27FC236}">
                <a16:creationId xmlns:a16="http://schemas.microsoft.com/office/drawing/2014/main" id="{FC9E8C75-02C6-E53A-12DD-952C8DAB08D0}"/>
              </a:ext>
            </a:extLst>
          </p:cNvPr>
          <p:cNvSpPr/>
          <p:nvPr/>
        </p:nvSpPr>
        <p:spPr bwMode="auto">
          <a:xfrm>
            <a:off x="9138993" y="1887957"/>
            <a:ext cx="1367389" cy="1367389"/>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21" name="Oval 20">
            <a:extLst>
              <a:ext uri="{FF2B5EF4-FFF2-40B4-BE49-F238E27FC236}">
                <a16:creationId xmlns:a16="http://schemas.microsoft.com/office/drawing/2014/main" id="{FFD5C232-4840-4FEC-880A-CD92086143F6}"/>
              </a:ext>
            </a:extLst>
          </p:cNvPr>
          <p:cNvSpPr/>
          <p:nvPr/>
        </p:nvSpPr>
        <p:spPr bwMode="auto">
          <a:xfrm>
            <a:off x="11760913" y="1887957"/>
            <a:ext cx="1367389" cy="1367389"/>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ndParaRPr>
          </a:p>
        </p:txBody>
      </p:sp>
      <p:sp>
        <p:nvSpPr>
          <p:cNvPr id="22" name="Title 3">
            <a:extLst>
              <a:ext uri="{FF2B5EF4-FFF2-40B4-BE49-F238E27FC236}">
                <a16:creationId xmlns:a16="http://schemas.microsoft.com/office/drawing/2014/main" id="{CDEA2C6A-754C-6904-6326-D93D491F93E8}"/>
              </a:ext>
            </a:extLst>
          </p:cNvPr>
          <p:cNvSpPr>
            <a:spLocks noGrp="1"/>
          </p:cNvSpPr>
          <p:nvPr>
            <p:ph type="title"/>
          </p:nvPr>
        </p:nvSpPr>
        <p:spPr>
          <a:xfrm>
            <a:off x="349657" y="400051"/>
            <a:ext cx="4464000" cy="364074"/>
          </a:xfrm>
        </p:spPr>
        <p:txBody>
          <a:bodyPr/>
          <a:lstStyle/>
          <a:p>
            <a:r>
              <a:rPr lang="en-US" dirty="0"/>
              <a:t>Separating hype from reality</a:t>
            </a:r>
          </a:p>
        </p:txBody>
      </p:sp>
      <p:sp>
        <p:nvSpPr>
          <p:cNvPr id="26" name="Rectangle 25">
            <a:extLst>
              <a:ext uri="{FF2B5EF4-FFF2-40B4-BE49-F238E27FC236}">
                <a16:creationId xmlns:a16="http://schemas.microsoft.com/office/drawing/2014/main" id="{B7404CBA-FE03-26DF-F5A2-502B9292AD37}"/>
              </a:ext>
            </a:extLst>
          </p:cNvPr>
          <p:cNvSpPr/>
          <p:nvPr/>
        </p:nvSpPr>
        <p:spPr>
          <a:xfrm>
            <a:off x="1063905" y="3439169"/>
            <a:ext cx="2184417" cy="666849"/>
          </a:xfrm>
          <a:prstGeom prst="rect">
            <a:avLst/>
          </a:prstGeom>
        </p:spPr>
        <p:txBody>
          <a:bodyPr wrap="square" lIns="0" tIns="0" rIns="0" bIns="0">
            <a:spAutoFit/>
          </a:bodyPr>
          <a:lstStyle/>
          <a:p>
            <a:pPr marL="0" marR="0" lvl="0" indent="0" algn="ctr" defTabSz="783204" rtl="0" eaLnBrk="0" fontAlgn="base" latinLnBrk="0" hangingPunct="0">
              <a:lnSpc>
                <a:spcPts val="2600"/>
              </a:lnSpc>
              <a:spcBef>
                <a:spcPct val="0"/>
              </a:spcBef>
              <a:spcAft>
                <a:spcPct val="0"/>
              </a:spcAft>
              <a:buClrTx/>
              <a:buSzTx/>
              <a:buFontTx/>
              <a:buNone/>
              <a:tabLst/>
              <a:defRPr/>
            </a:pPr>
            <a: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t>Artificial Intelligence</a:t>
            </a:r>
            <a:endParaRPr kumimoji="0" lang="en-US"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endParaRPr>
          </a:p>
        </p:txBody>
      </p:sp>
      <p:sp>
        <p:nvSpPr>
          <p:cNvPr id="27" name="Rectangle 26">
            <a:extLst>
              <a:ext uri="{FF2B5EF4-FFF2-40B4-BE49-F238E27FC236}">
                <a16:creationId xmlns:a16="http://schemas.microsoft.com/office/drawing/2014/main" id="{39677202-9D2A-CF6B-5319-6B45C31179FF}"/>
              </a:ext>
            </a:extLst>
          </p:cNvPr>
          <p:cNvSpPr/>
          <p:nvPr/>
        </p:nvSpPr>
        <p:spPr>
          <a:xfrm>
            <a:off x="3928030" y="3439170"/>
            <a:ext cx="1811003" cy="666849"/>
          </a:xfrm>
          <a:prstGeom prst="rect">
            <a:avLst/>
          </a:prstGeom>
        </p:spPr>
        <p:txBody>
          <a:bodyPr wrap="square" lIns="0" tIns="0" rIns="0" bIns="0">
            <a:spAutoFit/>
          </a:bodyPr>
          <a:lstStyle/>
          <a:p>
            <a:pPr marL="0" marR="0" lvl="0" indent="0" algn="ctr" defTabSz="783204" rtl="0" eaLnBrk="0" fontAlgn="base" latinLnBrk="0" hangingPunct="0">
              <a:lnSpc>
                <a:spcPts val="2600"/>
              </a:lnSpc>
              <a:spcBef>
                <a:spcPct val="0"/>
              </a:spcBef>
              <a:spcAft>
                <a:spcPct val="0"/>
              </a:spcAft>
              <a:buClrTx/>
              <a:buSzTx/>
              <a:buFontTx/>
              <a:buNone/>
              <a:tabLst/>
              <a:defRPr/>
            </a:pPr>
            <a: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t>Intelligent Automation </a:t>
            </a:r>
            <a:endParaRPr kumimoji="0" lang="en-US"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endParaRPr>
          </a:p>
        </p:txBody>
      </p:sp>
      <p:sp>
        <p:nvSpPr>
          <p:cNvPr id="28" name="Rectangle 27">
            <a:extLst>
              <a:ext uri="{FF2B5EF4-FFF2-40B4-BE49-F238E27FC236}">
                <a16:creationId xmlns:a16="http://schemas.microsoft.com/office/drawing/2014/main" id="{2982EA9A-744C-22B0-9D40-8DF00F3AC1D3}"/>
              </a:ext>
            </a:extLst>
          </p:cNvPr>
          <p:cNvSpPr/>
          <p:nvPr/>
        </p:nvSpPr>
        <p:spPr>
          <a:xfrm>
            <a:off x="6316559" y="3662659"/>
            <a:ext cx="2184417" cy="333425"/>
          </a:xfrm>
          <a:prstGeom prst="rect">
            <a:avLst/>
          </a:prstGeom>
        </p:spPr>
        <p:txBody>
          <a:bodyPr wrap="square" lIns="0" tIns="0" rIns="0" bIns="0">
            <a:spAutoFit/>
          </a:bodyPr>
          <a:lstStyle/>
          <a:p>
            <a:pPr marL="0" marR="0" lvl="0" indent="0" algn="ctr" defTabSz="783204" rtl="0" eaLnBrk="0" fontAlgn="base" latinLnBrk="0" hangingPunct="0">
              <a:lnSpc>
                <a:spcPts val="2600"/>
              </a:lnSpc>
              <a:spcBef>
                <a:spcPct val="0"/>
              </a:spcBef>
              <a:spcAft>
                <a:spcPct val="0"/>
              </a:spcAft>
              <a:buClrTx/>
              <a:buSzTx/>
              <a:buFontTx/>
              <a:buNone/>
              <a:tabLst/>
              <a:defRPr/>
            </a:pPr>
            <a: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t>Hyperautomation </a:t>
            </a:r>
            <a:endParaRPr kumimoji="0" lang="en-US"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endParaRPr>
          </a:p>
        </p:txBody>
      </p:sp>
      <p:sp>
        <p:nvSpPr>
          <p:cNvPr id="29" name="TextBox 28">
            <a:extLst>
              <a:ext uri="{FF2B5EF4-FFF2-40B4-BE49-F238E27FC236}">
                <a16:creationId xmlns:a16="http://schemas.microsoft.com/office/drawing/2014/main" id="{1FC8123C-F822-B0C1-44FD-603C94F5CFC5}"/>
              </a:ext>
            </a:extLst>
          </p:cNvPr>
          <p:cNvSpPr txBox="1"/>
          <p:nvPr/>
        </p:nvSpPr>
        <p:spPr>
          <a:xfrm>
            <a:off x="919355" y="4542948"/>
            <a:ext cx="2184417" cy="1000274"/>
          </a:xfrm>
          <a:prstGeom prst="rect">
            <a:avLst/>
          </a:prstGeom>
          <a:noFill/>
        </p:spPr>
        <p:txBody>
          <a:bodyPr wrap="square" lIns="0" tIns="0" rIns="0" bIns="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srgbClr val="161616"/>
                </a:solidFill>
                <a:effectLst/>
                <a:uLnTx/>
                <a:uFillTx/>
                <a:ea typeface="+mn-ea"/>
                <a:cs typeface="Calibri Light" panose="020F0302020204030204" pitchFamily="34" charset="0"/>
              </a:rPr>
              <a:t>is technology that enables computers and machines to simulate human intelligence and problem-solving capabilities.</a:t>
            </a:r>
            <a:r>
              <a:rPr kumimoji="0" lang="en-GB" sz="1300" b="0" i="0" u="none" strike="noStrike" kern="1200" cap="none" spc="0" normalizeH="0" baseline="30000" noProof="0" dirty="0">
                <a:ln>
                  <a:noFill/>
                </a:ln>
                <a:solidFill>
                  <a:srgbClr val="33416B"/>
                </a:solidFill>
                <a:effectLst/>
                <a:uLnTx/>
                <a:uFillTx/>
                <a:ea typeface="Arial Unicode MS" panose="020B0604020202020204" pitchFamily="34" charset="-128"/>
                <a:cs typeface="Calibri Light" panose="020F0302020204030204" pitchFamily="34" charset="0"/>
              </a:rPr>
              <a:t>1</a:t>
            </a:r>
            <a:endParaRPr kumimoji="0" lang="en-US" sz="1300" b="0" i="0" u="none" strike="noStrike" kern="1200" cap="none" spc="0" normalizeH="0" baseline="0" noProof="0" dirty="0">
              <a:ln>
                <a:noFill/>
              </a:ln>
              <a:solidFill>
                <a:srgbClr val="000000"/>
              </a:solidFill>
              <a:effectLst/>
              <a:uLnTx/>
              <a:uFillTx/>
              <a:ea typeface="+mn-ea"/>
              <a:cs typeface="Calibri Light" panose="020F0302020204030204" pitchFamily="34" charset="0"/>
            </a:endParaRPr>
          </a:p>
        </p:txBody>
      </p:sp>
      <p:sp>
        <p:nvSpPr>
          <p:cNvPr id="30" name="TextBox 29">
            <a:extLst>
              <a:ext uri="{FF2B5EF4-FFF2-40B4-BE49-F238E27FC236}">
                <a16:creationId xmlns:a16="http://schemas.microsoft.com/office/drawing/2014/main" id="{E0E37968-6EC9-6C81-E949-C6CDF4627DC2}"/>
              </a:ext>
            </a:extLst>
          </p:cNvPr>
          <p:cNvSpPr txBox="1"/>
          <p:nvPr/>
        </p:nvSpPr>
        <p:spPr>
          <a:xfrm>
            <a:off x="3596311" y="4541500"/>
            <a:ext cx="2184418" cy="2000548"/>
          </a:xfrm>
          <a:prstGeom prst="rect">
            <a:avLst/>
          </a:prstGeom>
          <a:noFill/>
        </p:spPr>
        <p:txBody>
          <a:bodyPr wrap="square" lIns="0" tIns="0" rIns="0" bIns="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sometimes called cognitive automation, is the use of automation technologies—artificial intelligence (AI), business process</a:t>
            </a:r>
            <a:b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b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management (BPM) and</a:t>
            </a:r>
            <a:b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b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robotic process automation (RPA)—to streamline and</a:t>
            </a:r>
            <a:b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b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scale decision-making</a:t>
            </a:r>
            <a:b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b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across organizations.</a:t>
            </a:r>
            <a:r>
              <a:rPr kumimoji="0" lang="en-GB" sz="1300" b="0" i="0" u="none" strike="noStrike" kern="0" cap="none" spc="0" normalizeH="0" baseline="30000" noProof="0" dirty="0">
                <a:ln>
                  <a:noFill/>
                </a:ln>
                <a:solidFill>
                  <a:srgbClr val="33416B"/>
                </a:solidFill>
                <a:effectLst/>
                <a:uLnTx/>
                <a:uFillTx/>
                <a:ea typeface="Arial Unicode MS" panose="020B0604020202020204" pitchFamily="34" charset="-128"/>
                <a:cs typeface="Dreaming Outloud Script Pro" panose="020B0604020202020204" pitchFamily="66" charset="0"/>
              </a:rPr>
              <a:t>1</a:t>
            </a:r>
            <a:endParaRPr kumimoji="0" lang="en-US" sz="1300" b="0" i="0" u="none" strike="noStrike" kern="0" cap="none" spc="0" normalizeH="0" baseline="0" noProof="0" dirty="0">
              <a:ln>
                <a:noFill/>
              </a:ln>
              <a:solidFill>
                <a:srgbClr val="000000"/>
              </a:solidFill>
              <a:effectLst/>
              <a:uLnTx/>
              <a:uFillTx/>
              <a:ea typeface="+mn-ea"/>
              <a:cs typeface="+mn-cs"/>
            </a:endParaRPr>
          </a:p>
        </p:txBody>
      </p:sp>
      <p:sp>
        <p:nvSpPr>
          <p:cNvPr id="31" name="TextBox 30">
            <a:extLst>
              <a:ext uri="{FF2B5EF4-FFF2-40B4-BE49-F238E27FC236}">
                <a16:creationId xmlns:a16="http://schemas.microsoft.com/office/drawing/2014/main" id="{174DEEE2-56EF-C0F5-1430-7EACCD33F4D1}"/>
              </a:ext>
            </a:extLst>
          </p:cNvPr>
          <p:cNvSpPr txBox="1"/>
          <p:nvPr/>
        </p:nvSpPr>
        <p:spPr>
          <a:xfrm>
            <a:off x="6210256" y="4535683"/>
            <a:ext cx="2184418" cy="1000274"/>
          </a:xfrm>
          <a:prstGeom prst="rect">
            <a:avLst/>
          </a:prstGeom>
          <a:noFill/>
        </p:spPr>
        <p:txBody>
          <a:bodyPr wrap="square" lIns="0" tIns="0" rIns="0" bIns="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is a business-driven, disciplined approach that organizations use to rapidly identify, vet and automate as many business</a:t>
            </a:r>
            <a:b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br>
            <a:r>
              <a:rPr kumimoji="0" lang="en-GB" sz="1300" b="0" i="0" u="none" strike="noStrike" kern="0" cap="none" spc="0" normalizeH="0" baseline="0" noProof="0" dirty="0">
                <a:ln>
                  <a:noFill/>
                </a:ln>
                <a:solidFill>
                  <a:srgbClr val="161616"/>
                </a:solidFill>
                <a:effectLst/>
                <a:uLnTx/>
                <a:uFillTx/>
                <a:ea typeface="+mn-ea"/>
                <a:cs typeface="Calibri Light" panose="020F0302020204030204" pitchFamily="34" charset="0"/>
              </a:rPr>
              <a:t>and IT processes as possible.</a:t>
            </a:r>
            <a:r>
              <a:rPr kumimoji="0" lang="en-GB" sz="1300" b="0" i="0" u="none" strike="noStrike" kern="0" cap="none" spc="0" normalizeH="0" baseline="30000" noProof="0" dirty="0">
                <a:ln>
                  <a:noFill/>
                </a:ln>
                <a:solidFill>
                  <a:srgbClr val="161616"/>
                </a:solidFill>
                <a:effectLst/>
                <a:uLnTx/>
                <a:uFillTx/>
                <a:ea typeface="+mn-ea"/>
                <a:cs typeface="Calibri Light" panose="020F0302020204030204" pitchFamily="34" charset="0"/>
              </a:rPr>
              <a:t>2</a:t>
            </a:r>
            <a:endParaRPr kumimoji="0" lang="en-US" sz="1300" b="0" i="0" u="none" strike="noStrike" kern="0" cap="none" spc="0" normalizeH="0" baseline="0" noProof="0" dirty="0">
              <a:ln>
                <a:noFill/>
              </a:ln>
              <a:solidFill>
                <a:srgbClr val="000000"/>
              </a:solidFill>
              <a:effectLst/>
              <a:uLnTx/>
              <a:uFillTx/>
              <a:ea typeface="+mn-ea"/>
              <a:cs typeface="+mn-cs"/>
            </a:endParaRPr>
          </a:p>
        </p:txBody>
      </p:sp>
      <p:sp>
        <p:nvSpPr>
          <p:cNvPr id="32" name="Rectangle 31">
            <a:extLst>
              <a:ext uri="{FF2B5EF4-FFF2-40B4-BE49-F238E27FC236}">
                <a16:creationId xmlns:a16="http://schemas.microsoft.com/office/drawing/2014/main" id="{B8A4D1DF-3C92-624D-A354-6BC721CC6E56}"/>
              </a:ext>
            </a:extLst>
          </p:cNvPr>
          <p:cNvSpPr>
            <a:spLocks/>
          </p:cNvSpPr>
          <p:nvPr/>
        </p:nvSpPr>
        <p:spPr>
          <a:xfrm>
            <a:off x="1277151" y="7408162"/>
            <a:ext cx="9007157" cy="138499"/>
          </a:xfrm>
          <a:prstGeom prst="rect">
            <a:avLst/>
          </a:prstGeom>
        </p:spPr>
        <p:txBody>
          <a:bodyPr wrap="square" lIns="0" tIns="0" rIns="0" bIns="0" anchor="b" anchorCtr="0">
            <a:spAutoFit/>
          </a:bodyPr>
          <a:lstStyle/>
          <a:p>
            <a:pPr marR="0" lvl="0" algn="l" defTabSz="711996" rtl="0" eaLnBrk="0" fontAlgn="base" latinLnBrk="0" hangingPunct="0">
              <a:lnSpc>
                <a:spcPct val="100000"/>
              </a:lnSpc>
              <a:spcBef>
                <a:spcPct val="0"/>
              </a:spcBef>
              <a:spcAft>
                <a:spcPct val="0"/>
              </a:spcAft>
              <a:buClrTx/>
              <a:buSzTx/>
              <a:tabLst/>
              <a:defRPr/>
            </a:pPr>
            <a:r>
              <a:rPr kumimoji="0" lang="en-US" sz="900" b="0" i="0" u="none" strike="noStrike" kern="1200" cap="none" spc="0" normalizeH="0" baseline="30000" noProof="0" dirty="0">
                <a:ln>
                  <a:noFill/>
                </a:ln>
                <a:solidFill>
                  <a:srgbClr val="000000"/>
                </a:solidFill>
                <a:effectLst/>
                <a:uLnTx/>
                <a:uFillTx/>
                <a:latin typeface="Calibri" pitchFamily="34" charset="0"/>
                <a:ea typeface="+mn-ea"/>
                <a:cs typeface="Calibri Light" panose="020F0302020204030204" pitchFamily="34" charset="0"/>
              </a:rPr>
              <a:t>1 </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Calibri Light" panose="020F0302020204030204" pitchFamily="34" charset="0"/>
              </a:rPr>
              <a:t>IBM. 2024. </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mn-cs"/>
                <a:hlinkClick r:id="rId3"/>
              </a:rPr>
              <a:t>https://www.ibm.com/think/topics/artificial-intelligence</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mn-cs"/>
              </a:rPr>
              <a:t> | </a:t>
            </a:r>
            <a:r>
              <a:rPr kumimoji="0" lang="en-US" sz="900" b="0" i="0" u="none" strike="noStrike" kern="1200" cap="none" spc="0" normalizeH="0" baseline="30000" noProof="0" dirty="0">
                <a:ln>
                  <a:noFill/>
                </a:ln>
                <a:solidFill>
                  <a:srgbClr val="000000"/>
                </a:solidFill>
                <a:effectLst/>
                <a:uLnTx/>
                <a:uFillTx/>
                <a:latin typeface="Calibri" pitchFamily="34" charset="0"/>
                <a:ea typeface="+mn-ea"/>
                <a:cs typeface="+mn-cs"/>
              </a:rPr>
              <a:t>2</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Calibri Light" panose="020F0302020204030204" pitchFamily="34" charset="0"/>
              </a:rPr>
              <a:t>Gartner. 2024. </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Calibri Light" panose="020F0302020204030204" pitchFamily="34" charset="0"/>
                <a:hlinkClick r:id="rId4"/>
              </a:rPr>
              <a:t>https://www.gartner.com/en/information-technology/glossary/hyperautomation</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Calibri Light" panose="020F0302020204030204" pitchFamily="34" charset="0"/>
              </a:rPr>
              <a:t> | </a:t>
            </a:r>
            <a:r>
              <a:rPr kumimoji="0" lang="en-US" sz="900" b="0" i="0" u="none" strike="noStrike" kern="1200" cap="none" spc="0" normalizeH="0" baseline="30000" noProof="0" dirty="0">
                <a:ln>
                  <a:noFill/>
                </a:ln>
                <a:solidFill>
                  <a:srgbClr val="000000"/>
                </a:solidFill>
                <a:effectLst/>
                <a:uLnTx/>
                <a:uFillTx/>
                <a:latin typeface="Calibri" pitchFamily="34" charset="0"/>
                <a:ea typeface="+mn-ea"/>
                <a:cs typeface="Calibri Light" panose="020F0302020204030204" pitchFamily="34" charset="0"/>
              </a:rPr>
              <a:t>3</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Calibri Light" panose="020F0302020204030204" pitchFamily="34" charset="0"/>
              </a:rPr>
              <a:t> </a:t>
            </a:r>
            <a:r>
              <a:rPr kumimoji="0" lang="en-US" sz="900" b="0" i="0" u="none" strike="noStrike" kern="1200" cap="none" spc="0" normalizeH="0" baseline="0" noProof="0" dirty="0" err="1">
                <a:ln>
                  <a:noFill/>
                </a:ln>
                <a:solidFill>
                  <a:srgbClr val="000000"/>
                </a:solidFill>
                <a:effectLst/>
                <a:uLnTx/>
                <a:uFillTx/>
                <a:latin typeface="Calibri" pitchFamily="34" charset="0"/>
                <a:ea typeface="+mn-ea"/>
                <a:cs typeface="Calibri Light" panose="020F0302020204030204" pitchFamily="34" charset="0"/>
              </a:rPr>
              <a:t>Highradius</a:t>
            </a:r>
            <a:r>
              <a:rPr kumimoji="0" lang="en-US" sz="900" b="0" i="0" u="none" strike="noStrike" kern="1200" cap="none" spc="0" normalizeH="0" baseline="0" noProof="0" dirty="0">
                <a:ln>
                  <a:noFill/>
                </a:ln>
                <a:solidFill>
                  <a:srgbClr val="000000"/>
                </a:solidFill>
                <a:effectLst/>
                <a:uLnTx/>
                <a:uFillTx/>
                <a:latin typeface="Calibri" pitchFamily="34" charset="0"/>
                <a:ea typeface="+mn-ea"/>
                <a:cs typeface="Calibri Light" panose="020F0302020204030204" pitchFamily="34" charset="0"/>
              </a:rPr>
              <a:t>. 2025</a:t>
            </a:r>
          </a:p>
        </p:txBody>
      </p:sp>
      <p:cxnSp>
        <p:nvCxnSpPr>
          <p:cNvPr id="33" name="Straight Connector 32">
            <a:extLst>
              <a:ext uri="{FF2B5EF4-FFF2-40B4-BE49-F238E27FC236}">
                <a16:creationId xmlns:a16="http://schemas.microsoft.com/office/drawing/2014/main" id="{D5479505-D4F3-EE5A-BDA4-CF639D93111E}"/>
              </a:ext>
            </a:extLst>
          </p:cNvPr>
          <p:cNvCxnSpPr>
            <a:cxnSpLocks/>
          </p:cNvCxnSpPr>
          <p:nvPr/>
        </p:nvCxnSpPr>
        <p:spPr>
          <a:xfrm>
            <a:off x="6977115" y="4299256"/>
            <a:ext cx="651733" cy="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73DEC3-598F-5D62-E42E-ACF6F48EBDA8}"/>
              </a:ext>
            </a:extLst>
          </p:cNvPr>
          <p:cNvCxnSpPr>
            <a:cxnSpLocks/>
          </p:cNvCxnSpPr>
          <p:nvPr/>
        </p:nvCxnSpPr>
        <p:spPr>
          <a:xfrm>
            <a:off x="1766888" y="4299256"/>
            <a:ext cx="651733" cy="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4E1327-F3F5-F019-56BC-8B18FC2174C0}"/>
              </a:ext>
            </a:extLst>
          </p:cNvPr>
          <p:cNvCxnSpPr>
            <a:cxnSpLocks/>
          </p:cNvCxnSpPr>
          <p:nvPr/>
        </p:nvCxnSpPr>
        <p:spPr>
          <a:xfrm>
            <a:off x="9496821" y="4299256"/>
            <a:ext cx="651733" cy="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A49C0FD-2068-C72B-4FB7-53496988426A}"/>
              </a:ext>
            </a:extLst>
          </p:cNvPr>
          <p:cNvSpPr/>
          <p:nvPr/>
        </p:nvSpPr>
        <p:spPr>
          <a:xfrm>
            <a:off x="9147358" y="3439170"/>
            <a:ext cx="1296129" cy="666849"/>
          </a:xfrm>
          <a:prstGeom prst="rect">
            <a:avLst/>
          </a:prstGeom>
        </p:spPr>
        <p:txBody>
          <a:bodyPr wrap="square" lIns="0" tIns="0" rIns="0" bIns="0">
            <a:spAutoFit/>
          </a:bodyPr>
          <a:lstStyle/>
          <a:p>
            <a:pPr marL="0" marR="0" lvl="0" indent="0" algn="ctr" defTabSz="783204" rtl="0" eaLnBrk="0" fontAlgn="base" latinLnBrk="0" hangingPunct="0">
              <a:lnSpc>
                <a:spcPts val="2600"/>
              </a:lnSpc>
              <a:spcBef>
                <a:spcPct val="0"/>
              </a:spcBef>
              <a:spcAft>
                <a:spcPct val="0"/>
              </a:spcAft>
              <a:buClrTx/>
              <a:buSzTx/>
              <a:buFontTx/>
              <a:buNone/>
              <a:tabLst/>
              <a:defRPr/>
            </a:pPr>
            <a: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t>Agentic</a:t>
            </a:r>
            <a:b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br>
            <a: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t>AI</a:t>
            </a:r>
            <a:endParaRPr kumimoji="0" lang="en-US"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endParaRPr>
          </a:p>
        </p:txBody>
      </p:sp>
      <p:sp>
        <p:nvSpPr>
          <p:cNvPr id="37" name="TextBox 36">
            <a:extLst>
              <a:ext uri="{FF2B5EF4-FFF2-40B4-BE49-F238E27FC236}">
                <a16:creationId xmlns:a16="http://schemas.microsoft.com/office/drawing/2014/main" id="{E9EBAB67-51BA-2B22-7350-EFD31B3A8899}"/>
              </a:ext>
            </a:extLst>
          </p:cNvPr>
          <p:cNvSpPr txBox="1"/>
          <p:nvPr/>
        </p:nvSpPr>
        <p:spPr>
          <a:xfrm>
            <a:off x="8997618" y="4542948"/>
            <a:ext cx="1800070" cy="800219"/>
          </a:xfrm>
          <a:prstGeom prst="rect">
            <a:avLst/>
          </a:prstGeom>
          <a:noFill/>
        </p:spPr>
        <p:txBody>
          <a:bodyPr wrap="square" lIns="0" tIns="0" rIns="0" bIns="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lang="en-GB" sz="1300" kern="0" dirty="0">
                <a:solidFill>
                  <a:srgbClr val="161616"/>
                </a:solidFill>
                <a:cs typeface="Calibri Light" panose="020F0302020204030204" pitchFamily="34" charset="0"/>
              </a:rPr>
              <a:t>can reason independently orchestrate multiple agents together to solve </a:t>
            </a:r>
            <a:br>
              <a:rPr lang="en-GB" sz="1300" kern="0" dirty="0">
                <a:solidFill>
                  <a:srgbClr val="161616"/>
                </a:solidFill>
                <a:cs typeface="Calibri Light" panose="020F0302020204030204" pitchFamily="34" charset="0"/>
              </a:rPr>
            </a:br>
            <a:r>
              <a:rPr lang="en-GB" sz="1300" kern="0" dirty="0">
                <a:solidFill>
                  <a:srgbClr val="161616"/>
                </a:solidFill>
                <a:cs typeface="Calibri Light" panose="020F0302020204030204" pitchFamily="34" charset="0"/>
              </a:rPr>
              <a:t>a specific problem.</a:t>
            </a:r>
            <a:r>
              <a:rPr kumimoji="0" lang="en-GB" sz="1300" b="0" i="0" u="none" strike="noStrike" kern="0" cap="none" spc="0" normalizeH="0" baseline="30000" noProof="0" dirty="0">
                <a:ln>
                  <a:noFill/>
                </a:ln>
                <a:solidFill>
                  <a:srgbClr val="161616"/>
                </a:solidFill>
                <a:effectLst/>
                <a:uLnTx/>
                <a:uFillTx/>
                <a:ea typeface="+mn-ea"/>
                <a:cs typeface="Calibri Light" panose="020F0302020204030204" pitchFamily="34" charset="0"/>
              </a:rPr>
              <a:t>3</a:t>
            </a:r>
            <a:endParaRPr kumimoji="0" lang="en-US" sz="1300" b="0" i="0" u="none" strike="noStrike" kern="0" cap="none" spc="0" normalizeH="0" baseline="0" noProof="0" dirty="0">
              <a:ln>
                <a:noFill/>
              </a:ln>
              <a:solidFill>
                <a:srgbClr val="000000"/>
              </a:solidFill>
              <a:effectLst/>
              <a:uLnTx/>
              <a:uFillTx/>
              <a:ea typeface="+mn-ea"/>
              <a:cs typeface="+mn-cs"/>
            </a:endParaRPr>
          </a:p>
        </p:txBody>
      </p:sp>
      <p:cxnSp>
        <p:nvCxnSpPr>
          <p:cNvPr id="38" name="Straight Connector 37">
            <a:extLst>
              <a:ext uri="{FF2B5EF4-FFF2-40B4-BE49-F238E27FC236}">
                <a16:creationId xmlns:a16="http://schemas.microsoft.com/office/drawing/2014/main" id="{0949DF5A-2D6A-125B-4397-38650026EB57}"/>
              </a:ext>
            </a:extLst>
          </p:cNvPr>
          <p:cNvCxnSpPr>
            <a:cxnSpLocks/>
          </p:cNvCxnSpPr>
          <p:nvPr/>
        </p:nvCxnSpPr>
        <p:spPr>
          <a:xfrm>
            <a:off x="4502234" y="4299256"/>
            <a:ext cx="651733" cy="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DADCE91-2352-F74F-5CF4-39BB1E5252BA}"/>
              </a:ext>
            </a:extLst>
          </p:cNvPr>
          <p:cNvSpPr/>
          <p:nvPr/>
        </p:nvSpPr>
        <p:spPr>
          <a:xfrm>
            <a:off x="11507393" y="3662659"/>
            <a:ext cx="1874428" cy="333425"/>
          </a:xfrm>
          <a:prstGeom prst="rect">
            <a:avLst/>
          </a:prstGeom>
        </p:spPr>
        <p:txBody>
          <a:bodyPr wrap="square" lIns="0" tIns="0" rIns="0" bIns="0">
            <a:spAutoFit/>
          </a:bodyPr>
          <a:lstStyle/>
          <a:p>
            <a:pPr marL="0" marR="0" lvl="0" indent="0" algn="ctr" defTabSz="783204" rtl="0" eaLnBrk="0" fontAlgn="base" latinLnBrk="0" hangingPunct="0">
              <a:lnSpc>
                <a:spcPts val="2600"/>
              </a:lnSpc>
              <a:spcBef>
                <a:spcPct val="0"/>
              </a:spcBef>
              <a:spcAft>
                <a:spcPct val="0"/>
              </a:spcAft>
              <a:buClrTx/>
              <a:buSzTx/>
              <a:buFontTx/>
              <a:buNone/>
              <a:tabLst/>
              <a:defRPr/>
            </a:pPr>
            <a:r>
              <a:rPr kumimoji="0" lang="pt-BR"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rPr>
              <a:t>Autonomous</a:t>
            </a:r>
            <a:endParaRPr kumimoji="0" lang="en-US" sz="2400" i="0" u="none" strike="noStrike" kern="0" cap="none" spc="0" normalizeH="0" baseline="0" noProof="0" dirty="0">
              <a:ln>
                <a:noFill/>
              </a:ln>
              <a:solidFill>
                <a:srgbClr val="2F42FF"/>
              </a:solidFill>
              <a:effectLst/>
              <a:uLnTx/>
              <a:uFillTx/>
              <a:latin typeface="+mj-lt"/>
              <a:ea typeface="+mn-ea"/>
              <a:cs typeface="Calibri" panose="020F0502020204030204" pitchFamily="34" charset="0"/>
            </a:endParaRPr>
          </a:p>
        </p:txBody>
      </p:sp>
      <p:sp>
        <p:nvSpPr>
          <p:cNvPr id="40" name="TextBox 39">
            <a:extLst>
              <a:ext uri="{FF2B5EF4-FFF2-40B4-BE49-F238E27FC236}">
                <a16:creationId xmlns:a16="http://schemas.microsoft.com/office/drawing/2014/main" id="{CF249234-A3C3-8C8A-D5CF-7D1AE94AB56A}"/>
              </a:ext>
            </a:extLst>
          </p:cNvPr>
          <p:cNvSpPr txBox="1"/>
          <p:nvPr/>
        </p:nvSpPr>
        <p:spPr>
          <a:xfrm>
            <a:off x="11420951" y="4541500"/>
            <a:ext cx="2047313" cy="1000274"/>
          </a:xfrm>
          <a:prstGeom prst="rect">
            <a:avLst/>
          </a:prstGeom>
          <a:noFill/>
        </p:spPr>
        <p:txBody>
          <a:bodyPr wrap="square" lIns="0" tIns="0" rIns="0" bIns="0">
            <a:spAutoFit/>
          </a:bodyPr>
          <a:lstStyle/>
          <a:p>
            <a:pPr marL="0" marR="0" lvl="0" indent="0" algn="ctr" defTabSz="806867" rtl="0" eaLnBrk="0" fontAlgn="base" latinLnBrk="0" hangingPunct="0">
              <a:lnSpc>
                <a:spcPct val="100000"/>
              </a:lnSpc>
              <a:spcBef>
                <a:spcPct val="0"/>
              </a:spcBef>
              <a:spcAft>
                <a:spcPct val="0"/>
              </a:spcAft>
              <a:buClrTx/>
              <a:buSzTx/>
              <a:buFontTx/>
              <a:buNone/>
              <a:tabLst/>
              <a:defRPr/>
            </a:pPr>
            <a:r>
              <a:rPr lang="en-US" sz="1300" kern="0" dirty="0">
                <a:solidFill>
                  <a:srgbClr val="161616"/>
                </a:solidFill>
                <a:cs typeface="Calibri Light" panose="020F0302020204030204" pitchFamily="34" charset="0"/>
              </a:rPr>
              <a:t>AI software whose behavior continuously adapts to the rapidly changing underlying data to ensure 90%+ touchless process.</a:t>
            </a:r>
            <a:r>
              <a:rPr kumimoji="0" lang="en-GB" sz="1300" b="0" i="0" u="none" strike="noStrike" kern="0" cap="none" spc="0" normalizeH="0" baseline="30000" noProof="0" dirty="0">
                <a:ln>
                  <a:noFill/>
                </a:ln>
                <a:solidFill>
                  <a:srgbClr val="161616"/>
                </a:solidFill>
                <a:effectLst/>
                <a:uLnTx/>
                <a:uFillTx/>
                <a:ea typeface="+mn-ea"/>
                <a:cs typeface="Calibri Light" panose="020F0302020204030204" pitchFamily="34" charset="0"/>
              </a:rPr>
              <a:t>3</a:t>
            </a:r>
            <a:endParaRPr kumimoji="0" lang="en-US" sz="1300" b="0" i="0" u="none" strike="noStrike" kern="0" cap="none" spc="0" normalizeH="0" baseline="0" noProof="0" dirty="0">
              <a:ln>
                <a:noFill/>
              </a:ln>
              <a:solidFill>
                <a:srgbClr val="000000"/>
              </a:solidFill>
              <a:effectLst/>
              <a:uLnTx/>
              <a:uFillTx/>
              <a:ea typeface="+mn-ea"/>
              <a:cs typeface="+mn-cs"/>
            </a:endParaRPr>
          </a:p>
        </p:txBody>
      </p:sp>
      <p:cxnSp>
        <p:nvCxnSpPr>
          <p:cNvPr id="41" name="Straight Connector 40">
            <a:extLst>
              <a:ext uri="{FF2B5EF4-FFF2-40B4-BE49-F238E27FC236}">
                <a16:creationId xmlns:a16="http://schemas.microsoft.com/office/drawing/2014/main" id="{1185527E-A4E9-E890-D02E-F253AE564F97}"/>
              </a:ext>
            </a:extLst>
          </p:cNvPr>
          <p:cNvCxnSpPr>
            <a:cxnSpLocks/>
          </p:cNvCxnSpPr>
          <p:nvPr/>
        </p:nvCxnSpPr>
        <p:spPr>
          <a:xfrm>
            <a:off x="12118741" y="4299256"/>
            <a:ext cx="651733" cy="0"/>
          </a:xfrm>
          <a:prstGeom prst="line">
            <a:avLst/>
          </a:prstGeom>
          <a:ln w="19050">
            <a:solidFill>
              <a:srgbClr val="E31837"/>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5FE40FC-EF73-CC17-4E64-45AD7B413EB0}"/>
              </a:ext>
            </a:extLst>
          </p:cNvPr>
          <p:cNvPicPr>
            <a:picLocks noChangeAspect="1"/>
          </p:cNvPicPr>
          <p:nvPr/>
        </p:nvPicPr>
        <p:blipFill>
          <a:blip r:embed="rId5"/>
          <a:stretch>
            <a:fillRect/>
          </a:stretch>
        </p:blipFill>
        <p:spPr>
          <a:xfrm>
            <a:off x="344216" y="7133380"/>
            <a:ext cx="697190" cy="377470"/>
          </a:xfrm>
          <a:prstGeom prst="rect">
            <a:avLst/>
          </a:prstGeom>
        </p:spPr>
      </p:pic>
      <p:sp>
        <p:nvSpPr>
          <p:cNvPr id="43" name="Text Placeholder 3">
            <a:extLst>
              <a:ext uri="{FF2B5EF4-FFF2-40B4-BE49-F238E27FC236}">
                <a16:creationId xmlns:a16="http://schemas.microsoft.com/office/drawing/2014/main" id="{3E02EF45-B993-C97A-A271-EFFE67CBEDE0}"/>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t>Bank of America</a:t>
            </a:r>
          </a:p>
        </p:txBody>
      </p:sp>
      <p:pic>
        <p:nvPicPr>
          <p:cNvPr id="44" name="Hardware Component">
            <a:extLst>
              <a:ext uri="{FF2B5EF4-FFF2-40B4-BE49-F238E27FC236}">
                <a16:creationId xmlns:a16="http://schemas.microsoft.com/office/drawing/2014/main" id="{1C7C98D6-C18F-7A81-4E61-4D3341F41C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4981" y="2373651"/>
            <a:ext cx="396000" cy="396000"/>
          </a:xfrm>
          <a:prstGeom prst="rect">
            <a:avLst/>
          </a:prstGeom>
        </p:spPr>
      </p:pic>
      <p:pic>
        <p:nvPicPr>
          <p:cNvPr id="45" name="CashPro Service and Research">
            <a:extLst>
              <a:ext uri="{FF2B5EF4-FFF2-40B4-BE49-F238E27FC236}">
                <a16:creationId xmlns:a16="http://schemas.microsoft.com/office/drawing/2014/main" id="{01C1639C-7831-824B-B1BE-83B8F34C4A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0255" y="2409651"/>
            <a:ext cx="404999" cy="324000"/>
          </a:xfrm>
          <a:prstGeom prst="rect">
            <a:avLst/>
          </a:prstGeom>
        </p:spPr>
      </p:pic>
      <p:pic>
        <p:nvPicPr>
          <p:cNvPr id="46" name="Clearing">
            <a:extLst>
              <a:ext uri="{FF2B5EF4-FFF2-40B4-BE49-F238E27FC236}">
                <a16:creationId xmlns:a16="http://schemas.microsoft.com/office/drawing/2014/main" id="{48511F6A-D8DF-8B8C-AAD3-00C6DCF139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42687" y="2391651"/>
            <a:ext cx="360000" cy="360000"/>
          </a:xfrm>
          <a:prstGeom prst="rect">
            <a:avLst/>
          </a:prstGeom>
        </p:spPr>
      </p:pic>
      <p:pic>
        <p:nvPicPr>
          <p:cNvPr id="51" name="Quantum">
            <a:extLst>
              <a:ext uri="{FF2B5EF4-FFF2-40B4-BE49-F238E27FC236}">
                <a16:creationId xmlns:a16="http://schemas.microsoft.com/office/drawing/2014/main" id="{33F0D3E6-F715-667A-C9FB-78A48D364A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246607" y="2373651"/>
            <a:ext cx="396000" cy="396000"/>
          </a:xfrm>
          <a:prstGeom prst="rect">
            <a:avLst/>
          </a:prstGeom>
        </p:spPr>
      </p:pic>
      <p:pic>
        <p:nvPicPr>
          <p:cNvPr id="55" name="Card View">
            <a:extLst>
              <a:ext uri="{FF2B5EF4-FFF2-40B4-BE49-F238E27FC236}">
                <a16:creationId xmlns:a16="http://schemas.microsoft.com/office/drawing/2014/main" id="{B85E2ADB-3681-EAE1-4880-746A2017E9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71067" y="2414618"/>
            <a:ext cx="314067" cy="314067"/>
          </a:xfrm>
          <a:prstGeom prst="rect">
            <a:avLst/>
          </a:prstGeom>
        </p:spPr>
      </p:pic>
    </p:spTree>
    <p:extLst>
      <p:ext uri="{BB962C8B-B14F-4D97-AF65-F5344CB8AC3E}">
        <p14:creationId xmlns:p14="http://schemas.microsoft.com/office/powerpoint/2010/main" val="248403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9BF24-EBD6-2797-2136-784FF2734895}"/>
              </a:ext>
            </a:extLst>
          </p:cNvPr>
          <p:cNvSpPr>
            <a:spLocks noGrp="1"/>
          </p:cNvSpPr>
          <p:nvPr>
            <p:ph type="title"/>
          </p:nvPr>
        </p:nvSpPr>
        <p:spPr>
          <a:xfrm>
            <a:off x="349657" y="400051"/>
            <a:ext cx="13104000" cy="364074"/>
          </a:xfrm>
        </p:spPr>
        <p:txBody>
          <a:bodyPr/>
          <a:lstStyle/>
          <a:p>
            <a:r>
              <a:rPr lang="en-US" dirty="0"/>
              <a:t>Intelligent automation progression</a:t>
            </a:r>
          </a:p>
        </p:txBody>
      </p:sp>
      <p:sp>
        <p:nvSpPr>
          <p:cNvPr id="5" name="Text Placeholder 4">
            <a:extLst>
              <a:ext uri="{FF2B5EF4-FFF2-40B4-BE49-F238E27FC236}">
                <a16:creationId xmlns:a16="http://schemas.microsoft.com/office/drawing/2014/main" id="{6EF1B296-2BC4-AC80-8EDF-DAFAE26F5A5F}"/>
              </a:ext>
            </a:extLst>
          </p:cNvPr>
          <p:cNvSpPr>
            <a:spLocks noGrp="1"/>
          </p:cNvSpPr>
          <p:nvPr>
            <p:ph type="body" sz="quarter" idx="12"/>
          </p:nvPr>
        </p:nvSpPr>
        <p:spPr>
          <a:xfrm>
            <a:off x="349657" y="851014"/>
            <a:ext cx="13104000" cy="234038"/>
          </a:xfrm>
        </p:spPr>
        <p:txBody>
          <a:bodyPr/>
          <a:lstStyle/>
          <a:p>
            <a:r>
              <a:rPr lang="en-GB" dirty="0"/>
              <a:t>Increased importance of technology in treasury operations</a:t>
            </a:r>
          </a:p>
        </p:txBody>
      </p:sp>
      <p:cxnSp>
        <p:nvCxnSpPr>
          <p:cNvPr id="7" name="Straight Arrow Connector 6">
            <a:extLst>
              <a:ext uri="{FF2B5EF4-FFF2-40B4-BE49-F238E27FC236}">
                <a16:creationId xmlns:a16="http://schemas.microsoft.com/office/drawing/2014/main" id="{E651B994-6BB2-0E42-20E9-DF43E4A5893C}"/>
              </a:ext>
            </a:extLst>
          </p:cNvPr>
          <p:cNvCxnSpPr/>
          <p:nvPr/>
        </p:nvCxnSpPr>
        <p:spPr>
          <a:xfrm>
            <a:off x="1177466" y="6635093"/>
            <a:ext cx="11703853" cy="0"/>
          </a:xfrm>
          <a:prstGeom prst="straightConnector1">
            <a:avLst/>
          </a:prstGeom>
          <a:noFill/>
          <a:ln w="25400" cap="flat" cmpd="sng" algn="ctr">
            <a:gradFill>
              <a:gsLst>
                <a:gs pos="0">
                  <a:srgbClr val="F3F6FF"/>
                </a:gs>
                <a:gs pos="100000">
                  <a:srgbClr val="012169"/>
                </a:gs>
              </a:gsLst>
              <a:lin ang="0" scaled="0"/>
            </a:gradFill>
            <a:prstDash val="solid"/>
            <a:tailEnd type="triangle" w="lg" len="med"/>
          </a:ln>
          <a:effectLst/>
        </p:spPr>
      </p:cxnSp>
      <p:sp>
        <p:nvSpPr>
          <p:cNvPr id="8" name="Freeform 125">
            <a:extLst>
              <a:ext uri="{FF2B5EF4-FFF2-40B4-BE49-F238E27FC236}">
                <a16:creationId xmlns:a16="http://schemas.microsoft.com/office/drawing/2014/main" id="{9A5C01A9-AEA4-33F4-C8F5-477412347879}"/>
              </a:ext>
            </a:extLst>
          </p:cNvPr>
          <p:cNvSpPr/>
          <p:nvPr/>
        </p:nvSpPr>
        <p:spPr bwMode="auto">
          <a:xfrm>
            <a:off x="4782676" y="4030992"/>
            <a:ext cx="7662655" cy="1588890"/>
          </a:xfrm>
          <a:custGeom>
            <a:avLst/>
            <a:gdLst>
              <a:gd name="connsiteX0" fmla="*/ 0 w 6435634"/>
              <a:gd name="connsiteY0" fmla="*/ 1062445 h 1062445"/>
              <a:gd name="connsiteX1" fmla="*/ 6435634 w 6435634"/>
              <a:gd name="connsiteY1" fmla="*/ 0 h 1062445"/>
            </a:gdLst>
            <a:ahLst/>
            <a:cxnLst>
              <a:cxn ang="0">
                <a:pos x="connsiteX0" y="connsiteY0"/>
              </a:cxn>
              <a:cxn ang="0">
                <a:pos x="connsiteX1" y="connsiteY1"/>
              </a:cxn>
            </a:cxnLst>
            <a:rect l="l" t="t" r="r" b="b"/>
            <a:pathLst>
              <a:path w="6435634" h="1062445">
                <a:moveTo>
                  <a:pt x="0" y="1062445"/>
                </a:moveTo>
                <a:lnTo>
                  <a:pt x="6435634" y="0"/>
                </a:lnTo>
              </a:path>
            </a:pathLst>
          </a:custGeom>
          <a:noFill/>
          <a:ln w="9525" cap="flat" cmpd="sng" algn="ctr">
            <a:noFill/>
            <a:prstDash val="solid"/>
          </a:ln>
          <a:effectLst/>
        </p:spPr>
        <p:txBody>
          <a:bodyPr rtlCol="0" anchor="ctr"/>
          <a:lstStyle/>
          <a:p>
            <a:pPr marL="0" marR="0" lvl="0" indent="0" algn="ctr" defTabSz="303446" rtl="0" eaLnBrk="1" fontAlgn="auto" latinLnBrk="0" hangingPunct="1">
              <a:lnSpc>
                <a:spcPct val="100000"/>
              </a:lnSpc>
              <a:spcBef>
                <a:spcPts val="0"/>
              </a:spcBef>
              <a:spcAft>
                <a:spcPts val="0"/>
              </a:spcAft>
              <a:buClrTx/>
              <a:buSzTx/>
              <a:buFontTx/>
              <a:buNone/>
              <a:tabLst/>
              <a:defRPr/>
            </a:pPr>
            <a:endParaRPr kumimoji="0" lang="en-GB" sz="1476"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0BDFC337-C24C-E907-18E4-600B24E01955}"/>
              </a:ext>
            </a:extLst>
          </p:cNvPr>
          <p:cNvSpPr txBox="1"/>
          <p:nvPr/>
        </p:nvSpPr>
        <p:spPr>
          <a:xfrm>
            <a:off x="5132790" y="6654483"/>
            <a:ext cx="1800000" cy="672867"/>
          </a:xfrm>
          <a:prstGeom prst="rect">
            <a:avLst/>
          </a:prstGeom>
        </p:spPr>
        <p:txBody>
          <a:bodyPr wrap="none" lIns="0" tIns="72000" rIns="0" bIns="0" rtlCol="0" anchor="t" anchorCtr="0">
            <a:noAutofit/>
          </a:bodyPr>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Rules Based Workflow</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Intelligent Business Process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Management [iBPM]</a:t>
            </a:r>
          </a:p>
        </p:txBody>
      </p:sp>
      <p:sp>
        <p:nvSpPr>
          <p:cNvPr id="10" name="Rectangle 9">
            <a:extLst>
              <a:ext uri="{FF2B5EF4-FFF2-40B4-BE49-F238E27FC236}">
                <a16:creationId xmlns:a16="http://schemas.microsoft.com/office/drawing/2014/main" id="{41E3936F-7C1C-543D-5B0E-795EC09273A0}"/>
              </a:ext>
            </a:extLst>
          </p:cNvPr>
          <p:cNvSpPr/>
          <p:nvPr/>
        </p:nvSpPr>
        <p:spPr bwMode="auto">
          <a:xfrm>
            <a:off x="5132790" y="4146694"/>
            <a:ext cx="1800000" cy="2392091"/>
          </a:xfrm>
          <a:prstGeom prst="rect">
            <a:avLst/>
          </a:prstGeom>
          <a:gradFill>
            <a:gsLst>
              <a:gs pos="0">
                <a:srgbClr val="012169"/>
              </a:gs>
              <a:gs pos="100000">
                <a:srgbClr val="4873FF"/>
              </a:gs>
            </a:gsLst>
            <a:lin ang="5400000" scaled="1"/>
          </a:gradFill>
          <a:ln w="9525" cap="flat" cmpd="sng" algn="ctr">
            <a:noFill/>
            <a:prstDash val="solid"/>
          </a:ln>
          <a:effectLst/>
        </p:spPr>
        <p:txBody>
          <a:bodyPr lIns="144000" tIns="144000" rIns="144000" bIns="144000" rtlCol="0" anchor="t"/>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Controls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human-system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interaction </a:t>
            </a:r>
            <a:endPar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endParaRPr>
          </a:p>
        </p:txBody>
      </p:sp>
      <p:sp>
        <p:nvSpPr>
          <p:cNvPr id="11" name="TextBox 10">
            <a:extLst>
              <a:ext uri="{FF2B5EF4-FFF2-40B4-BE49-F238E27FC236}">
                <a16:creationId xmlns:a16="http://schemas.microsoft.com/office/drawing/2014/main" id="{4B924778-92EB-316B-5091-0C0C0362EB78}"/>
              </a:ext>
            </a:extLst>
          </p:cNvPr>
          <p:cNvSpPr txBox="1"/>
          <p:nvPr/>
        </p:nvSpPr>
        <p:spPr>
          <a:xfrm>
            <a:off x="5132790" y="3559430"/>
            <a:ext cx="1800000" cy="581423"/>
          </a:xfrm>
          <a:prstGeom prst="rect">
            <a:avLst/>
          </a:prstGeom>
          <a:solidFill>
            <a:srgbClr val="FFFFFF"/>
          </a:solidFill>
        </p:spPr>
        <p:txBody>
          <a:bodyPr wrap="none" lIns="0" tIns="0" rIns="0" bIns="144000" rtlCol="0">
            <a:spAutoFit/>
          </a:bodyPr>
          <a:lstStyle/>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Controls human </a:t>
            </a:r>
          </a:p>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actions</a:t>
            </a:r>
          </a:p>
        </p:txBody>
      </p:sp>
      <p:sp>
        <p:nvSpPr>
          <p:cNvPr id="13" name="TextBox 12">
            <a:extLst>
              <a:ext uri="{FF2B5EF4-FFF2-40B4-BE49-F238E27FC236}">
                <a16:creationId xmlns:a16="http://schemas.microsoft.com/office/drawing/2014/main" id="{65AD69A4-3B16-885C-CF4A-28E77FC6552A}"/>
              </a:ext>
            </a:extLst>
          </p:cNvPr>
          <p:cNvSpPr txBox="1"/>
          <p:nvPr/>
        </p:nvSpPr>
        <p:spPr>
          <a:xfrm>
            <a:off x="8974332" y="6654483"/>
            <a:ext cx="1800000" cy="472813"/>
          </a:xfrm>
          <a:prstGeom prst="rect">
            <a:avLst/>
          </a:prstGeom>
        </p:spPr>
        <p:txBody>
          <a:bodyPr wrap="none" lIns="0" tIns="72000" rIns="0" bIns="0" rtlCol="0" anchor="t" anchorCtr="0">
            <a:noAutofit/>
          </a:bodyPr>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Semi-Cognitive</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Intelligence</a:t>
            </a:r>
          </a:p>
        </p:txBody>
      </p:sp>
      <p:sp>
        <p:nvSpPr>
          <p:cNvPr id="14" name="Rectangle 13">
            <a:extLst>
              <a:ext uri="{FF2B5EF4-FFF2-40B4-BE49-F238E27FC236}">
                <a16:creationId xmlns:a16="http://schemas.microsoft.com/office/drawing/2014/main" id="{28CA5A69-31BB-AA6B-1A3E-22E6AE2A601B}"/>
              </a:ext>
            </a:extLst>
          </p:cNvPr>
          <p:cNvSpPr/>
          <p:nvPr/>
        </p:nvSpPr>
        <p:spPr bwMode="auto">
          <a:xfrm>
            <a:off x="8974332" y="3069931"/>
            <a:ext cx="1800000" cy="3468854"/>
          </a:xfrm>
          <a:prstGeom prst="rect">
            <a:avLst/>
          </a:prstGeom>
          <a:gradFill>
            <a:gsLst>
              <a:gs pos="0">
                <a:srgbClr val="012169"/>
              </a:gs>
              <a:gs pos="100000">
                <a:srgbClr val="4873FF"/>
              </a:gs>
            </a:gsLst>
            <a:lin ang="5400000" scaled="1"/>
          </a:gradFill>
          <a:ln w="9525" cap="flat" cmpd="sng" algn="ctr">
            <a:noFill/>
            <a:prstDash val="solid"/>
          </a:ln>
          <a:effectLst/>
        </p:spPr>
        <p:txBody>
          <a:bodyPr lIns="144000" tIns="144000" rIns="144000" bIns="144000" rtlCol="0" anchor="t"/>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Supports human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decisions</a:t>
            </a:r>
          </a:p>
          <a:p>
            <a:pPr marL="285750" marR="0" lvl="0" indent="-285750" algn="ctr" defTabSz="303446" rtl="0" eaLnBrk="1" fontAlgn="auto" latinLnBrk="0" hangingPunct="1">
              <a:lnSpc>
                <a:spcPct val="100000"/>
              </a:lnSpc>
              <a:spcBef>
                <a:spcPts val="340"/>
              </a:spcBef>
              <a:spcAft>
                <a:spcPts val="0"/>
              </a:spcAft>
              <a:buClrTx/>
              <a:buSzTx/>
              <a:buFont typeface="Arial" panose="020B0604020202020204" pitchFamily="34" charset="0"/>
              <a:buChar char="•"/>
              <a:tabLst/>
              <a:defRPr/>
            </a:pPr>
            <a: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 statistical/</a:t>
            </a:r>
            <a:b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br>
            <a: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probabilistic</a:t>
            </a:r>
          </a:p>
          <a:p>
            <a:pPr marL="285750" marR="0" lvl="0" indent="-285750" algn="ctr" defTabSz="30344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pattern based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machine learning </a:t>
            </a:r>
          </a:p>
        </p:txBody>
      </p:sp>
      <p:sp>
        <p:nvSpPr>
          <p:cNvPr id="15" name="TextBox 14">
            <a:extLst>
              <a:ext uri="{FF2B5EF4-FFF2-40B4-BE49-F238E27FC236}">
                <a16:creationId xmlns:a16="http://schemas.microsoft.com/office/drawing/2014/main" id="{37D59D62-E8C6-441A-A4B0-B23843CE73D0}"/>
              </a:ext>
            </a:extLst>
          </p:cNvPr>
          <p:cNvSpPr txBox="1"/>
          <p:nvPr/>
        </p:nvSpPr>
        <p:spPr>
          <a:xfrm>
            <a:off x="8974332" y="2480012"/>
            <a:ext cx="1800000" cy="581423"/>
          </a:xfrm>
          <a:prstGeom prst="rect">
            <a:avLst/>
          </a:prstGeom>
        </p:spPr>
        <p:txBody>
          <a:bodyPr wrap="none" lIns="0" tIns="0" rIns="0" bIns="144000" rtlCol="0">
            <a:spAutoFit/>
          </a:bodyPr>
          <a:lstStyle/>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Augments human </a:t>
            </a:r>
          </a:p>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intelligence</a:t>
            </a:r>
          </a:p>
        </p:txBody>
      </p:sp>
      <p:sp>
        <p:nvSpPr>
          <p:cNvPr id="17" name="TextBox 16">
            <a:extLst>
              <a:ext uri="{FF2B5EF4-FFF2-40B4-BE49-F238E27FC236}">
                <a16:creationId xmlns:a16="http://schemas.microsoft.com/office/drawing/2014/main" id="{CAC47432-C7F6-8081-1E34-43BD9A1F7087}"/>
              </a:ext>
            </a:extLst>
          </p:cNvPr>
          <p:cNvSpPr txBox="1"/>
          <p:nvPr/>
        </p:nvSpPr>
        <p:spPr>
          <a:xfrm>
            <a:off x="10895103" y="6654483"/>
            <a:ext cx="1800000" cy="472813"/>
          </a:xfrm>
          <a:prstGeom prst="rect">
            <a:avLst/>
          </a:prstGeom>
        </p:spPr>
        <p:txBody>
          <a:bodyPr wrap="none" lIns="0" tIns="72000" rIns="0" bIns="0" rtlCol="0" anchor="t" anchorCtr="0">
            <a:noAutofit/>
          </a:bodyPr>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Cognitive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Intelligence</a:t>
            </a:r>
          </a:p>
        </p:txBody>
      </p:sp>
      <p:sp>
        <p:nvSpPr>
          <p:cNvPr id="18" name="Rectangle 17">
            <a:extLst>
              <a:ext uri="{FF2B5EF4-FFF2-40B4-BE49-F238E27FC236}">
                <a16:creationId xmlns:a16="http://schemas.microsoft.com/office/drawing/2014/main" id="{2279668B-26AD-9675-3263-79BF405F5706}"/>
              </a:ext>
            </a:extLst>
          </p:cNvPr>
          <p:cNvSpPr/>
          <p:nvPr/>
        </p:nvSpPr>
        <p:spPr bwMode="auto">
          <a:xfrm>
            <a:off x="10895103" y="2531547"/>
            <a:ext cx="1800000" cy="4007238"/>
          </a:xfrm>
          <a:prstGeom prst="rect">
            <a:avLst/>
          </a:prstGeom>
          <a:gradFill>
            <a:gsLst>
              <a:gs pos="0">
                <a:srgbClr val="012169"/>
              </a:gs>
              <a:gs pos="100000">
                <a:srgbClr val="4873FF"/>
              </a:gs>
            </a:gsLst>
            <a:lin ang="5400000" scaled="1"/>
          </a:gradFill>
          <a:ln w="9525" cap="flat" cmpd="sng" algn="ctr">
            <a:noFill/>
            <a:prstDash val="solid"/>
          </a:ln>
          <a:effectLst/>
        </p:spPr>
        <p:txBody>
          <a:bodyPr lIns="144000" tIns="144000" rIns="144000" bIns="144000" rtlCol="0" anchor="t"/>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Consciousness</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Emotionally intelligent</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Human +</a:t>
            </a:r>
          </a:p>
          <a:p>
            <a:pPr marL="0" marR="0" lvl="0" indent="0" algn="ctr" defTabSz="303446"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endParaRPr>
          </a:p>
          <a:p>
            <a:pPr marL="0" marR="0" lvl="0" indent="0" algn="ctr" defTabSz="303446" rtl="0" eaLnBrk="1" fontAlgn="auto" latinLnBrk="0" hangingPunct="1">
              <a:lnSpc>
                <a:spcPct val="100000"/>
              </a:lnSpc>
              <a:spcBef>
                <a:spcPts val="0"/>
              </a:spcBef>
              <a:spcAft>
                <a:spcPts val="0"/>
              </a:spcAft>
              <a:buClrTx/>
              <a:buSzTx/>
              <a:buFontTx/>
              <a:buNone/>
              <a:tabLst/>
              <a:defRPr/>
            </a:pPr>
            <a:endPar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endParaRPr>
          </a:p>
        </p:txBody>
      </p:sp>
      <p:sp>
        <p:nvSpPr>
          <p:cNvPr id="19" name="TextBox 18">
            <a:extLst>
              <a:ext uri="{FF2B5EF4-FFF2-40B4-BE49-F238E27FC236}">
                <a16:creationId xmlns:a16="http://schemas.microsoft.com/office/drawing/2014/main" id="{776604FB-2A4F-90F4-46BF-B9A82AE093DD}"/>
              </a:ext>
            </a:extLst>
          </p:cNvPr>
          <p:cNvSpPr txBox="1"/>
          <p:nvPr/>
        </p:nvSpPr>
        <p:spPr>
          <a:xfrm>
            <a:off x="10895103" y="1944962"/>
            <a:ext cx="1800000" cy="581423"/>
          </a:xfrm>
          <a:prstGeom prst="rect">
            <a:avLst/>
          </a:prstGeom>
        </p:spPr>
        <p:txBody>
          <a:bodyPr wrap="none" lIns="0" tIns="0" rIns="0" bIns="144000" rtlCol="0">
            <a:spAutoFit/>
          </a:bodyPr>
          <a:lstStyle/>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Mimics human </a:t>
            </a:r>
          </a:p>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Intelligence</a:t>
            </a:r>
          </a:p>
        </p:txBody>
      </p:sp>
      <p:cxnSp>
        <p:nvCxnSpPr>
          <p:cNvPr id="21" name="Straight Arrow Connector 20">
            <a:extLst>
              <a:ext uri="{FF2B5EF4-FFF2-40B4-BE49-F238E27FC236}">
                <a16:creationId xmlns:a16="http://schemas.microsoft.com/office/drawing/2014/main" id="{3110D8BC-2D39-2B12-E2B6-E3F8594A3D41}"/>
              </a:ext>
            </a:extLst>
          </p:cNvPr>
          <p:cNvCxnSpPr/>
          <p:nvPr/>
        </p:nvCxnSpPr>
        <p:spPr>
          <a:xfrm flipV="1">
            <a:off x="2643053" y="2113422"/>
            <a:ext cx="0" cy="3714837"/>
          </a:xfrm>
          <a:prstGeom prst="straightConnector1">
            <a:avLst/>
          </a:prstGeom>
          <a:noFill/>
          <a:ln w="25400" cap="flat" cmpd="sng" algn="ctr">
            <a:noFill/>
            <a:prstDash val="solid"/>
            <a:tailEnd type="triangle"/>
          </a:ln>
          <a:effectLst/>
        </p:spPr>
      </p:cxnSp>
      <p:sp>
        <p:nvSpPr>
          <p:cNvPr id="22" name="TextBox 21">
            <a:extLst>
              <a:ext uri="{FF2B5EF4-FFF2-40B4-BE49-F238E27FC236}">
                <a16:creationId xmlns:a16="http://schemas.microsoft.com/office/drawing/2014/main" id="{760B912A-79B8-12FA-3A19-F6BE0717A620}"/>
              </a:ext>
            </a:extLst>
          </p:cNvPr>
          <p:cNvSpPr txBox="1"/>
          <p:nvPr/>
        </p:nvSpPr>
        <p:spPr>
          <a:xfrm>
            <a:off x="3212019" y="6654483"/>
            <a:ext cx="1800000" cy="472813"/>
          </a:xfrm>
          <a:prstGeom prst="rect">
            <a:avLst/>
          </a:prstGeom>
        </p:spPr>
        <p:txBody>
          <a:bodyPr wrap="none" lIns="0" tIns="72000" rIns="0" bIns="0" rtlCol="0" anchor="t" anchorCtr="0">
            <a:noAutofit/>
          </a:bodyPr>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ERP/TMS</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Implementation</a:t>
            </a:r>
          </a:p>
        </p:txBody>
      </p:sp>
      <p:sp>
        <p:nvSpPr>
          <p:cNvPr id="23" name="Rectangle 22">
            <a:extLst>
              <a:ext uri="{FF2B5EF4-FFF2-40B4-BE49-F238E27FC236}">
                <a16:creationId xmlns:a16="http://schemas.microsoft.com/office/drawing/2014/main" id="{91A75AA6-5DDF-9DE7-86C0-0CDECA917F62}"/>
              </a:ext>
            </a:extLst>
          </p:cNvPr>
          <p:cNvSpPr/>
          <p:nvPr/>
        </p:nvSpPr>
        <p:spPr bwMode="auto">
          <a:xfrm>
            <a:off x="3212019" y="4638507"/>
            <a:ext cx="1800000" cy="1900278"/>
          </a:xfrm>
          <a:prstGeom prst="rect">
            <a:avLst/>
          </a:prstGeom>
          <a:gradFill>
            <a:gsLst>
              <a:gs pos="0">
                <a:srgbClr val="012169"/>
              </a:gs>
              <a:gs pos="100000">
                <a:srgbClr val="4873FF"/>
              </a:gs>
            </a:gsLst>
            <a:lin ang="5400000" scaled="1"/>
          </a:gradFill>
          <a:ln w="9525" cap="flat" cmpd="sng" algn="ctr">
            <a:noFill/>
            <a:prstDash val="solid"/>
          </a:ln>
          <a:effectLst/>
        </p:spPr>
        <p:txBody>
          <a:bodyPr lIns="144000" tIns="144000" rIns="144000" bIns="144000" rtlCol="0" anchor="t"/>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Core process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engines</a:t>
            </a:r>
            <a:endPar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endParaRPr>
          </a:p>
        </p:txBody>
      </p:sp>
      <p:sp>
        <p:nvSpPr>
          <p:cNvPr id="24" name="TextBox 23">
            <a:extLst>
              <a:ext uri="{FF2B5EF4-FFF2-40B4-BE49-F238E27FC236}">
                <a16:creationId xmlns:a16="http://schemas.microsoft.com/office/drawing/2014/main" id="{EE9B9FE9-01A4-922C-D7CC-8E26E84215FE}"/>
              </a:ext>
            </a:extLst>
          </p:cNvPr>
          <p:cNvSpPr txBox="1"/>
          <p:nvPr/>
        </p:nvSpPr>
        <p:spPr>
          <a:xfrm>
            <a:off x="3212019" y="4050500"/>
            <a:ext cx="1800000" cy="581423"/>
          </a:xfrm>
          <a:prstGeom prst="rect">
            <a:avLst/>
          </a:prstGeom>
        </p:spPr>
        <p:txBody>
          <a:bodyPr wrap="none" lIns="0" tIns="0" rIns="0" bIns="144000" rtlCol="0">
            <a:noAutofit/>
          </a:bodyPr>
          <a:lstStyle/>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Humans</a:t>
            </a:r>
            <a:b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b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drive</a:t>
            </a:r>
          </a:p>
        </p:txBody>
      </p:sp>
      <p:sp>
        <p:nvSpPr>
          <p:cNvPr id="26" name="TextBox 25">
            <a:extLst>
              <a:ext uri="{FF2B5EF4-FFF2-40B4-BE49-F238E27FC236}">
                <a16:creationId xmlns:a16="http://schemas.microsoft.com/office/drawing/2014/main" id="{B6EFA0E7-B7E5-89D7-239C-39C7EC874DCB}"/>
              </a:ext>
            </a:extLst>
          </p:cNvPr>
          <p:cNvSpPr txBox="1"/>
          <p:nvPr/>
        </p:nvSpPr>
        <p:spPr>
          <a:xfrm>
            <a:off x="7053561" y="6654483"/>
            <a:ext cx="1800000" cy="472813"/>
          </a:xfrm>
          <a:prstGeom prst="rect">
            <a:avLst/>
          </a:prstGeom>
        </p:spPr>
        <p:txBody>
          <a:bodyPr wrap="none" lIns="0" tIns="72000" rIns="0" bIns="0" rtlCol="0" anchor="t" anchorCtr="0">
            <a:noAutofit/>
          </a:bodyPr>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Robotic and Intelligent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Process Automation</a:t>
            </a:r>
            <a:b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b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[RPA/IPA]</a:t>
            </a:r>
          </a:p>
        </p:txBody>
      </p:sp>
      <p:sp>
        <p:nvSpPr>
          <p:cNvPr id="27" name="Rectangle 26">
            <a:extLst>
              <a:ext uri="{FF2B5EF4-FFF2-40B4-BE49-F238E27FC236}">
                <a16:creationId xmlns:a16="http://schemas.microsoft.com/office/drawing/2014/main" id="{277E7871-3B51-4D7C-EE9B-D4976E0DD59D}"/>
              </a:ext>
            </a:extLst>
          </p:cNvPr>
          <p:cNvSpPr/>
          <p:nvPr/>
        </p:nvSpPr>
        <p:spPr bwMode="auto">
          <a:xfrm>
            <a:off x="7053561" y="3608307"/>
            <a:ext cx="1800000" cy="2930478"/>
          </a:xfrm>
          <a:prstGeom prst="rect">
            <a:avLst/>
          </a:prstGeom>
          <a:gradFill>
            <a:gsLst>
              <a:gs pos="0">
                <a:srgbClr val="012169"/>
              </a:gs>
              <a:gs pos="100000">
                <a:srgbClr val="4873FF"/>
              </a:gs>
            </a:gsLst>
            <a:lin ang="5400000" scaled="1"/>
          </a:gradFill>
          <a:ln w="9525" cap="flat" cmpd="sng" algn="ctr">
            <a:noFill/>
            <a:prstDash val="solid"/>
          </a:ln>
          <a:effectLst/>
        </p:spPr>
        <p:txBody>
          <a:bodyPr lIns="144000" tIns="144000" rIns="144000" bIns="144000" rtlCol="0" anchor="t"/>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Automates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cross- system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a:ln>
                  <a:noFill/>
                </a:ln>
                <a:solidFill>
                  <a:schemeClr val="bg1"/>
                </a:solidFill>
                <a:effectLst/>
                <a:uLnTx/>
                <a:uFillTx/>
                <a:latin typeface="Calibri"/>
                <a:ea typeface="ＭＳ Ｐゴシック" pitchFamily="34" charset="-128"/>
                <a:cs typeface="Calibri Light" panose="020F0302020204030204" pitchFamily="34" charset="0"/>
              </a:rPr>
              <a:t>human activity</a:t>
            </a:r>
            <a:endParaRPr kumimoji="0" lang="en-GB" sz="140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endParaRPr>
          </a:p>
        </p:txBody>
      </p:sp>
      <p:cxnSp>
        <p:nvCxnSpPr>
          <p:cNvPr id="29" name="Straight Arrow Connector 28">
            <a:extLst>
              <a:ext uri="{FF2B5EF4-FFF2-40B4-BE49-F238E27FC236}">
                <a16:creationId xmlns:a16="http://schemas.microsoft.com/office/drawing/2014/main" id="{D62F1F13-2F96-D9A8-447A-A9E007ED3879}"/>
              </a:ext>
            </a:extLst>
          </p:cNvPr>
          <p:cNvCxnSpPr>
            <a:cxnSpLocks/>
          </p:cNvCxnSpPr>
          <p:nvPr/>
        </p:nvCxnSpPr>
        <p:spPr>
          <a:xfrm flipV="1">
            <a:off x="1177466" y="2048497"/>
            <a:ext cx="137" cy="4586596"/>
          </a:xfrm>
          <a:prstGeom prst="straightConnector1">
            <a:avLst/>
          </a:prstGeom>
          <a:noFill/>
          <a:ln w="25400" cap="flat" cmpd="sng" algn="ctr">
            <a:gradFill>
              <a:gsLst>
                <a:gs pos="0">
                  <a:srgbClr val="F3F6FF"/>
                </a:gs>
                <a:gs pos="100000">
                  <a:srgbClr val="001543"/>
                </a:gs>
              </a:gsLst>
              <a:lin ang="5400000" scaled="1"/>
            </a:gradFill>
            <a:prstDash val="solid"/>
            <a:headEnd type="none" w="lg" len="med"/>
            <a:tailEnd type="triangle" w="lg" len="med"/>
          </a:ln>
          <a:effectLst/>
        </p:spPr>
      </p:cxnSp>
      <p:sp>
        <p:nvSpPr>
          <p:cNvPr id="30" name="Oval 29">
            <a:extLst>
              <a:ext uri="{FF2B5EF4-FFF2-40B4-BE49-F238E27FC236}">
                <a16:creationId xmlns:a16="http://schemas.microsoft.com/office/drawing/2014/main" id="{5BACCDDE-F837-C209-E8B0-BDDA8F9773EA}"/>
              </a:ext>
            </a:extLst>
          </p:cNvPr>
          <p:cNvSpPr>
            <a:spLocks noChangeAspect="1"/>
          </p:cNvSpPr>
          <p:nvPr/>
        </p:nvSpPr>
        <p:spPr bwMode="auto">
          <a:xfrm>
            <a:off x="2190313" y="5354213"/>
            <a:ext cx="342908" cy="433029"/>
          </a:xfrm>
          <a:prstGeom prst="ellipse">
            <a:avLst/>
          </a:prstGeom>
          <a:noFill/>
          <a:ln w="9525" cap="flat" cmpd="sng" algn="ctr">
            <a:noFill/>
            <a:prstDash val="solid"/>
          </a:ln>
          <a:effectLst/>
        </p:spPr>
        <p:txBody>
          <a:bodyPr lIns="0" rIns="0" rtlCol="0" anchor="ctr"/>
          <a:lstStyle/>
          <a:p>
            <a:pPr marL="0" marR="0" lvl="0" indent="0" algn="ctr" defTabSz="303446" rtl="0" eaLnBrk="1" fontAlgn="auto" latinLnBrk="0" hangingPunct="1">
              <a:lnSpc>
                <a:spcPct val="100000"/>
              </a:lnSpc>
              <a:spcBef>
                <a:spcPts val="0"/>
              </a:spcBef>
              <a:spcAft>
                <a:spcPts val="0"/>
              </a:spcAft>
              <a:buClrTx/>
              <a:buSzTx/>
              <a:buFontTx/>
              <a:buNone/>
              <a:tabLst/>
              <a:defRPr/>
            </a:pPr>
            <a:endParaRPr kumimoji="0" lang="en-GB" sz="513" b="0" i="0" u="none" strike="noStrike" kern="0" cap="none" spc="0" normalizeH="0" baseline="0" noProof="0" dirty="0">
              <a:ln>
                <a:noFill/>
              </a:ln>
              <a:solidFill>
                <a:srgbClr val="FFFFFF"/>
              </a:solidFill>
              <a:effectLst/>
              <a:uLnTx/>
              <a:uFillTx/>
              <a:latin typeface="Calibri"/>
              <a:ea typeface="+mn-ea"/>
              <a:cs typeface="Arial" pitchFamily="34" charset="0"/>
            </a:endParaRPr>
          </a:p>
        </p:txBody>
      </p:sp>
      <p:sp>
        <p:nvSpPr>
          <p:cNvPr id="31" name="Rectangle 30">
            <a:extLst>
              <a:ext uri="{FF2B5EF4-FFF2-40B4-BE49-F238E27FC236}">
                <a16:creationId xmlns:a16="http://schemas.microsoft.com/office/drawing/2014/main" id="{07923C67-2014-A0C7-223B-E8BDA3727D80}"/>
              </a:ext>
            </a:extLst>
          </p:cNvPr>
          <p:cNvSpPr/>
          <p:nvPr/>
        </p:nvSpPr>
        <p:spPr bwMode="auto">
          <a:xfrm>
            <a:off x="1291248" y="4888432"/>
            <a:ext cx="1800000" cy="1650353"/>
          </a:xfrm>
          <a:prstGeom prst="rect">
            <a:avLst/>
          </a:prstGeom>
          <a:gradFill>
            <a:gsLst>
              <a:gs pos="0">
                <a:srgbClr val="012169"/>
              </a:gs>
              <a:gs pos="100000">
                <a:srgbClr val="4873FF"/>
              </a:gs>
            </a:gsLst>
            <a:lin ang="5400000" scaled="1"/>
          </a:gradFill>
          <a:ln w="9525" cap="flat" cmpd="sng" algn="ctr">
            <a:noFill/>
            <a:prstDash val="solid"/>
          </a:ln>
          <a:effectLst/>
        </p:spPr>
        <p:txBody>
          <a:bodyPr lIns="144000" tIns="144000" rIns="144000" bIns="144000" rtlCol="0" anchor="t"/>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Process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400" b="0" u="none" strike="noStrike" kern="0" cap="none" spc="0" normalizeH="0" baseline="0" noProof="0" dirty="0">
                <a:ln>
                  <a:noFill/>
                </a:ln>
                <a:solidFill>
                  <a:schemeClr val="bg1"/>
                </a:solidFill>
                <a:effectLst/>
                <a:uLnTx/>
                <a:uFillTx/>
                <a:latin typeface="Calibri"/>
                <a:ea typeface="ＭＳ Ｐゴシック" pitchFamily="34" charset="-128"/>
                <a:cs typeface="Calibri Light" panose="020F0302020204030204" pitchFamily="34" charset="0"/>
              </a:rPr>
              <a:t>re-engineering</a:t>
            </a:r>
          </a:p>
        </p:txBody>
      </p:sp>
      <p:sp>
        <p:nvSpPr>
          <p:cNvPr id="33" name="TextBox 32">
            <a:extLst>
              <a:ext uri="{FF2B5EF4-FFF2-40B4-BE49-F238E27FC236}">
                <a16:creationId xmlns:a16="http://schemas.microsoft.com/office/drawing/2014/main" id="{D5C01649-1993-56F0-4650-7D91A6C1B0FD}"/>
              </a:ext>
            </a:extLst>
          </p:cNvPr>
          <p:cNvSpPr txBox="1"/>
          <p:nvPr/>
        </p:nvSpPr>
        <p:spPr>
          <a:xfrm>
            <a:off x="1291248" y="6654483"/>
            <a:ext cx="1800000" cy="472813"/>
          </a:xfrm>
          <a:prstGeom prst="rect">
            <a:avLst/>
          </a:prstGeom>
        </p:spPr>
        <p:txBody>
          <a:bodyPr wrap="none" lIns="0" tIns="72000" rIns="0" bIns="0" rtlCol="0" anchor="t" anchorCtr="0">
            <a:noAutofit/>
          </a:bodyPr>
          <a:lstStyle/>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Lean </a:t>
            </a:r>
          </a:p>
          <a:p>
            <a:pPr marL="0" marR="0" lvl="0" indent="0" algn="ctr" defTabSz="303446"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000000"/>
                </a:solidFill>
                <a:effectLst/>
                <a:uLnTx/>
                <a:uFillTx/>
                <a:latin typeface="Calibri"/>
                <a:ea typeface="ＭＳ Ｐゴシック" pitchFamily="34" charset="-128"/>
                <a:cs typeface="Calibri Light" panose="020F0302020204030204" pitchFamily="34" charset="0"/>
              </a:rPr>
              <a:t>Six Sigma</a:t>
            </a:r>
          </a:p>
        </p:txBody>
      </p:sp>
      <p:sp>
        <p:nvSpPr>
          <p:cNvPr id="34" name="TextBox 33">
            <a:extLst>
              <a:ext uri="{FF2B5EF4-FFF2-40B4-BE49-F238E27FC236}">
                <a16:creationId xmlns:a16="http://schemas.microsoft.com/office/drawing/2014/main" id="{9B9CAF9B-9FBA-DDCB-056A-65ECC90BDE9A}"/>
              </a:ext>
            </a:extLst>
          </p:cNvPr>
          <p:cNvSpPr txBox="1"/>
          <p:nvPr/>
        </p:nvSpPr>
        <p:spPr>
          <a:xfrm>
            <a:off x="1291248" y="4296326"/>
            <a:ext cx="1800000" cy="581423"/>
          </a:xfrm>
          <a:prstGeom prst="rect">
            <a:avLst/>
          </a:prstGeom>
        </p:spPr>
        <p:txBody>
          <a:bodyPr wrap="none" lIns="0" tIns="0" rIns="0" bIns="144000" rtlCol="0">
            <a:spAutoFit/>
          </a:bodyPr>
          <a:lstStyle/>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Organizing human </a:t>
            </a:r>
          </a:p>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activity</a:t>
            </a:r>
          </a:p>
        </p:txBody>
      </p:sp>
      <p:cxnSp>
        <p:nvCxnSpPr>
          <p:cNvPr id="35" name="Curved Connector 139">
            <a:extLst>
              <a:ext uri="{FF2B5EF4-FFF2-40B4-BE49-F238E27FC236}">
                <a16:creationId xmlns:a16="http://schemas.microsoft.com/office/drawing/2014/main" id="{9BDCAB4C-56A6-7DAD-8FFC-9A9937CB608C}"/>
              </a:ext>
            </a:extLst>
          </p:cNvPr>
          <p:cNvCxnSpPr/>
          <p:nvPr/>
        </p:nvCxnSpPr>
        <p:spPr>
          <a:xfrm flipV="1">
            <a:off x="1424663" y="3505791"/>
            <a:ext cx="11167798" cy="2076010"/>
          </a:xfrm>
          <a:prstGeom prst="curvedConnector2">
            <a:avLst/>
          </a:prstGeom>
          <a:noFill/>
          <a:ln w="34925" cap="flat" cmpd="sng" algn="ctr">
            <a:solidFill>
              <a:schemeClr val="bg1"/>
            </a:solidFill>
            <a:prstDash val="dash"/>
            <a:tailEnd type="triangle" w="lg" len="med"/>
          </a:ln>
          <a:effectLst/>
        </p:spPr>
      </p:cxnSp>
      <p:sp>
        <p:nvSpPr>
          <p:cNvPr id="36" name="TextBox 35">
            <a:extLst>
              <a:ext uri="{FF2B5EF4-FFF2-40B4-BE49-F238E27FC236}">
                <a16:creationId xmlns:a16="http://schemas.microsoft.com/office/drawing/2014/main" id="{EF50CB2A-444F-16A3-75BA-1BC89F9362B7}"/>
              </a:ext>
            </a:extLst>
          </p:cNvPr>
          <p:cNvSpPr txBox="1"/>
          <p:nvPr/>
        </p:nvSpPr>
        <p:spPr>
          <a:xfrm>
            <a:off x="7053561" y="2806597"/>
            <a:ext cx="1800000" cy="799431"/>
          </a:xfrm>
          <a:prstGeom prst="rect">
            <a:avLst/>
          </a:prstGeom>
          <a:noFill/>
        </p:spPr>
        <p:txBody>
          <a:bodyPr wrap="square" lIns="0" tIns="0" rIns="0" bIns="144000" rtlCol="0">
            <a:spAutoFit/>
          </a:bodyPr>
          <a:lstStyle/>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Automates </a:t>
            </a:r>
            <a:b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b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non-complex </a:t>
            </a:r>
          </a:p>
          <a:p>
            <a:pPr marL="0" marR="0" lvl="0" indent="0" algn="ctr" defTabSz="303446" rtl="0" eaLnBrk="1" fontAlgn="auto" latinLnBrk="0" hangingPunct="1">
              <a:lnSpc>
                <a:spcPts val="1700"/>
              </a:lnSpc>
              <a:spcBef>
                <a:spcPts val="0"/>
              </a:spcBef>
              <a:spcAft>
                <a:spcPts val="0"/>
              </a:spcAft>
              <a:buClrTx/>
              <a:buSzTx/>
              <a:buFontTx/>
              <a:buNone/>
              <a:tabLst/>
              <a:defRPr/>
            </a:pPr>
            <a:r>
              <a:rPr kumimoji="0" lang="en-GB" sz="1600" i="0" u="none" strike="noStrike" kern="0" cap="none" spc="0" normalizeH="0" baseline="0" noProof="0" dirty="0">
                <a:ln>
                  <a:noFill/>
                </a:ln>
                <a:solidFill>
                  <a:srgbClr val="012169"/>
                </a:solidFill>
                <a:effectLst/>
                <a:uLnTx/>
                <a:uFillTx/>
                <a:latin typeface="Calibri" pitchFamily="34" charset="0"/>
                <a:ea typeface="Calibri" panose="020F0502020204030204" pitchFamily="34" charset="0"/>
                <a:cs typeface="Calibri" panose="020F0502020204030204" pitchFamily="34" charset="0"/>
              </a:rPr>
              <a:t>human actions</a:t>
            </a:r>
          </a:p>
        </p:txBody>
      </p:sp>
      <p:sp>
        <p:nvSpPr>
          <p:cNvPr id="37" name="Rectangle 36">
            <a:extLst>
              <a:ext uri="{FF2B5EF4-FFF2-40B4-BE49-F238E27FC236}">
                <a16:creationId xmlns:a16="http://schemas.microsoft.com/office/drawing/2014/main" id="{A0E9FF6B-1632-B563-73C3-9536E66DD422}"/>
              </a:ext>
            </a:extLst>
          </p:cNvPr>
          <p:cNvSpPr/>
          <p:nvPr/>
        </p:nvSpPr>
        <p:spPr bwMode="auto">
          <a:xfrm>
            <a:off x="2931955" y="1328685"/>
            <a:ext cx="7953691" cy="624885"/>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51814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Calibri Light" panose="020F0302020204030204" pitchFamily="34" charset="0"/>
                <a:ea typeface="+mn-ea"/>
                <a:cs typeface="Calibri Light" panose="020F0302020204030204" pitchFamily="34" charset="0"/>
              </a:rPr>
              <a:t>Most treasury and finance functions are focusing within the circle – “Innovators” are venturing into intelligent automation applications </a:t>
            </a:r>
          </a:p>
        </p:txBody>
      </p:sp>
      <p:sp>
        <p:nvSpPr>
          <p:cNvPr id="39" name="Oval 38">
            <a:extLst>
              <a:ext uri="{FF2B5EF4-FFF2-40B4-BE49-F238E27FC236}">
                <a16:creationId xmlns:a16="http://schemas.microsoft.com/office/drawing/2014/main" id="{602B7F5D-ECAF-DCB0-8B7C-738B48E2DE7D}"/>
              </a:ext>
            </a:extLst>
          </p:cNvPr>
          <p:cNvSpPr/>
          <p:nvPr/>
        </p:nvSpPr>
        <p:spPr bwMode="auto">
          <a:xfrm>
            <a:off x="1510078" y="3359592"/>
            <a:ext cx="7040274" cy="3076178"/>
          </a:xfrm>
          <a:prstGeom prst="ellipse">
            <a:avLst/>
          </a:prstGeom>
          <a:noFill/>
          <a:ln w="22225" cap="flat" cmpd="sng" algn="ctr">
            <a:solidFill>
              <a:srgbClr val="E31837"/>
            </a:solidFill>
            <a:prstDash val="solid"/>
            <a:round/>
            <a:headEnd type="none" w="med" len="med"/>
            <a:tailEnd type="none" w="med" len="med"/>
          </a:ln>
          <a:effectLst/>
        </p:spPr>
        <p:txBody>
          <a:bodyPr vert="horz" wrap="none" lIns="103632" tIns="51816" rIns="103632" bIns="51816" numCol="1" rtlCol="0" anchor="ctr" anchorCtr="0" compatLnSpc="1">
            <a:prstTxWarp prst="textNoShape">
              <a:avLst/>
            </a:prstTxWarp>
          </a:bodyPr>
          <a:lstStyle/>
          <a:p>
            <a:pPr marL="0" marR="0" lvl="0" indent="0" algn="l" defTabSz="1036290" rtl="0" eaLnBrk="0" fontAlgn="base" latinLnBrk="0" hangingPunct="0">
              <a:lnSpc>
                <a:spcPct val="100000"/>
              </a:lnSpc>
              <a:spcBef>
                <a:spcPct val="0"/>
              </a:spcBef>
              <a:spcAft>
                <a:spcPct val="0"/>
              </a:spcAft>
              <a:buClrTx/>
              <a:buSzTx/>
              <a:buFontTx/>
              <a:buNone/>
              <a:tabLst/>
              <a:defRPr/>
            </a:pPr>
            <a:endParaRPr kumimoji="0" lang="en-US" sz="272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388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background with a curved edge&#10;&#10;Description automatically generated">
            <a:extLst>
              <a:ext uri="{FF2B5EF4-FFF2-40B4-BE49-F238E27FC236}">
                <a16:creationId xmlns:a16="http://schemas.microsoft.com/office/drawing/2014/main" id="{60F0589A-C127-63B1-DBC2-A1BC4CD1A8CF}"/>
              </a:ext>
            </a:extLst>
          </p:cNvPr>
          <p:cNvPicPr>
            <a:picLocks noChangeAspect="1"/>
          </p:cNvPicPr>
          <p:nvPr/>
        </p:nvPicPr>
        <p:blipFill>
          <a:blip r:embed="rId2"/>
          <a:stretch>
            <a:fillRect/>
          </a:stretch>
        </p:blipFill>
        <p:spPr>
          <a:xfrm>
            <a:off x="1609621" y="5255656"/>
            <a:ext cx="4686351" cy="2516744"/>
          </a:xfrm>
          <a:prstGeom prst="rect">
            <a:avLst/>
          </a:prstGeom>
        </p:spPr>
      </p:pic>
      <p:sp>
        <p:nvSpPr>
          <p:cNvPr id="4" name="Title 3">
            <a:extLst>
              <a:ext uri="{FF2B5EF4-FFF2-40B4-BE49-F238E27FC236}">
                <a16:creationId xmlns:a16="http://schemas.microsoft.com/office/drawing/2014/main" id="{C189BF24-EBD6-2797-2136-784FF2734895}"/>
              </a:ext>
            </a:extLst>
          </p:cNvPr>
          <p:cNvSpPr>
            <a:spLocks noGrp="1"/>
          </p:cNvSpPr>
          <p:nvPr>
            <p:ph type="title"/>
          </p:nvPr>
        </p:nvSpPr>
        <p:spPr>
          <a:xfrm>
            <a:off x="349657" y="400051"/>
            <a:ext cx="4259497" cy="364074"/>
          </a:xfrm>
        </p:spPr>
        <p:txBody>
          <a:bodyPr/>
          <a:lstStyle/>
          <a:p>
            <a:r>
              <a:rPr lang="en-GB" dirty="0"/>
              <a:t>Intelligent automation</a:t>
            </a:r>
            <a:endParaRPr lang="en-US" dirty="0"/>
          </a:p>
        </p:txBody>
      </p:sp>
      <p:pic>
        <p:nvPicPr>
          <p:cNvPr id="25" name="Picture 24" descr="A tree in a park&#10;&#10;AI-generated content may be incorrect.">
            <a:extLst>
              <a:ext uri="{FF2B5EF4-FFF2-40B4-BE49-F238E27FC236}">
                <a16:creationId xmlns:a16="http://schemas.microsoft.com/office/drawing/2014/main" id="{78DB9485-2DDF-0209-030B-805CA1CAC890}"/>
              </a:ext>
            </a:extLst>
          </p:cNvPr>
          <p:cNvPicPr>
            <a:picLocks noChangeAspect="1"/>
          </p:cNvPicPr>
          <p:nvPr/>
        </p:nvPicPr>
        <p:blipFill rotWithShape="1">
          <a:blip r:embed="rId3"/>
          <a:srcRect l="21947" r="29610" b="864"/>
          <a:stretch/>
        </p:blipFill>
        <p:spPr>
          <a:xfrm>
            <a:off x="7062214" y="1"/>
            <a:ext cx="6755386" cy="7772400"/>
          </a:xfrm>
          <a:prstGeom prst="rect">
            <a:avLst/>
          </a:prstGeom>
        </p:spPr>
      </p:pic>
      <p:sp>
        <p:nvSpPr>
          <p:cNvPr id="39" name="Content Placeholder 1">
            <a:extLst>
              <a:ext uri="{FF2B5EF4-FFF2-40B4-BE49-F238E27FC236}">
                <a16:creationId xmlns:a16="http://schemas.microsoft.com/office/drawing/2014/main" id="{34BBFFE0-C619-E362-5A33-AE343600A94B}"/>
              </a:ext>
            </a:extLst>
          </p:cNvPr>
          <p:cNvSpPr txBox="1">
            <a:spLocks/>
          </p:cNvSpPr>
          <p:nvPr/>
        </p:nvSpPr>
        <p:spPr>
          <a:xfrm>
            <a:off x="426615" y="1846158"/>
            <a:ext cx="6139167" cy="3570208"/>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0"/>
              </a:spcAft>
              <a:buClrTx/>
              <a:buFont typeface="Arial"/>
              <a:buNone/>
              <a:defRPr lang="en-US" sz="1800" b="0" kern="1200" dirty="0" smtClean="0">
                <a:solidFill>
                  <a:schemeClr val="tx1"/>
                </a:solidFill>
                <a:latin typeface="Calibri"/>
                <a:ea typeface="+mn-ea"/>
                <a:cs typeface="Calibri"/>
              </a:defRPr>
            </a:lvl1pPr>
            <a:lvl2pPr marL="457200" indent="-228600" algn="l" defTabSz="914400" rtl="0" eaLnBrk="1" latinLnBrk="0" hangingPunct="1">
              <a:lnSpc>
                <a:spcPct val="100000"/>
              </a:lnSpc>
              <a:spcBef>
                <a:spcPts val="0"/>
              </a:spcBef>
              <a:spcAft>
                <a:spcPts val="0"/>
              </a:spcAft>
              <a:buClrTx/>
              <a:buFont typeface="Arial" charset="0"/>
              <a:buChar char="•"/>
              <a:tabLst/>
              <a:defRPr lang="en-US" sz="1800" b="0" kern="1200" dirty="0" smtClean="0">
                <a:solidFill>
                  <a:schemeClr val="tx1"/>
                </a:solidFill>
                <a:latin typeface="Calibri"/>
                <a:ea typeface="+mn-ea"/>
                <a:cs typeface="Calibri"/>
              </a:defRPr>
            </a:lvl2pPr>
            <a:lvl3pPr marL="687388" indent="-227013" algn="l" defTabSz="914400" rtl="0" eaLnBrk="1" latinLnBrk="0" hangingPunct="1">
              <a:lnSpc>
                <a:spcPct val="100000"/>
              </a:lnSpc>
              <a:spcBef>
                <a:spcPts val="0"/>
              </a:spcBef>
              <a:spcAft>
                <a:spcPts val="0"/>
              </a:spcAft>
              <a:buClrTx/>
              <a:buSzPct val="100000"/>
              <a:buFont typeface=".AppleSystemUIFont" charset="-120"/>
              <a:buChar char="–"/>
              <a:tabLst/>
              <a:defRPr lang="en-US" sz="1800" b="0" kern="1200" dirty="0" smtClean="0">
                <a:solidFill>
                  <a:schemeClr val="tx1"/>
                </a:solidFill>
                <a:latin typeface="Calibri"/>
                <a:ea typeface="+mn-ea"/>
                <a:cs typeface="Calibri"/>
              </a:defRPr>
            </a:lvl3pPr>
            <a:lvl4pPr marL="912813" indent="-225425" algn="l" defTabSz="914400" rtl="0" eaLnBrk="1" latinLnBrk="0" hangingPunct="1">
              <a:lnSpc>
                <a:spcPct val="100000"/>
              </a:lnSpc>
              <a:spcBef>
                <a:spcPts val="0"/>
              </a:spcBef>
              <a:spcAft>
                <a:spcPts val="0"/>
              </a:spcAft>
              <a:buClrTx/>
              <a:buSzPct val="85000"/>
              <a:buFont typeface="Wingdings" charset="2"/>
              <a:buChar char="§"/>
              <a:tabLst/>
              <a:defRPr lang="en-US" sz="1800" b="0" kern="1200" dirty="0" smtClean="0">
                <a:solidFill>
                  <a:schemeClr val="tx1"/>
                </a:solidFill>
                <a:latin typeface="Calibri"/>
                <a:ea typeface="+mn-ea"/>
                <a:cs typeface="Calibri"/>
              </a:defRPr>
            </a:lvl4pPr>
            <a:lvl5pPr marL="1144588" indent="-230188" algn="l" defTabSz="914400" rtl="0" eaLnBrk="1" latinLnBrk="0" hangingPunct="1">
              <a:lnSpc>
                <a:spcPct val="100000"/>
              </a:lnSpc>
              <a:spcBef>
                <a:spcPts val="0"/>
              </a:spcBef>
              <a:spcAft>
                <a:spcPts val="0"/>
              </a:spcAft>
              <a:buClrTx/>
              <a:buFont typeface=".AppleSystemUIFont" charset="-120"/>
              <a:buChar char="–"/>
              <a:tabLst/>
              <a:defRPr lang="en-US" sz="1800" b="0" kern="1200" dirty="0">
                <a:solidFill>
                  <a:schemeClr val="tx1"/>
                </a:solidFill>
                <a:latin typeface="Calibri"/>
                <a:ea typeface="+mn-ea"/>
                <a:cs typeface="Calibri"/>
              </a:defRPr>
            </a:lvl5pPr>
            <a:lvl6pPr marL="1147762" indent="0" algn="l" defTabSz="914400" rtl="0" eaLnBrk="1" latinLnBrk="0" hangingPunct="1">
              <a:lnSpc>
                <a:spcPct val="114000"/>
              </a:lnSpc>
              <a:spcBef>
                <a:spcPts val="600"/>
              </a:spcBef>
              <a:spcAft>
                <a:spcPts val="600"/>
              </a:spcAft>
              <a:buClr>
                <a:schemeClr val="tx1"/>
              </a:buClr>
              <a:buFont typeface="Arial"/>
              <a:buNone/>
              <a:tabLst/>
              <a:defRPr sz="1600" b="0" kern="1200">
                <a:solidFill>
                  <a:schemeClr val="tx1"/>
                </a:solidFill>
                <a:latin typeface="+mn-lt"/>
                <a:ea typeface="+mn-ea"/>
                <a:cs typeface="+mn-cs"/>
              </a:defRPr>
            </a:lvl6pPr>
            <a:lvl7pPr marL="1374775"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7pPr>
            <a:lvl8pPr marL="1601788"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8pPr>
            <a:lvl9pPr marL="1828800" indent="0" algn="l" defTabSz="914400" rtl="0" eaLnBrk="1" latinLnBrk="0" hangingPunct="1">
              <a:lnSpc>
                <a:spcPct val="114000"/>
              </a:lnSpc>
              <a:spcBef>
                <a:spcPts val="600"/>
              </a:spcBef>
              <a:spcAft>
                <a:spcPts val="600"/>
              </a:spcAft>
              <a:buClr>
                <a:schemeClr val="tx1"/>
              </a:buClr>
              <a:buFont typeface="Arial"/>
              <a:buNone/>
              <a:tabLst/>
              <a:defRPr sz="1600" b="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200"/>
              </a:spcAft>
              <a:buClrTx/>
              <a:buSzTx/>
              <a:buFont typeface="Arial"/>
              <a:buNone/>
              <a:tabLst/>
              <a:defRPr/>
            </a:pPr>
            <a:r>
              <a:rPr kumimoji="0" lang="en-US" sz="2800" b="0" i="0" u="none" strike="noStrike" kern="1200" cap="none" spc="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Characterized by:</a:t>
            </a:r>
          </a:p>
          <a:p>
            <a:pPr marL="466741" marR="0" lvl="1" indent="-285757" algn="l" defTabSz="914444"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Undisputed accountability</a:t>
            </a:r>
          </a:p>
          <a:p>
            <a:pPr marL="466741" marR="0" lvl="1" indent="-285757" algn="l" defTabSz="914444"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Practical precision</a:t>
            </a:r>
          </a:p>
          <a:p>
            <a:pPr marL="466741" marR="0" lvl="1" indent="-285757" algn="l" defTabSz="914444"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Blended treasury roles: human and machine deepen</a:t>
            </a:r>
            <a:b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b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their relationship</a:t>
            </a:r>
          </a:p>
          <a:p>
            <a:pPr marL="466741" marR="0" lvl="1" indent="-285757" algn="l" defTabSz="914444"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Trust by responsible intelligent automation design </a:t>
            </a:r>
            <a:b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b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technology cannot act alone</a:t>
            </a:r>
          </a:p>
          <a:p>
            <a:pPr marL="466741" marR="0" lvl="1" indent="-285757" algn="l" defTabSz="914444"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Acceleration of data refreshes and data interpretation (cannot however bypass data quality controls)</a:t>
            </a:r>
          </a:p>
        </p:txBody>
      </p:sp>
      <p:cxnSp>
        <p:nvCxnSpPr>
          <p:cNvPr id="47" name="Straight Connector 46">
            <a:extLst>
              <a:ext uri="{FF2B5EF4-FFF2-40B4-BE49-F238E27FC236}">
                <a16:creationId xmlns:a16="http://schemas.microsoft.com/office/drawing/2014/main" id="{3916A832-43D1-0863-815F-90183981A79F}"/>
              </a:ext>
            </a:extLst>
          </p:cNvPr>
          <p:cNvCxnSpPr>
            <a:cxnSpLocks/>
          </p:cNvCxnSpPr>
          <p:nvPr/>
        </p:nvCxnSpPr>
        <p:spPr>
          <a:xfrm>
            <a:off x="426615" y="2348035"/>
            <a:ext cx="432000" cy="0"/>
          </a:xfrm>
          <a:prstGeom prst="line">
            <a:avLst/>
          </a:prstGeom>
          <a:ln w="22225" cap="rnd">
            <a:solidFill>
              <a:srgbClr val="E3123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5793790-CE75-EEE3-2F59-DD309C9426ED}"/>
              </a:ext>
            </a:extLst>
          </p:cNvPr>
          <p:cNvSpPr txBox="1">
            <a:spLocks/>
          </p:cNvSpPr>
          <p:nvPr/>
        </p:nvSpPr>
        <p:spPr>
          <a:xfrm>
            <a:off x="11885723" y="7406687"/>
            <a:ext cx="1577975" cy="138499"/>
          </a:xfrm>
          <a:prstGeom prst="rect">
            <a:avLst/>
          </a:prstGeom>
        </p:spPr>
        <p:txBody>
          <a:bodyPr lIns="0" tIns="0" rIns="0" bIns="0" anchor="ctr">
            <a:spAutoFit/>
          </a:bodyPr>
          <a:lstStyle>
            <a:lvl1pPr marL="0" indent="0" algn="r" defTabSz="1036290" rtl="0" eaLnBrk="1" latinLnBrk="0" hangingPunct="1">
              <a:lnSpc>
                <a:spcPct val="100000"/>
              </a:lnSpc>
              <a:spcBef>
                <a:spcPts val="0"/>
              </a:spcBef>
              <a:spcAft>
                <a:spcPts val="1200"/>
              </a:spcAft>
              <a:buClrTx/>
              <a:buFont typeface="Arial"/>
              <a:buNone/>
              <a:defRPr sz="900" b="0" kern="1200">
                <a:solidFill>
                  <a:schemeClr val="tx1"/>
                </a:solidFill>
                <a:latin typeface="+mn-lt"/>
                <a:ea typeface="Calibri Light" panose="020F0302020204030204" pitchFamily="34" charset="0"/>
                <a:cs typeface="Calibri Light" panose="020F0302020204030204" pitchFamily="34" charset="0"/>
              </a:defRPr>
            </a:lvl1pPr>
            <a:lvl2pPr marL="518145" indent="-259072" algn="l" defTabSz="1036290" rtl="0" eaLnBrk="1" latinLnBrk="0" hangingPunct="1">
              <a:lnSpc>
                <a:spcPct val="100000"/>
              </a:lnSpc>
              <a:spcBef>
                <a:spcPts val="0"/>
              </a:spcBef>
              <a:spcAft>
                <a:spcPts val="1200"/>
              </a:spcAft>
              <a:buClrTx/>
              <a:buFont typeface="Arial" charset="0"/>
              <a:buChar char="•"/>
              <a:tabLst/>
              <a:defRPr sz="900" b="0" kern="1200">
                <a:solidFill>
                  <a:schemeClr val="tx1"/>
                </a:solidFill>
                <a:latin typeface="+mn-lt"/>
                <a:ea typeface="Calibri Light" panose="020F0302020204030204" pitchFamily="34" charset="0"/>
                <a:cs typeface="Calibri Light" panose="020F0302020204030204" pitchFamily="34" charset="0"/>
              </a:defRPr>
            </a:lvl2pPr>
            <a:lvl3pPr marL="779017" indent="-257274" algn="l" defTabSz="1036290" rtl="0" eaLnBrk="1" latinLnBrk="0" hangingPunct="1">
              <a:lnSpc>
                <a:spcPct val="100000"/>
              </a:lnSpc>
              <a:spcBef>
                <a:spcPts val="0"/>
              </a:spcBef>
              <a:spcAft>
                <a:spcPts val="1200"/>
              </a:spcAft>
              <a:buClrTx/>
              <a:buSzPct val="100000"/>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3pPr>
            <a:lvl4pPr marL="1034491" indent="-255474" algn="l" defTabSz="1036290" rtl="0" eaLnBrk="1" latinLnBrk="0" hangingPunct="1">
              <a:lnSpc>
                <a:spcPct val="100000"/>
              </a:lnSpc>
              <a:spcBef>
                <a:spcPts val="0"/>
              </a:spcBef>
              <a:spcAft>
                <a:spcPts val="1200"/>
              </a:spcAft>
              <a:buClrTx/>
              <a:buSzPct val="85000"/>
              <a:buFont typeface="Wingdings" charset="2"/>
              <a:buChar char="§"/>
              <a:tabLst/>
              <a:defRPr sz="900" b="0" kern="1200">
                <a:solidFill>
                  <a:schemeClr val="tx1"/>
                </a:solidFill>
                <a:latin typeface="+mn-lt"/>
                <a:ea typeface="Calibri Light" panose="020F0302020204030204" pitchFamily="34" charset="0"/>
                <a:cs typeface="Calibri Light" panose="020F0302020204030204" pitchFamily="34" charset="0"/>
              </a:defRPr>
            </a:lvl4pPr>
            <a:lvl5pPr marL="1297162" indent="-260872" algn="l" defTabSz="1036290" rtl="0" eaLnBrk="1" latinLnBrk="0" hangingPunct="1">
              <a:lnSpc>
                <a:spcPct val="100000"/>
              </a:lnSpc>
              <a:spcBef>
                <a:spcPts val="0"/>
              </a:spcBef>
              <a:spcAft>
                <a:spcPts val="1200"/>
              </a:spcAft>
              <a:buClrTx/>
              <a:buFont typeface=".AppleSystemUIFont" charset="-120"/>
              <a:buChar char="–"/>
              <a:tabLst/>
              <a:defRPr sz="900" b="0" kern="1200">
                <a:solidFill>
                  <a:schemeClr val="tx1"/>
                </a:solidFill>
                <a:latin typeface="+mn-lt"/>
                <a:ea typeface="Calibri Light" panose="020F0302020204030204" pitchFamily="34" charset="0"/>
                <a:cs typeface="Calibri Light" panose="020F0302020204030204" pitchFamily="34" charset="0"/>
              </a:defRPr>
            </a:lvl5pPr>
            <a:lvl6pPr marL="1300759" indent="0" algn="l" defTabSz="1036290" rtl="0" eaLnBrk="1" latinLnBrk="0" hangingPunct="1">
              <a:lnSpc>
                <a:spcPct val="114000"/>
              </a:lnSpc>
              <a:spcBef>
                <a:spcPts val="680"/>
              </a:spcBef>
              <a:spcAft>
                <a:spcPts val="680"/>
              </a:spcAft>
              <a:buClr>
                <a:schemeClr val="tx1"/>
              </a:buClr>
              <a:buFont typeface="Arial"/>
              <a:buNone/>
              <a:tabLst/>
              <a:defRPr sz="1813" b="0" kern="1200">
                <a:solidFill>
                  <a:schemeClr val="tx1"/>
                </a:solidFill>
                <a:latin typeface="+mn-lt"/>
                <a:ea typeface="+mn-ea"/>
                <a:cs typeface="+mn-cs"/>
              </a:defRPr>
            </a:lvl6pPr>
            <a:lvl7pPr marL="1558033"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7pPr>
            <a:lvl8pPr marL="1815306"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8pPr>
            <a:lvl9pPr marL="2072579" indent="0" algn="l" defTabSz="1036290" rtl="0" eaLnBrk="1" latinLnBrk="0" hangingPunct="1">
              <a:lnSpc>
                <a:spcPct val="114000"/>
              </a:lnSpc>
              <a:spcBef>
                <a:spcPts val="680"/>
              </a:spcBef>
              <a:spcAft>
                <a:spcPts val="680"/>
              </a:spcAft>
              <a:buClr>
                <a:schemeClr val="tx1"/>
              </a:buClr>
              <a:buFont typeface="Arial"/>
              <a:buNone/>
              <a:tabLst/>
              <a:defRPr sz="1813" b="0" kern="1200" baseline="0">
                <a:solidFill>
                  <a:schemeClr val="tx1"/>
                </a:solidFill>
                <a:latin typeface="+mn-lt"/>
                <a:ea typeface="+mn-ea"/>
                <a:cs typeface="+mn-cs"/>
              </a:defRPr>
            </a:lvl9pPr>
          </a:lstStyle>
          <a:p>
            <a:r>
              <a:rPr lang="en-US" dirty="0"/>
              <a:t>Bank of America</a:t>
            </a:r>
          </a:p>
        </p:txBody>
      </p:sp>
    </p:spTree>
    <p:extLst>
      <p:ext uri="{BB962C8B-B14F-4D97-AF65-F5344CB8AC3E}">
        <p14:creationId xmlns:p14="http://schemas.microsoft.com/office/powerpoint/2010/main" val="1153513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PRINTWIDTH" val="792"/>
  <p:tag name="PRINTHEIGHT" val="3.6"/>
</p:tagLst>
</file>

<file path=ppt/tags/tag10.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11.xml><?xml version="1.0" encoding="utf-8"?>
<p:tagLst xmlns:a="http://schemas.openxmlformats.org/drawingml/2006/main" xmlns:r="http://schemas.openxmlformats.org/officeDocument/2006/relationships" xmlns:p="http://schemas.openxmlformats.org/presentationml/2006/main">
  <p:tag name="PITCHBOOKPALETTE" val="3.5"/>
  <p:tag name="JAZZCOMPLIANT" val="True"/>
  <p:tag name="SLIDEELEMTYPE" val="126"/>
  <p:tag name="MASTERSLIDESHAPE" val="True"/>
</p:tagLst>
</file>

<file path=ppt/tags/tag1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1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1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15.xml><?xml version="1.0" encoding="utf-8"?>
<p:tagLst xmlns:a="http://schemas.openxmlformats.org/drawingml/2006/main" xmlns:r="http://schemas.openxmlformats.org/officeDocument/2006/relationships" xmlns:p="http://schemas.openxmlformats.org/presentationml/2006/main">
  <p:tag name="SLIDEELEMTYPE" val="14"/>
</p:tagLst>
</file>

<file path=ppt/tags/tag16.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ARRANGETOGRID" val="False"/>
  <p:tag name="LEFTCOLTOPMARGIN" val="p126"/>
  <p:tag name="GREYBORDERS" val="True"/>
  <p:tag name="TAGORIENTATION" val="Letter"/>
  <p:tag name="JAZZCOMPLIANT" val="True"/>
  <p:tag name="SPACEBETWEENOBJECTS" val="p9"/>
  <p:tag name="FONTRATIO" val="p1"/>
  <p:tag name="SLIDELEFTMARGIN" val="p36"/>
  <p:tag name="SLIDERIGHTMARGIN" val="p1052"/>
  <p:tag name="SLIDETOPMARGIN" val="p36"/>
  <p:tag name="SLIDEBOTTOMMARGIN" val="p576"/>
  <p:tag name="LEFTCOLLEFTMARGIN" val="p36"/>
  <p:tag name="LEFTCOLRIGHTMARGIN" val="p1034"/>
  <p:tag name="LEFTCOLBOTTOMMARGIN" val="p540"/>
  <p:tag name="RIGHTCOLLEFTMARGIN" val="p0"/>
  <p:tag name="RIGHTCOLRIGHTMARGIN" val="p0"/>
  <p:tag name="RIGHTCOLTOPMARGIN" val="p0"/>
  <p:tag name="RIGHTCOLBOTTOMMARGIN" val="p0"/>
  <p:tag name="SLIDEPAGENUMBER" val="8"/>
</p:tagLst>
</file>

<file path=ppt/tags/tag17.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18.xml><?xml version="1.0" encoding="utf-8"?>
<p:tagLst xmlns:a="http://schemas.openxmlformats.org/drawingml/2006/main" xmlns:r="http://schemas.openxmlformats.org/officeDocument/2006/relationships" xmlns:p="http://schemas.openxmlformats.org/presentationml/2006/main">
  <p:tag name="DEFAULTTOP" val="97"/>
  <p:tag name="PRESERVEASPECTRATIO" val="False"/>
  <p:tag name="DEFAULTHEIGHT" val="23.5"/>
  <p:tag name="DEFAULTWIDTH" val="504"/>
  <p:tag name="DEFAULTONLEFT" val="234"/>
  <p:tag name="DEFAULTOFFLEFT" val="-524"/>
  <p:tag name="DEFAULTLEFT" val="234"/>
  <p:tag name="SLIDEELEMTYPE" val="2"/>
  <p:tag name="BULLETSTYLE" val="BulletStyle"/>
  <p:tag name="ONEMERRILL" val="2"/>
  <p:tag name="JAZZCOMPLIANT" val="True"/>
</p:tagLst>
</file>

<file path=ppt/tags/tag19.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xml><?xml version="1.0" encoding="utf-8"?>
<p:tagLst xmlns:a="http://schemas.openxmlformats.org/drawingml/2006/main" xmlns:r="http://schemas.openxmlformats.org/officeDocument/2006/relationships" xmlns:p="http://schemas.openxmlformats.org/presentationml/2006/main">
  <p:tag name="JAZZ" val="Subtitle"/>
  <p:tag name="DEFAULTLEFT" val="p28!2500"/>
  <p:tag name="DEFAULTTOP" val="p177!8400"/>
  <p:tag name="DEFAULTWIDTH" val="p736!3125"/>
  <p:tag name="DEFAULTHEIGHT" val="p28!3465"/>
  <p:tag name="ISLOCKED" val="True"/>
  <p:tag name="SLIDEELEMTYPE" val="22"/>
  <p:tag name="JAZZCOMPLIANT" val="True"/>
  <p:tag name="PRINTWIDTH" val="736.56"/>
  <p:tag name="PRINTHEIGHT" val="29.08126"/>
  <p:tag name="_PB_ORIGINAL_LEFT" val="175.72"/>
  <p:tag name="_PB_ORIGINAL_TOP" val="281.8009"/>
</p:tagLst>
</file>

<file path=ppt/tags/tag20.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2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ARRANGETOGRID" val="False"/>
  <p:tag name="LEFTCOLTOPMARGIN" val="p126"/>
  <p:tag name="GREYBORDERS" val="True"/>
  <p:tag name="TAGORIENTATION" val="Letter"/>
  <p:tag name="JAZZCOMPLIANT" val="True"/>
  <p:tag name="SPACEBETWEENOBJECTS" val="p9"/>
  <p:tag name="FONTRATIO" val="p1"/>
  <p:tag name="SLIDELEFTMARGIN" val="p36"/>
  <p:tag name="SLIDERIGHTMARGIN" val="p1052"/>
  <p:tag name="SLIDETOPMARGIN" val="p36"/>
  <p:tag name="SLIDEBOTTOMMARGIN" val="p576"/>
  <p:tag name="LEFTCOLLEFTMARGIN" val="p36"/>
  <p:tag name="LEFTCOLRIGHTMARGIN" val="p1034"/>
  <p:tag name="LEFTCOLBOTTOMMARGIN" val="p540"/>
  <p:tag name="RIGHTCOLLEFTMARGIN" val="p0"/>
  <p:tag name="RIGHTCOLRIGHTMARGIN" val="p0"/>
  <p:tag name="RIGHTCOLTOPMARGIN" val="p0"/>
  <p:tag name="RIGHTCOLBOTTOMMARGIN" val="p0"/>
  <p:tag name="SLIDEPAGENUMBER" val="11"/>
</p:tagLst>
</file>

<file path=ppt/tags/tag22.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23.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4.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2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ARRANGETOGRID" val="False"/>
  <p:tag name="LEFTCOLTOPMARGIN" val="p126"/>
  <p:tag name="GREYBORDERS" val="True"/>
  <p:tag name="TAGORIENTATION" val="Letter"/>
  <p:tag name="JAZZCOMPLIANT" val="True"/>
  <p:tag name="SPACEBETWEENOBJECTS" val="p9"/>
  <p:tag name="FONTRATIO" val="p1"/>
  <p:tag name="SLIDELEFTMARGIN" val="p36"/>
  <p:tag name="SLIDERIGHTMARGIN" val="p1052"/>
  <p:tag name="SLIDETOPMARGIN" val="p36"/>
  <p:tag name="SLIDEBOTTOMMARGIN" val="p576"/>
  <p:tag name="LEFTCOLLEFTMARGIN" val="p36"/>
  <p:tag name="LEFTCOLRIGHTMARGIN" val="p1034"/>
  <p:tag name="LEFTCOLBOTTOMMARGIN" val="p540"/>
  <p:tag name="RIGHTCOLLEFTMARGIN" val="p0"/>
  <p:tag name="RIGHTCOLRIGHTMARGIN" val="p0"/>
  <p:tag name="RIGHTCOLTOPMARGIN" val="p0"/>
  <p:tag name="RIGHTCOLBOTTOMMARGIN" val="p0"/>
  <p:tag name="SLIDEPAGENUMBER" val="9"/>
</p:tagLst>
</file>

<file path=ppt/tags/tag26.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2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8.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29.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43"/>
  <p:tag name="_PB_ORIGINAL_TOP" val="172.1442"/>
</p:tagLst>
</file>

<file path=ppt/tags/tag3.xml><?xml version="1.0" encoding="utf-8"?>
<p:tagLst xmlns:a="http://schemas.openxmlformats.org/drawingml/2006/main" xmlns:r="http://schemas.openxmlformats.org/officeDocument/2006/relationships" xmlns:p="http://schemas.openxmlformats.org/presentationml/2006/main">
  <p:tag name="JAZZ" val="Title"/>
  <p:tag name="DEFAULTLEFT" val="p28!2500"/>
  <p:tag name="DEFAULTTOP" val="p108"/>
  <p:tag name="DEFAULTWIDTH" val="p736!3751"/>
  <p:tag name="DEFAULTHEIGHT" val="p56!6929"/>
  <p:tag name="ISLOCKED" val="True"/>
  <p:tag name="SLIDEELEMTYPE" val="21"/>
  <p:tag name="JAZZCOMPLIANT" val="True"/>
  <p:tag name="PRINTWIDTH" val="736.56"/>
  <p:tag name="PRINTHEIGHT" val="50.65992"/>
  <p:tag name="_PB_ORIGINAL_LEFT" val="175.72"/>
  <p:tag name="_PB_ORIGINAL_TOP" val="224.394"/>
</p:tagLst>
</file>

<file path=ppt/tags/tag30.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304.852"/>
  <p:tag name="_PB_ORIGINAL_TOP" val="172.1442"/>
</p:tagLst>
</file>

<file path=ppt/tags/tag3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828.5559"/>
  <p:tag name="_PB_ORIGINAL_TOP" val="172.1442"/>
</p:tagLst>
</file>

<file path=ppt/tags/tag3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566.7039"/>
  <p:tag name="_PB_ORIGINAL_TOP" val="172.1442"/>
</p:tagLst>
</file>

<file path=ppt/tags/tag3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304.852"/>
  <p:tag name="_PB_ORIGINAL_TOP" val="393.7616"/>
</p:tagLst>
</file>

<file path=ppt/tags/tag3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566.7039"/>
  <p:tag name="_PB_ORIGINAL_TOP" val="393.7616"/>
</p:tagLst>
</file>

<file path=ppt/tags/tag3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828.5559"/>
  <p:tag name="_PB_ORIGINAL_TOP" val="393.7616"/>
</p:tagLst>
</file>

<file path=ppt/tags/tag3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_PB_ORIGINAL_LEFT" val="43"/>
  <p:tag name="_PB_ORIGINAL_TOP" val="391.2508"/>
</p:tagLst>
</file>

<file path=ppt/tags/tag37.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38.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39.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4.xml><?xml version="1.0" encoding="utf-8"?>
<p:tagLst xmlns:a="http://schemas.openxmlformats.org/drawingml/2006/main" xmlns:r="http://schemas.openxmlformats.org/officeDocument/2006/relationships" xmlns:p="http://schemas.openxmlformats.org/presentationml/2006/main">
  <p:tag name="SLIDEELEMTYPE" val="123"/>
</p:tagLst>
</file>

<file path=ppt/tags/tag40.xml><?xml version="1.0" encoding="utf-8"?>
<p:tagLst xmlns:a="http://schemas.openxmlformats.org/drawingml/2006/main" xmlns:r="http://schemas.openxmlformats.org/officeDocument/2006/relationships" xmlns:p="http://schemas.openxmlformats.org/presentationml/2006/main">
  <p:tag name="_PB_ORIGINAL_LEFT" val="282.148"/>
  <p:tag name="_PB_ORIGINAL_TOP" val="120"/>
</p:tagLst>
</file>

<file path=ppt/tags/tag41.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42.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43.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44.xml><?xml version="1.0" encoding="utf-8"?>
<p:tagLst xmlns:a="http://schemas.openxmlformats.org/drawingml/2006/main" xmlns:r="http://schemas.openxmlformats.org/officeDocument/2006/relationships" xmlns:p="http://schemas.openxmlformats.org/presentationml/2006/main">
  <p:tag name="_PB_ORIGINAL_LEFT" val="29.13197"/>
  <p:tag name="_PB_ORIGINAL_TOP" val="115.4868"/>
</p:tagLst>
</file>

<file path=ppt/tags/tag45.xml><?xml version="1.0" encoding="utf-8"?>
<p:tagLst xmlns:a="http://schemas.openxmlformats.org/drawingml/2006/main" xmlns:r="http://schemas.openxmlformats.org/officeDocument/2006/relationships" xmlns:p="http://schemas.openxmlformats.org/presentationml/2006/main">
  <p:tag name="_PB_ORIGINAL_LEFT" val="282.148"/>
  <p:tag name="_PB_ORIGINAL_TOP" val="120"/>
</p:tagLst>
</file>

<file path=ppt/tags/tag46.xml><?xml version="1.0" encoding="utf-8"?>
<p:tagLst xmlns:a="http://schemas.openxmlformats.org/drawingml/2006/main" xmlns:r="http://schemas.openxmlformats.org/officeDocument/2006/relationships" xmlns:p="http://schemas.openxmlformats.org/presentationml/2006/main">
  <p:tag name="_PB_ORIGINAL_LEFT" val="282.148"/>
  <p:tag name="_PB_ORIGINAL_TOP" val="120"/>
</p:tagLst>
</file>

<file path=ppt/tags/tag47.xml><?xml version="1.0" encoding="utf-8"?>
<p:tagLst xmlns:a="http://schemas.openxmlformats.org/drawingml/2006/main" xmlns:r="http://schemas.openxmlformats.org/officeDocument/2006/relationships" xmlns:p="http://schemas.openxmlformats.org/presentationml/2006/main">
  <p:tag name="_PB_ORIGINAL_LEFT" val="282.148"/>
  <p:tag name="_PB_ORIGINAL_TOP" val="120"/>
</p:tagLst>
</file>

<file path=ppt/tags/tag48.xml><?xml version="1.0" encoding="utf-8"?>
<p:tagLst xmlns:a="http://schemas.openxmlformats.org/drawingml/2006/main" xmlns:r="http://schemas.openxmlformats.org/officeDocument/2006/relationships" xmlns:p="http://schemas.openxmlformats.org/presentationml/2006/main">
  <p:tag name="_PB_ORIGINAL_LEFT" val="282.148"/>
  <p:tag name="_PB_ORIGINAL_TOP" val="120"/>
</p:tagLst>
</file>

<file path=ppt/tags/tag49.xml><?xml version="1.0" encoding="utf-8"?>
<p:tagLst xmlns:a="http://schemas.openxmlformats.org/drawingml/2006/main" xmlns:r="http://schemas.openxmlformats.org/officeDocument/2006/relationships" xmlns:p="http://schemas.openxmlformats.org/presentationml/2006/main">
  <p:tag name="_PB_ORIGINAL_LEFT" val="282.148"/>
  <p:tag name="_PB_ORIGINAL_TOP" val="120"/>
</p:tagLst>
</file>

<file path=ppt/tags/tag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50.xml><?xml version="1.0" encoding="utf-8"?>
<p:tagLst xmlns:a="http://schemas.openxmlformats.org/drawingml/2006/main" xmlns:r="http://schemas.openxmlformats.org/officeDocument/2006/relationships" xmlns:p="http://schemas.openxmlformats.org/presentationml/2006/main">
  <p:tag name="SLIDEELEMTYPE" val="14"/>
</p:tagLst>
</file>

<file path=ppt/tags/tag51.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52.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SLIDEELEMTYPE" val="81"/>
  <p:tag name="PITCHBOOKPALETTE" val="3.5"/>
  <p:tag name="DEFAULTLEFT" val="p36"/>
  <p:tag name="DEFAULTTOP" val="p135!2500"/>
  <p:tag name="DEFAULTHEIGHT" val="p437!7500"/>
  <p:tag name="ISLOCKED" val="True"/>
  <p:tag name="JAZZCOMPLIANT" val="True"/>
  <p:tag name="DEFAULTTOPLETTER" val="86.4"/>
  <p:tag name="DEFAULTTOPWS" val="135.25"/>
  <p:tag name="DEFAULTTOPA4" val="93.62496"/>
  <p:tag name="DEFAULTWIDTH" val="p998"/>
  <p:tag name="DISCLAIMER_VALIDATION" val="These materials have been prepared by one or more affiliates of Bank of America Corporation (“BAC” and, together with its affiliates, the “BAC Group”) for the client or potential client to whom these materials are directly addressed and delivered (the “Company”) for discussion purposes only in connection with an actual or potential mandate or engagement and remain subject to verification and to our further review and assessment from, inter alia, a legal, tax, compliance, accounting policy and risk perspective, as appropriate. These materials were designed for discussion with and consideration by specific persons familiar with the business and affairs of the Company and are being furnished and should be considered only when taken together with any other information, oral or written, provided by us in connection herewith. These materials are not intended to provide the sole basis for evaluating, and should not be considered as, and are not intended to provide, any advice, recommendation or formal opinion with respect to, any transaction or any financial, strategic, business or other matter and do not constitute an offer or solicitation to sell or purchase any securities, nor do they constitute a commitment by BAC or any of its affiliates to provide, arrange, bookrun, underwrite or syndicate any financing for any transaction, to market, offer, place, sell, underwrite or purchase any security or to otherwise enter into any type of business relationship in connection herewith. None of BAC or its affiliates has provided or will provide legal, tax, compliance, accounting or risk advice to the Company or any recipient of these materials. These materials are not intended to provide any such advice or any consulting, rating agency or environmental, social and governance and sustainability (“ESG”) advice or ESG rating agency advice, nor are any materials provided by us intended to identify, evaluate or advise you as to any potential legal, reputational, regulatory compliance or other risks or as to the fairness, accuracy or completeness of your or any other party’s public disclosure. The information and any examples provided are illustrative, may not be reflected in the product or service you receive from BAC, and have not been evaluated or verified for effectiveness, quality, accuracy, completeness or risk and none of BAC or its affiliates is endorsing any particular approach to ESG, any particular ESG investment strategy or any particular ESG standards, ratings or metrics. These materials are subject to the Company’s own review and assessment from a legal, tax, compliance, accounting policy, financial, strategic, ESG, and risk perspective, as appropriate, and the Company should consult with its own legal, tax, compliance, accounting, financial, and ESG advisors prior to entering any transaction. The BAC Group may be engaged in certain business activities which could have increased investor, client, employee, regulatory scrutiny and/or scrutiny from other parties generally from an ESG perspective. Any ESG assessments or consideration of ESG factors by BAC in the services or information provided to you, will generally be reliant on data received from you or third parties (including ESG data vendors), which may be estimated or only consider certain ESG aspects and at certain points (rather than looking at the entire sustainability profile and actions of the Company/the BAC Group or its value chain). These materials are not intended to be legally binding or to give rise to any legal relationship between the recipient or any other person whatsoever and any person or entity within the BAC Group. No person or entity within the BAC Group will be responsible or liable (whether in tort, contract or otherwise) for any losses or damages, consequential or otherwise, that may be incurred or alleged by any person or entity as a result of these materials, any inaccurate, incomplete or misleading statement, error or omission in these materials, or any transaction (whether entered into or not) relating to or resulting from these materials, and these materials may not be used or relied upon for any purpose, other than as may be specifically agreed with us in writing. We assume no obligation to verify, update, correct or otherwise revise these materials. These materials have not been prepared with a view toward public disclosure (whether under any securities laws or otherwise), are intended solely for review and consideration by the Company, and may not be, in whole or in part, reproduced, disseminated, quoted or referred to, or shown, transmitted, or otherwise given to, any person other than the Company’s authorized representatives, without our prior written consent.&#10;These materials are based on information provided by or on behalf of the Company and/or other potential transaction participants, from public sources or otherwise reviewed by us. We assume no responsibility for independent investigation or verification of the information included in these materials (including, without limitation, data from third party suppliers) and have relied on such information being complete and accurate in all material respects. To the extent such information includes estimates and forecasts of future financial performance prepared by or reviewed with the managements of the Company and/or other potential transaction participants or obtained from public sources, we have assumed that such estimates and forecasts have been reasonably prepared on bases reflecting the best currently available estimates and judgments of such management or other parties (or, with respect to estimates and forecasts obtained from public sources, represent reasonable estimates). Any such estimates and forecasts may reflect assumptions and judgments that prove incorrect; there can be no assurance that any estimates or forecasts will be realized. No representation or warranty, express or implied, is made as to the accuracy or completeness of any such information, or of any other information in these materials, and nothing contained herein is, or shall be relied upon as, a representation, warranty or undertaking, whether as to the past, the present or the future. These materials may not reflect information known to other professionals in other business areas of the BAC Group. Any league tables referenced within these materials have been prepared using data sourced from external third-party providers as outlined in the relevant footnotes where applicable.&#10;The BAC Group comprises a full service securities firm and commercial bank engaged in securities, commodities and derivatives trading, foreign exchange and other brokerage activities, and principal investing as well as providing investment, corporate and private banking, asset and investment management, financing and strategic advisory services and other commercial services and products to a wide range of corporations, governments and individuals, in the United States and internationally, from which conflicting interests or duties, or a perception thereof, may arise. In the ordinary course of these activities, parts of the BAC Group at any time may invest on a principal basis or manage funds that invest, make or hold long or short positions, finance positions or trade or otherwise effect transactions, for their own accounts or the accounts of customers, in debt, equity or other securities or financial instruments (including derivatives, bank loans or other obligations) of the Company, potential counterparties or any other person that may be involved in a transaction.&#10;“Bank of America” and “BofA Securities” are the marketing names used by the Global Banking and Global Markets divisions of BAC. Lending, leasing, equipment finance, derivatives and other commercial banking activities, and trading in certain financial instruments, are performed globally by banking affiliates or subsidiaries of BAC, including Bank of America, N.A., Member FDIC, or of the deposit protection scheme, if available, in the relevant jurisdiction, Equal Housing Lender. Trading in securities and financial instruments, and strategic advisory, and other investment banking activities, are performed globally by investment banking affiliates or subsidiaries of BAC (“Investment Banking Affiliates”), including, in the United States, BofA Securities, Inc which is a registered broker-dealer and Member of SIPC, and, in other jurisdictions, by locally registered entities (including Bank of America Europe Designated Activity Company, BofA Securities Europe SA and Merrill Lynch International). BofA Securities, Inc. is registered as a futures commission merchant with the CFTC and a member of the NFA. Bank of America Europe Designated Activity Company is a wholly-owned subsidiary of BAC and is regulated by the Central Bank of Ireland. Products and services that may be referenced in these materials may be provided through one or more affiliates of BAC. Bank of America and BofA Securities entities and branches provide financial services to the clients of Bank of America and BofA Securities and may outsource/delegate the marketing and/or provision of certain services or aspects of services to other branches or members of the BAC Group. Your service provider will remain the entity/branch specified in your onboarding documentation and/or other contractual or marketing documentation even where you communicate with staff that operate from a different entity or branch which is acting for and on behalf of your contractual service provider in their communications with you. Some or all products and services offered by the BAC Group may be unavailable in certain jurisdictions, or may be available only on an offshore and/or reverse solicitation basis, and availability is subject to change without notice. The BAC Group does not perform in any jurisdiction banking activities that are reserved by local law to licensed or approved banks, except in those jurisdictions where its banking affiliates or subsidiaries have procured the necessary licenses or approvals. &#10;For those jurisdictions where they are not licensed to perform banking activities, all services/products are conducted on an offshore basis for Latin America and the Caribbean. Some or all of the products may not be available in certain jurisdictions and are subject to change without notice. This document and its content are for information purposes and shall not be interpreted as banking or financial intermediation, business solicitation and/or public offering of any kind.&#10;&#10;Investment products offered by Investment Banking Affiliates:&#10;&#10;This document is NOT a research report and is NOT a product of a research department and the material in this communication is not investment research or a research recommendation. This document is not prepared as or intended to be investment advice, and the content is not and should not be considered as investment advice under any circumstances. The BAC Group has adopted policies and guidelines designed to preserve the independence of our research analysts. These policies prohibit employees from, directly or indirectly, offering research coverage, a favorable research rating or a specific price target or offering to change a research rating or price target as consideration for or an inducement to obtain business or other compensation and prohibit research analysts from being directly compensated for involvement in investment banking transactions. The views expressed herein are the views solely of the specific BAC Group line of business providing you with these materials and no inference should be made that the views expressed represent the view of the firm’s research department.&#10;Any statements contained herein as to tax matters were neither written nor intended by us to be used and cannot be used by any taxpayer for the purpose of avoiding tax penalties that may be imposed on such taxpayer. If any person uses or refers to any such tax statement in promoting, marketing or recommending a partnership or other entity, investment plan or arrangement to any taxpayer, then the statement expressed herein is being delivered to support the promotion or marketing of the transaction or matter addressed and the recipient should seek advice based on its particular circumstances from an independent tax advisor. Notwithstanding anything that may appear herein or in other materials to the contrary, the Company shall be permitted to disclose the tax treatment and tax structure of a transaction—including any materials, opinions or analyses relating to such tax treatment or tax structure, but without disclosure of identifying information or any non-public commercial or financial information (except to the extent any such information relates to the tax structure or tax treatment)—on and after the earliest to occur of the date of (i) public announcement of discussions relating to such transaction, (ii) public announcement of such transaction or (iii) execution of a definitive agreement (with or without conditions) to enter into such transaction; provided, however, that if such transaction is not consummated for any reason, the provisions of this sentence shall cease to apply.&#10;We are required to obtain, verify and record certain information that identifies the Company, which information includes the name and address of the Company and other information that will allow us to identify the Company in accordance, as applicable, with the USA Patriot Act (Title III of Pub. L. 107-56, as amended, which was signed into law October 26, 2001) and such other laws, rules and regulations as applicable within and outside the United States.&#10;For more information, including who your contractual service provider is or will be, the terms and conditions that apply to the service(s), and information regarding external third-party data providers and the criteria and methodology used to prepare a league table, please contact your Bank of America or BofA Securities representative or relationship manager.&#10;Notice regarding Bank of America or BofA Securities entities outside of the United States: For Bank of America or BofA Securities entities outside the United States, please see additional information via the following link: https://www.bofaml.com/en-us/content/baml-disclaimer.html.&#10;Notice regarding Bank of America or BofA Securities entities in the EEA and UK: For Bank of America or BofA Securities entities in the European Economic Area and the United Kingdom, please see additional information via the following link: www.bofaml.com/mifid2.&#10;Disclosure regarding BofA Securities Europe SA: BofA Securities Europe SA (“BofASE SA”), with registered address at 51, rue La Boétie, 75008 Paris is registered under n° 842 602 690 RCS Paris. In accordance with the provisions of French Code Monétaire et Financier (Monetary and Financial Code), BofASE SA is an établissement de crédit et d’investissement (credit and investment institution) that is authorised and supervised by the European Central Bank and the Autorité de Contrôle Prudentiel et de Résolution (ACPR) and regulated by the ACPR and the Autorité des Marchés Financiers. BofASE SA’s share capital can be found at www.bofaml.com/BofASEdisclaimer.&#10;Notice for Argentina: “Merrill Lynch” is the trademark that Bank of America Corporation uses in the Republic of Argentina for capital markets, financial advisory and investment businesses, which are conducted by and through Merrill Lynch Argentina S.A. This entity does not conduct any activities subject to banking license, such as capturing deposits from the public.&#10;Notice for Brazil: Bank of America and BofA Securities’ Ombudsman*| Toll Free: 0800 886 2000 &#10;“BofA Securities” is the marketing name of Merrill Lynch S.A. Corretora de Títulos e Valores Mobiliários*, which is a broker-dealer registered in Brazil of Bank of America Corporation.&#10;* Bank of America Merrill Lynch Banco Múltiplo S.A. (the banking affiliate in Brazil of Bank of America Corporation) and Merrill Lynch S.A. Corretora de Títulos e Valores Mobiliários (the registered broker dealer in Brazil).&#10;Notice for Chile: Bank of America N.A., Oficina de Representacion (Chile), is a representative office in Chile of Bank of America N.A., supervised by the Comisión para el Mercado Financiero and authorized to promote in Chile select products and services that Bank of America N.A. provides outside of Chile. Neither Bank of America, N.A., nor its representative office in Chile, is authorized to carry out in Chile any activities that are reserved by Chilean law to locally licensed banks.&#10;Notice for Colombia: Bank of America N.A., Oficina de Representacion (Colombia), is a representative office in Colombia of Bank of America N.A., supervised by the Superintendencia Financiera de Colombia and authorized to promote in Colombia select products and services that Bank of America N.A. and BofA Securities, Inc. provides outside of Colombia. Neither Bank of America, N.A., nor its representative office in Colombia, is authorized to carry out in Colombia any activities that are reserved by Colombian law to locally licensed banks.&#10;Notice for Dubai International Financial Centre: Merrill Lynch International is authorised and regulated by the Dubai Financial Services Authority. Principal address is ICD Brookfield Place, Level 46, Dubai International Financial Centre, Dubai, United Arab Emirates. License no. CL0322, P.O. Box 506576, Dubai, United Arab Emirates. This communication is not for distribution to the public or a large number of persons, but is personal to named recipients; it is directed to professional and market customers and not to retail customers. The financial products/financial services to which this marketing material relates is only made available to customers who in the view of Merrill Lynch International meet the regulatory criteria to be a Client under DFSA Conduct of Business rules (COB 2.3). Please note that Merrill Lynch International does not deal with retail clients.&#10;Notice for Hong Kong: Bank of America, National Association, Hong Kong Branch, is a branch of a national banking association organized and existing with limited liability under the laws of the United States of America.&#10;Notice for Kingdom of Saudi Arabia: This marketing communication is issued and approved by the Merrill Lynch Kingdom of Saudi Arabia Company which is authorised and regulated by the Kingdom of Saudi Arabia Capital Market Authority (&quot;CMA&quot;). Principal address is Kingdom Tower, 22 Floor, 2239 Al-Orouba Road, Olaya, Unit No: 50, Ar Riyadh 12214-9597, Saudi Arabia. This communication includes information given in compliance with the Regulations of the CMA. This communication may not be distributed in the Kingdom of Saudi Arabia except to such persons as are permitted under the regulations issued by the CMA. The CMA does not make any representation as to the accuracy or completeness of this communication, and expressly disclaims any liability whatsoever for any loss arising from, or incurred in reliance upon, any part of this communication. This material is not to be distributed to, nor to be read by, retail clients.&#10;Notice for Mexico: Bank of America México, S.A., Institución de Banca Múltiple is a banking affiliate in Mexico of Bank of America Corporation and Merrill Lynch México, S.A. de C.V., Casa de Bolsa is a registered broker dealer affiliate in Mexico of Bank of America Corporation.&#10;Bank of America, National Association, Charlotte, Carolina del Norte, Estados Unidos de Norteamérica, Representación en México is a representative office in Mexico of Bank of America, N.A., supervised by the Mexico National Commission on Banking and Securities.&#10;Notice for Peru: Bank of America N.A., Oficina de Representacion (Peru), is a representative office in Peru of Bank of America N.A., supervised by the Superintendencia de Banca, Seguros y Administradoras Privadas de Fondos de Pensiones and authorized to promote in Peru select products and services that Bank of America N.A. and its investment banking affiliates provide outside of Peru. Neither Bank of America, N.A., nor its representative office in Peru, is authorized to carry out in Peru any activities that are reserved by Peruvian law to locally licensed banks.&#10;Notice for Qatar Financial Centre: Merrill Lynch International (QFC) Branch is licensed by the Qatar Financial Centre Regulatory Authority. Principal address is Tornado Tower, Level 22, West Bay, Doha, Qatar. QFC License no. 00258, P.O. Box 27774, Doha, Qatar. This communication is not for distribution to the public or a large number of persons, but is personal to named recipients; it is directed to eligible counterparty or business customers and not to retail customers. The financial products/financial services to which this marketing material relates is only made available to customers who in the view of Merrill Lynch International (QFC) Branch meet the regulatory criteria to be a Client under QFCRA Customer and Investor Protection Rules 2019. Please note that Merrill Lynch International (QFC) Branch does not deal with retail customers.&#10;Bank of America Europe DAC (“BofA Europe”) is a designated activity company limited by shares. It is registered in Ireland with registered number no. 220165 and registered address at Two Park Place, Hatch Street, Dublin 2.  BofA Europe is a credit institution and is authorised and supervised by the European Central Bank and the Central Bank of Ireland.  BofA Europe is regulated by the Central Bank of Ireland.[List of branches is at https://business.bofa.com/content/dam/boamlimages/documents/articles/ID17_1174/bofaml_entities_list.pdf.&#10;Bank of America, N.A. (“BANA”) is a national banking association organised and existing under the laws of the USA with charter number 13044 and with its registered address at 100 North Tryon Street, Charlotte, North Carolina 28202, USA. BANA (member of Federal Deposit Insurance Corporation (FDIC)) is authorised and regulated by the Office of the Comptroller of the Currency, and is subject to the supervision and regulation of the Board of Governors of the Federal Reserve System and the FDIC, each in the USA. BANA has a London branch (“BANA London Branch”) with its principal place of business in the United Kingdom at 2 King Edward Street, London EC1A 1HQ, which is authorised by the Prudential Regulation Authority and subject to regulation by the Financial Conduct Authority and limited regulation by the Prudential Regulation Authority. Details about the extent of BANA London Branch’s regulation by the Prudential Regulation Authority are available from BANA London Branch on request.&#10;Notice for Indonesia: Bank of America, National Association, Jakarta Branch (“BANA Jakarta”), is a branch of a national banking association organized and existing with limited liability under the laws of the United States of America. In Indonesia, BANA Jakarta is licensed and under the supervision of the Indonesia Financial Services Authority (“Otoritas Jasa Keuangan” or“OJK”) and Bank Indonesia, and a participant of Deposit Insurance Corporation (“Lembaga Penjamin Simpanan” or &quot;LPS”). PT Merrill Lynch Sekuritas Indonesia is licensed and supervised by OJK.&#10;Notice for Philippines: Bank of America, National Association, Manila Branch is regulated by Bangko Sentral ng Pilipinas. https://www.bsp.gov.ph. Deposits are insured by Philippine Deposit Insurance Corporation up to P500,000 per depositor. For queries or concerns, please contact Client Service Team at (+632) 88155100 or asia.sse-ph@bofa.com.  &#10;©2024 Bank of America Corporation. All rights reserved. 6/2024"/>
</p:tagLst>
</file>

<file path=ppt/tags/tag53.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SLIDEELEMTYPE" val="81"/>
  <p:tag name="PITCHBOOKPALETTE" val="3.5"/>
  <p:tag name="DEFAULTLEFT" val="p36"/>
  <p:tag name="DEFAULTTOP" val="p135!2500"/>
  <p:tag name="DEFAULTHEIGHT" val="p454"/>
  <p:tag name="ISLOCKED" val="True"/>
  <p:tag name="JAZZCOMPLIANT" val="True"/>
  <p:tag name="DEFAULTWIDTH" val="p1000!8000"/>
  <p:tag name="DISCLAIMER_VALIDATION" val="These materials have been prepared by one or more affiliates of Bank of America Corporation (“BAC” and, together with its affiliates, the “BAC Group”) for the client or potential client to whom these materials are directly addressed and delivered (the “Company”) for discussion purposes only in connection with an actual or potential mandate or engagement and remain subject to verification and to our further review and assessment from, inter alia, a legal, tax, compliance, accounting policy and risk perspective, as appropriate. These materials were designed for discussion with and consideration by specific persons familiar with the business and affairs of the Company and are being furnished and should be considered only when taken together with any other information, oral or written, provided by us in connection herewith. These materials are not intended to provide the sole basis for evaluating, and should not be considered as, and are not intended to provide, any advice, recommendation or formal opinion with respect to, any transaction or any financial, strategic, business or other matter and do not constitute an offer or solicitation to sell or purchase any securities, nor do they constitute a commitment by BAC or any of its affiliates to provide, arrange, bookrun, underwrite or syndicate any financing for any transaction, to market, offer, place, sell, underwrite or purchase any security or to otherwise enter into any type of business relationship in connection herewith. None of BAC or its affiliates has provided or will provide legal, tax, compliance, accounting or risk advice to the Company or any recipient of these materials. These materials are not intended to provide any such advice or any consulting, rating agency or environmental, social and governance and sustainability (“ESG”) rating agency advice, nor are any materials provided by us intended to identify, evaluate or advise you as to any potential legal, reputational or other risks. The information and any examples provided have not been evaluated or verified for effectiveness, quality, accuracy or risk and none of BAC or its affiliates is endorsing any particular approach to ESG, any particular ESG investment strategy or any particular ESG standards, ratings or metrics. These materials are subject to the Company’s own review and assessment from a legal, tax, compliance, accounting policy, financial, strategic, ESG, and risk perspective, as appropriate, and the Company should consult with its own legal, tax, compliance, accounting, financial, and ESG advisors prior to entering any transaction. These materials are not intended to be legally binding or to give rise to any legal or fiduciary relationship between the recipient or any other person whatsoever and any person or entity within the BAC Group. No person or entity within the BAC Group will be responsible or liable (whether in tort, contract or otherwise) for any losses or damages, consequential or otherwise, that may be incurred or alleged by any person or entity as a result of these materials, any inaccurate, incomplete or misleading statement, error or omission in these materials, or any transaction (whether entered into or not) relating to or resulting from these materials, and these materials may not be used or relied upon for any purpose, other than as may be specifically agreed with us in writing. We assume no obligation to verify, update, correct or otherwise revise these materials. These materials have not been prepared with a view toward public disclosure (whether under any securities laws or otherwise), are intended solely for review and consideration by the Company, and may not be, in whole or in part, reproduced, disseminated, quoted or referred to, or shown, transmitted, or otherwise given to, any person other than the Company’s authorized representatives, without our prior written consent.&#10;These materials are based on information provided by or on behalf of the Company and/or other potential transaction participants, from public sources or otherwise reviewed by us. We assume no responsibility for independent investigation or verification of the information included in these materials (including, without limitation, data from third party suppliers) and have relied on such information being complete and accurate in all material respects. To the extent such information includes estimates and forecasts of future financial performance prepared by or reviewed with the managements of the Company and/or other potential transaction participants or obtained from public sources, we have assumed that such estimates and forecasts have been reasonably prepared on bases reflecting the best currently available estimates and judgments of such management or other parties (or, with respect to estimates and forecasts obtained from public sources, represent reasonable estimates). Any such estimates and forecasts may reflect assumptions and judgments that prove incorrect; there can be no assurance that any estimates or forecasts will be realized. No representation or warranty, express or implied, is made as to the accuracy or completeness of any such information, or of any other information in these materials, and nothing contained herein is, or shall be relied upon as, a representation, warranty or undertaking, whether as to the past, the present or the future. These materials may not reflect information known to other professionals in other business areas of the BAC Group. Any league tables referenced within these materials have been prepared using data sourced from external third-party providers as outlined in the relevant footnotes where applicable.&#10;The BAC Group comprises a full service securities firm and commercial bank engaged in securities, commodities and derivatives trading, foreign exchange and other brokerage activities, and principal investing as well as providing investment, corporate and private banking, asset and investment management, financing and strategic advisory services and other commercial services and products to a wide range of corporations, governments and individuals, in the United States and internationally, from which conflicting interests or duties, or a perception thereof, may arise. In the ordinary course of these activities, parts of the BAC Group at any time may invest on a principal basis or manage funds that invest, make or hold long or short positions, finance positions or trade or otherwise effect transactions, for their own accounts or the accounts of customers, in debt, equity or other securities or financial instruments (including derivatives, bank loans or other obligations) of the Company, potential counterparties or any other person that may be involved in a transaction.&#10;&quot;Bank of America&quot; is the marketing name for the lending, derivatives and other commercial banking activities of the BAC Group. “BofA Securities” is the marketing name for the securities, corporate advisory and capital markets activities of the BAC Group. Lending and other commercial banking activities are performed globally by banking affiliates of BAC, including Bank of America, N.A., member FDIC and in Australia by Bank of America, N.A., Australian Branch (“BANA Australia”). Securities, strategic advisory, and corporate advisory services are performed in Australia by Merrill Lynch Markets (Australia) Pty. Limited (“MLMA”), Merrill Lynch (Australia) Futures Limited (“MLAF”), Merrill Lynch Equities (Australia) Limited (“MLEA”) and their related bodies corporate which hold, or are exempt from the requirement to hold, an Australian Financial Services Licence such as BofA Securities, Inc. and Merrill Lynch International. Apart from BANA Australia, none of the other related entities, including MLMA, MLAF, MLEA and BAC are Authorised Deposit-taking Institutions authorised under the Banking Act 1959 of Australia nor regulated by the Australian Prudential Regulation Authority (“APRA”). The obligations of MLMA, MLAF, MLEA and their related bodies corporate (other than BANA Australia) do not represent deposits or other liabilities of BANA Australia and are not guaranteed by BANA Australia. BofA Securities, Inc. is registered as a futures commission merchant with the CFTC and a member of the NFA. BAC Group entities and branches provide financial services to the clients of Bank of America and BofA Securities and may outsource/delegate the marketing and/or provision of certain services or aspects of services to other branches or members of the BAC Group. Your service provider will remain the entity/branch specified in your onboarding documentation and/or other contractual or marketing documentation even where you communicate with staff that operate from a different entity or branch which is acting for and on behalf of your contractual service provider in their communications with you. Some or all products and services offered by the BAC Group may be unavailable in certain jurisdictions, or may be available only on an offshore and/or reverse solicitation basis, and availability is subject to change without notice. The BAC Group does not perform in any jurisdiction banking activities that are reserved by local law to licensed or approved banks, except in those jurisdictions where its banking affiliates have procured the necessary licenses or approvals. This document is NOT a research report and is NOT a product of a research department and the material in this communication is not investment research or a research recommendation. This document is not prepared as or intended to be investment advice, and the content is not and should not be considered as investment advice under any circumstances. The BAC Group has adopted policies and guidelines designed to preserve the independence of our research analysts. These policies prohibit employees from, directly or indirectly, offering research coverage, a favorable research rating or a specific price target or offering to change a research rating or price target as consideration for or an inducement to obtain business or other compensation and prohibit research analysts from being directly compensated for involvement in corporate advisory transactions. The views expressed herein are the views solely of the specific BAC Group line of business providing you with these materials and no inference should be made that the views expressed represent the view of the firm’s research department.&#10;Any statements contained herein as to tax matters were neither written nor intended by us to be used and cannot be used by any taxpayer for the purpose of avoiding tax penalties that may be imposed on such taxpayer. If any person uses or refers to any such tax statement in promoting, marketing or recommending a partnership or other entity, investment plan or arrangement to any taxpayer, then the statement expressed herein is being delivered to support the promotion or marketing of the transaction or matter addressed and the recipient should seek advice based on its particular circumstances from an independent tax advisor. Notwithstanding anything that may appear herein or in other materials to the contrary, the Company shall be permitted to disclose the tax treatment and tax structure of a transaction—including any materials, opinions or analyses relating to such tax treatment or tax structure, but without disclosure of identifying information or any non-public commercial or financial information (except to the extent any such information relates to the tax structure or tax treatment)—on and after the earliest to occur of the date of (i) public announcement of discussions relating to such transaction, (ii) public announcement of such transaction or (iii) execution of a definitive agreement (with or without conditions) to enter into such transaction; provided, however, that if such transaction is not consummated for any reason, the provisions of this sentence shall cease to apply.&#10;We are required to obtain, verify and record certain information that identifies the Company, which information includes the name and address of the Company and other information that will allow us to identify the Company in accordance, as applicable, with the USA Patriot Act (Title III of Pub. L. 107-56, as amended, which was signed into law October 26, 2001) and such other laws, rules and regulations as applicable within and outside the United States.&#10;For more information, including who your contractual service provider is or will be, the terms and conditions that apply to the service(s), and information regarding external third-party data providers and the criteria and methodology used to prepare a league table, please contact your Bank of America or BofA Securities representative or relationship manager.&#10;&#10;©2024 Bank of America Corporation. All rights reserved. 1/2024"/>
</p:tagLst>
</file>

<file path=ppt/tags/tag54.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DEFAULTLEFT" val="p36"/>
  <p:tag name="ISLOCKED" val="True"/>
  <p:tag name="SLIDEELEMTYPE" val="81"/>
  <p:tag name="PITCHBOOKPALETTE" val="3.5"/>
  <p:tag name="JAZZCOMPLIANT" val="True"/>
  <p:tag name="DEFAULTTOPWS" val="135.25"/>
  <p:tag name="DEFAULTTOPLETTER" val="90"/>
  <p:tag name="DEFAULTTOPA4" val="90"/>
  <p:tag name="DISCLAIMER_VALIDATION" val="这些材料是由美国银行公司（Bank of America Corporation）（以下简称“美银”，连同其关联机构统称为“美银集团”）的一家或多家关联机构为直接收受这些材料的客户或潜在客户（以下简称“贵公司”）就实际或潜在的委任或聘用而制作，仅供讨论使用，并且仍然需要验证，我们还将视情况从法律、税务、合规、会计政策及风险角度对这些材料进行进一步的审阅及评估。这些材料是为了与熟悉贵公司业务及事务的特定人员进行讨论并供其考虑而设计的，且这些材料应和我们就该等材料提供的其他相关口头或书面信息一并考虑，并仅应在该情形下被考虑。这些材料无意作为评估的唯一基础，也不应被视为并且无意对任何交易或任何财务、战略、业务或其他事项提供任何建议、推荐或正式意见，而且这些材料不构成出售或购买任何证券的要约或劝诱，亦不应被视作美银或其任何关联机构承诺为任何推介、发行、配售、出售、承销或购买任何证券的交易提供、安排、簿记、承销或联合承销任何融资，或以其他方式建立与此相关的任何类型的业务关系。美银或其关联机构均没有且未来也不会向贵公司或这些材料的任何收件方提供法律、税务、合规、会计或风险等意见。这些材料无意提供任何此类意见或任何咨询、评级机构或环境、社会和治理及可持续发展（“ESG”）意见或ESG评级机构意见，我们提供的任何材料也并非旨在识别或评估任何潜在的法律、声誉、监管合规或其他风险，或贵公司或任何其他方的公开披露的公平性、准确性或完整性，或者就上述各项向贵公司提供建议。所提供的信息和任何示例仅供说明用途，可能不会反映在美银提供给贵公司的产品或服务中，对于所提供的信息和任何示例的有效性、质量、准确性、完整性或风险均未经评估或验证，美银或其关联机构均没有认可任何特定的ESG方式、任何特定的ESG投资策略或任何特定的ESG标准、评级或指标。贵公司需视情况从法律、税务、合规、会计政策、财务、战略、ESG及风险角度对这些材料进行审查和评估，且贵公司应在进行任何交易之前咨询其法律、税务、合规、会计、财务和ESG顾问。美银集团可能从事某些业务活动，这些活动可能会增加投资者、客户、员工、监管机构或其他方从ESG的角度进行的审查。美银在提供给贵公司的服务或信息中的任何ESG评估或对ESG因素的任何考虑，一般是依赖于贵公司或第三方（包括ESG数据供应商）提供的数据，这些数据可能是估计数据，或者仅考虑某些ESG因素和某些观点（而不是综观贵公司/美银集团或其价值链的整体可持续发展状况和行动）。这些材料不具有法律约束力，也无意使收件方或任何其他人士与美银集团内部任何个人或实体之间产生任何法律关系。对于任何个人或实体因这些材料、这些材料中的任何不准确、不完整或误导性陈述、错误或遗漏，或与这些材料有关或由这些材料产生的任何交易（无论是否已订立交易）而可能招致或声称的任何损失或损害，无论是间接或其他损失，美银集团内部任何个人或实体均不承担任何责任或义务（无论是侵权、合同或其他方面的责任），并且除了与我们签订的书面协议中特别约定的目的以外，不得为任何其他目的而使用或依赖这些材料。我们没有义务验证、更新、更正或以其他方式修订这些材料。这些材料的编制并非以公开披露为目的（无论是根据任何证券法律或其他要求），而是仅供贵公司审阅及考虑，未经我们的事先书面同意，不得复制、传播、引用或提及其中的全部或部分内容，或展示、传送或以其他方式提供给贵公司授权代表以外的任何人士。&#10;这些材料是根据由或代表贵公司及/或其他潜在交易参与方提供的信息、自公开渠道取得的信息或经我们审阅的其他类似信息编制。对于这些材料所包含的信息（包括但不限于由第三方供应商提供的数据），我们不承担进行独立调查或验证的责任，且我们信赖该等信息在所有重大方面均为完整和准确。如果该等信息包含贵公司及/或其他潜在交易参与方的管理层制定或经其审核的有关未来财务表现的估计和预测，或者包含自公开渠道所取得的估计和预测，我们假设该等估计和预测是在反映管理层或其他各方当前可能的最佳估计和判断的基础上合理编制的（如果该等估计和预测来自公开渠道，则假设其反映了合理的估计）。任何此类估计和预测所反映的假设和判断可能被证明是不正确的；概不保证任何估计或预测将会实现。对于该等信息或这些材料所包含的任何其他信息的准确性或完整性，我们不作任何明示或暗示的声明或保证，而且这些材料所包含的任何内容均不是或不应被视为声明、保证或承诺（无论是对于过去、现在还是未来）。这些材料可能未反映美银集团其他业务部门的其他专业人士所知悉的信息。在这些材料中引用的任何排行榜均基于外部第三方提供商的数据编制，该等提供商的信息在相关脚注中列明（如适用）。&#10;美银集团是一家提供全方位服务的证券公司及商业银行，从事证券、商品和衍生工具交易、外汇和其他经纪业务以及自营投资业务，并且为美国及全球不同类型的企业、政府和个人提供投资、企业和私人银行、资产及投资管理、融资和策略顾问等服务，以及其他商业服务和产品，其中可能产生利益冲突或职责冲突或有该等冲突的观感。在上述业务的日常运作中，美银集团的成员可能随时为自身或客户，对贵公司、潜在交易对手或参与一项交易的任何其他人士的债务、股权或其他证券或金融工具（包括衍生工具、银行贷款或其他债务）进行自营投资，或者管理那些投资、做多或做空或持有长仓或空仓、为仓位融资或买卖或以其他方式进行交易的基金。&#10;“美国银行（Bank of America）”和“美银证券（BofA Securities）”是美银全球银行及全球市场部门的营销名称。贷款、租赁、设备融资、衍生品和其他商业银行业务以及某些金融工具的买卖由美银的银行业关联机构或子公司在全球范围内经营，该等机构包括美国银行（Bank of America, N.A.），美国银行是美国联邦存款保险公司（FDIC）成员，或相关司法辖区的存款保障计划（如有）的平等住房贷款人（Equal Housing Lender）。证券和金融工具的买卖、策略顾问及其他投资银行业务由美银的投资银行关联机构或子公司（“投资银行关联机构”）在全球范围内经营，在美国，该等机构包括注册经纪自营商及美国证券投资者保护公司（SIPC）成员之一的BofA Securities, Inc.；在其他司法辖区，该等机构则包括当地注册的实体（包括Bank of America Europe Designated Activity Company、BofA Securities Europe SA和Merrill Lynch International）。BofA Securities, Inc.是美国商品期货交易委员会（CFTC）的注册期货佣金商和美国全国期货协会（NFA）的成员。Bank of America Europe Designated Activity Company是美银的全资子公司，受爱尔兰中央银行监管。这些材料中可能提及的产品和服务可能通过美银的一家或多家关联机构提供。美国银行或美银证券的实体及分支机构为美国银行或美银证券的客户提供金融服务，并且可能将市场营销及/或某些服务或服务的某些方面外包或委托给美银集团旗下的其他分支机构或成员公司。即使您与来自不同实体或分支机构的工作人员联系，而该实体或分支机构代表您的合同服务提供方与您联系，您的服务提供方仍然是建立业务关系文件及/或其他合同或营销文件中指定的实体/分支机构。美银集团提供的部分或全部产品和服务可能无法在某些司法辖区获得，或者可能仅在离岸及/或反向招揽的基础上提供，产品和服务的提供如有更改，恕不另行通知。美银集团不在任何司法辖区开展当地法律保留给持牌或获批准银行的银行业务，除非其银行业关联机构或子公司已在该等司法辖区获得必要的许可证或批准。&#10;对于未获许可从事银行业务的司法辖区，为拉丁美洲和加勒比海地区提供的所有服务/产品均在离岸进行。部分或全部产品可能无法在某些司法辖区获得，并且可能会在不另行通知的情况下有所更改。本文件及其内容仅供参考，不得被解释为任何形式的银行或金融中介、商业招揽及/或公开发售。&#10;&#10;投资银行关联机构提供的投资产品：&#10;&#10;本文件不是研究报告，也不是研究部门的产品，本文件中的材料不是投资研究或研究建议。本文件并非投资建议，也无意提供投资建议，其内容在任何情况下都不应被视为投资建议。美银集团已采取政策和指引以维持我们的研究分析师的独立性。这些政策禁止雇员直接或间接提供研究覆盖、有利的研究评级或特定目标价位，或提出变更某评级或目标价位的要约，作为获得生意或其他报酬的对价或诱因，并且禁止研究分析师就参与投资银行交易直接获得报酬。本文件所表达的观点仅代表美银集团向贵公司提供这些材料的特定业务部门的观点，不应推论出本文件所表达的观点代表本集团研究部门的看法。&#10;本文件所包含的关于税务事项的任何陈述无意被用于，且任何纳税人也不得将该等陈述用于逃避纳税人可能被施加的税务惩罚。如果任何人士在向任何纳税人推广、推介或推荐一家合伙企业或其他实体、一项投资计划或安排时使用或提及任何该等税务陈述，则此处所包含的陈述旨在支持有关交易或所涉事项的推广或推介，收件人应根据自身的具体情况寻求独立税务顾问的意见。无论本文件或其他材料中有任何相反规定，贵公司均可以在 (i) 公告就交易进行讨论；(ii) 公告该交易；或 (iii) 就该交易签订最终协议（无论是否附条件）中最早发生的日期当天及其后披露此交易的税务处理和税务结构（包括关于该等税务处理或税务结构的任何材料、意见或分析，但不得披露辨识性信息或任何非公开的商业或财务信息，除非该等信息与该等税务处理或税务结构有关），但如果该交易因任何原因而无法完成，则本句的规定将停止适用。&#10;我们必须取得、验证和记录识别贵公司的某些信息，包括贵公司的名称和地址，以及可供我们根据美国爱国者法（公法107-56的第三卷（2001年10月26日签署成为法律））（如适用）及美国境内和境外其他适用法律、规定和条例识别贵公司的其他信息。&#10;欲了解更多信息，包括您目前或将来的合同服务提供商、适用于服务的条款和条件、有关外部第三方数据提供商的信息以及用于编制排行榜的标准和方法，请联系您的美国银行或美银证券代表或客户经理。&#10;关于美国银行或美银证券在美国以外的实体的通知：对于美国银行或美银证券在美国以外的实体，请通过以下连结浏览更多信息：https://www.bofaml.com/en-us/content/baml-disclaimer.html。&#10;关于美国银行或美银证券在欧洲经济区（EEA）和英国的实体的通知：对于美国银行或美银证券在欧洲经济区和英国的实体，请通过以下连结浏览更多信息：www.bofaml.com/mifid2。&#10;关于BofA Securities Europe SA的披露：BofA Securities Europe SA（“BofASE SA”），注册地址位于51, rue La Boétie, 75008 Paris，注册号码为n° 842 602 690 RCS Paris。根据法国货币和金融法典（French Code Monétaire et Financier）的规定，BofASE SA是一家由欧洲中央银行和法国审慎监管管理局（Autorité de Contrôle Prudentiel et de Résolution，ACPR）授权及监督的信贷和投资机构，并受ACPR和金融市场管理局（Autorité des Marchés Financiers）监管。有关BofASE SA股本的信息，请浏览www.bofaml.com/BofASEdisclaimer。&#10;关于阿根廷的通知：“美林”（“Merrill Lynch”）是美国银行公司用于阿根廷共和国的资本市场、财务顾问和投资业务之商标，这些业务由Merrill Lynch Argentina S.A.进行。该实体不进行任何受银行牌照约束的业务，例如接受公众存款。&#10;关于巴西的通知：美国银行和美银证券的监察机构*| 免费电话：0800 886 2000 &#10;“BofA Securities”是美国银行公司在巴西的注册经纪自营商Merrill Lynch S.A. Corretora de Títulos e Valores Mobiliários*的营销名称。&#10;* Bank of America Merrill Lynch Banco Múltiplo S.A.（美国银行公司在巴西的银行业关联机构）和Merrill Lynch S.A. Corretora de Títulos e Valores Mobiliários（巴西注册经纪自营商）。&#10;关于智利的通知：Bank of America N.A., Oficina de Representacion (Chile) 是美国银行在智利的代表处，受智利金融市场管理委员会（Comisión para el Mercado Financiero）的监管，并获授权在智利推广美国银行在智利以外地区提供的部分产品和服务。美国银行及其智利代表处均未获授权在智利开展智利法律保留给当地持牌银行的任何业务活动。&#10;关于哥伦比亚的通知：Bank of America N.A., Oficina de Representacion (Colombia) 是美国银行在哥伦比亚的代表处，受哥伦比亚金融监管局（Superintendencia Financiera de Colombia）的监管，并获授权在哥伦比亚推广美国银行及BofA Securities, Inc.在哥伦比亚以外地区提供的部分产品和服务。美国银行及其哥伦比亚代表处均未获授权在哥伦比亚开展哥伦比亚法律保留给当地持牌银行的任何业务活动。&#10;关于迪拜国际金融中心（Dubai International Financial Centre）的通知：美林国际（Merrill Lynch International）获得迪拜金融服务管理局（Dubai Financial Services Authority）授权并受其监管。主要地址为ICD Brookfield Place, Level 46, Dubai International Financial Centre, Dubai, United Arab Emirates。许可证编号：CL0322，阿拉伯联合酋长国迪拜邮政信箱：506576。本文件不向公众或大量人员分发，而是发送给指定收件人；本文件针对专业和市场客户，而不是零售客户。本营销材料所涉及的金融产品/金融服务仅提供给美林国际认为符合DFSA商业行为规则（COB 2.3）相关监管标准的客户。请注意，美林国际不与零售客户进行交易。&#10;关于香港的通知：美国银行香港分行（Bank of America, National Association, Hong Kong Branch）是美国全国银行协会的一家分支机构，该协会根据美国法律以有限责任形式成立及存在。&#10;关于沙特阿拉伯王国的通知：本营销文件由Merrill Lynch Kingdom of Saudi Arabia Company发布及批准，该公司获沙特阿拉伯资本市场管理局（“CMA”）授权并受其监管。主要地址为Kingdom Tower, 22 Floor, 2239 Al-Orouba Road, Olaya, Unit No: 50, Ar Riyadh 12214-9597, Saudi Arabia。本文件包含的信息符合CMA的法规。本文件不得在沙特阿拉伯王国境内分发，除非分发给CMA颁布的条例所允许的人士。CMA对本文件的准确性或完整性没有作出任何声明，并明确表示，对于因依赖本文件的任何部分而引起或产生的任何损失，CMA不承担任何责任。本文件不得分发给零售客户，也不得提供给零售客户阅读。&#10;关于墨西哥的通知：Bank of America México, S.A., Institución de Banca Múltiple是美国银行公司在墨西哥的银行业关联机构，Merrill Lynch México, S.A. de C.V., Casa de Bolsa是美国银行公司在墨西哥的注册经纪自营商关联机构。&#10;Bank of America, National Association, Charlotte, Carolina del Norte, Estados Unidos de Norteamérica, Representación en México是美国银行在墨西哥的代表处，受墨西哥国家银行与证券委员会（“Mexico National Commission on Banking and Securities”）的监管。&#10;关于秘鲁的通知：Bank of America N.A., Oficina de Representacion (Peru) 是美国银行在秘鲁的代表处，受Superintendencia de Banca, Seguros y Administradoras Privadas de Fondos de Pensiones的监管，并获授权在秘鲁推广美国银行及其投资银行关联机构在秘鲁以外地区提供的部分产品和服务。美国银行及其秘鲁代表处均未获授权在秘鲁开展秘鲁法律保留给当地持牌银行的任何业务活动。&#10;关于卡塔尔金融中心（Qatar Financial Centre）的通知：Merrill Lynch International (QFC) Branch 获得卡塔尔金融中心监管局（Qatar Financial Centre Regulatory Authority）的许可。主要地址为Tornado Tower, Level 22, West Bay, Doha, Qatar。QFC许可证编号：00258，卡塔尔多哈邮政信箱27774。本文件不向公众或大量人员分发，而是发送给指定收件人；本文件针对符合资格的交易对手或企业客户，而不是零售客户。本营销材料所涉及的金融产品/金融服务仅提供给Merrill Lynch International (QFC) Branch认为符合2019年QFCRA客户和投资者保护规则相关监管标准的客户。请注意，Merrill Lynch International (QFC) Branch不与零售客户进行交易。&#10;Bank of America Europe DAC（“美银欧洲”）是一家在爱尔兰注册的特定活动股份有限公司，注册号码为220165，注册地址为Two Park Place, Hatch Street, Dublin 2。美银欧洲是一家信贷机构，由欧洲中央银行和爱尔兰中央银行授权和监督。美银欧洲受爱尔兰中央银行监管。[分支机构名单请参见https://business.bofa.com/content/dam/boamlimages/documents/articles/ID17_1174/bofaml_entities_list.pdf。]&#10;Bank America N.A. （“BANA”或“美国银行”）是一家根据美国法律成立并有效存续的全国性银行，特许状号码为13044，注册地址为100 North Tryon Street, Charlotte, North Carolina 28202, USA。美国银行（美国联邦存款保险公司（FDIC）的成员）由美国货币总核查办公室（“Office of the Comptroller of the Currency”）授权和监管，并受美国联邦储备委员会（“Board of Governors of the Federal Reserve System”）和FDIC的监督和监管。美国银行设有伦敦分行（“美国银行伦敦分行”），其在英国的主要营业地点位于伦敦爱德华国王街2号（“2 King Edward Street, London EC1A 1HQ”），该分行由英国审慎监管局（“Prudential Regulation Authority”）授权，并受英国金融行为监管局（“Financial Conduct Authority”）的监督以及审慎监管局的有限监管。有关英国审慎监管局对美国银行伦敦分行的监管范围的详细信息，可向美国银行伦敦分行索取。&#10;关于印度尼西亚的通知：Bank of America, National Association, Jakarta Branch（“美国银行雅加达分行”）是根据美国法律成立并以有限责任形式有效存续的一家全国性银行的一个分支机构。在印度尼西亚境内，美国银行雅加达分行获得印度尼西亚金融服务监管局（“Otoritas Jasa Keuangan”，简称“OJK”）的许可，并受OJK及印度尼西亚银行的监管，也是存款保险公司（“Lembaga Penjamin Simpanan”，简称“LPS”）的参与者。PT Merrill Lynch Sekuritas Indonesia获得OJK的许可并受其监管。&#10;关于菲律宾的通知：Bank of America, National Association, Manila Branch（“美国银行马尼拉分行”）受菲律宾中央银行（“Bangko Sentral ng Pilipinas”）的监管（https://www.bsp.gov.ph.）。存款由菲律宾存款保险公司（“Philippine Deposit Insurance Corporation”）提供保障，每位存款人的最高保障额为500,000菲律宾比索。如有任何问题或疑虑，请致电(+632) 88155100或电邮至asia.sse-ph@bofa.com联系客户服务团队。&#10;©2024年美国银行公司。版权所有。6/2024"/>
  <p:tag name="DEFAULTTOP" val="p91!3381"/>
  <p:tag name="DEFAULTWIDTH" val="p803!444"/>
  <p:tag name="DEFAULTHEIGHT" val="p459!2623"/>
</p:tagLst>
</file>

<file path=ppt/tags/tag55.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DEFAULTLEFT" val="p36"/>
  <p:tag name="ISLOCKED" val="True"/>
  <p:tag name="SLIDEELEMTYPE" val="81"/>
  <p:tag name="PITCHBOOKPALETTE" val="3.5"/>
  <p:tag name="JAZZCOMPLIANT" val="True"/>
  <p:tag name="DEFAULTTOPWS" val="135.25"/>
  <p:tag name="DEFAULTTOPLETTER" val="90"/>
  <p:tag name="DEFAULTTOPA4" val="90"/>
  <p:tag name="DISCLAIMER_VALIDATION" val="这些材料是由美国银行公司（Bank of America Corporation）（以下简称“美银”，连同其关联机构统称为“美银集团”）的一家或多家关联机构为直接收受这些材料的客户或潜在客户（以下简称“贵公司”）就实际或潜在的委任或聘用而制作，仅供讨论使用，并且仍然需要验证，我们还将视情况从法律、税务、合规、会计政策及风险角度对这些材料进行进一步的审阅及评估。这些材料是为了与熟悉贵公司业务及事务的特定人员进行讨论并供其考虑而设计的，且这些材料应和我们就该等材料提供的其他相关口头或书面信息一并考虑，并仅应在该情形下被考虑。这些材料无意作为评估的唯一基础，也不应被视为并且无意对任何交易或任何财务、战略、业务或其他事项提供任何建议、推荐或正式意见，而且这些材料不构成出售或购买任何证券的要约或劝诱，亦不应被视作美银或其任何关联机构承诺为任何推介、发行、配售、出售、承销或购买任何证券的交易提供、安排、簿记、承销或联合承销任何融资，或以其他方式建立与此相关的任何类型的业务关系。美银或其关联机构均没有且未来也不会向贵公司或这些材料的任何收件方提供法律、税务、合规、会计或风险等意见。这些材料无意提供任何此类意见或任何咨询、评级机构或环境、社会和治理及可持续发展（“ESG”）意见或ESG评级机构意见，我们提供的任何材料也并非旨在识别或评估任何潜在的法律、声誉、监管合规或其他风险，或贵公司或任何其他方的公开披露的公平性、准确性或完整性，或者就上述各项向贵公司提供建议。所提供的信息和任何示例仅供说明用途，可能不会反映在美银提供给贵公司的产品或服务中，对于所提供的信息和任何示例的有效性、质量、准确性、完整性或风险均未经评估或验证，美银或其关联机构均没有认可任何特定的ESG方式、任何特定的ESG投资策略或任何特定的ESG标准、评级或指标。贵公司需视情况从法律、税务、合规、会计政策、财务、战略、ESG及风险角度对这些材料进行审查和评估，且贵公司应在进行任何交易之前咨询其法律、税务、合规、会计、财务和ESG顾问。美银集团可能从事某些业务活动，这些活动可能会增加投资者、客户、员工、监管机构或其他方从ESG的角度进行的审查。美银在提供给贵公司的服务或信息中的任何ESG评估或对ESG因素的任何考虑，一般是依赖于贵公司或第三方（包括ESG数据供应商）提供的数据，这些数据可能是估计数据，或者仅考虑某些ESG因素和某些观点（而不是综观贵公司/美银集团或其价值链的整体可持续发展状况和行动）。这些材料不具有法律约束力，也无意使收件方或任何其他人士与美银集团内部任何个人或实体之间产生任何法律关系。对于任何个人或实体因这些材料、这些材料中的任何不准确、不完整或误导性陈述、错误或遗漏，或与这些材料有关或由这些材料产生的任何交易（无论是否已订立交易）而可能招致或声称的任何损失或损害，无论是间接或其他损失，美银集团内部任何个人或实体均不承担任何责任或义务（无论是侵权、合同或其他方面的责任），并且除了与我们签订的书面协议中特别约定的目的以外，不得为任何其他目的而使用或依赖这些材料。我们没有义务验证、更新、更正或以其他方式修订这些材料。这些材料的编制并非以公开披露为目的（无论是根据任何证券法律或其他要求），而是仅供贵公司审阅及考虑，未经我们的事先书面同意，不得复制、传播、引用或提及其中的全部或部分内容，或展示、传送或以其他方式提供给贵公司授权代表以外的任何人士。&#10;这些材料是根据由或代表贵公司及/或其他潜在交易参与方提供的信息、自公开渠道取得的信息或经我们审阅的其他类似信息编制。对于这些材料所包含的信息（包括但不限于由第三方供应商提供的数据），我们不承担进行独立调查或验证的责任，且我们信赖该等信息在所有重大方面均为完整和准确。如果该等信息包含贵公司及/或其他潜在交易参与方的管理层制定或经其审核的有关未来财务表现的估计和预测，或者包含自公开渠道所取得的估计和预测，我们假设该等估计和预测是在反映管理层或其他各方当前可能的最佳估计和判断的基础上合理编制的（如果该等估计和预测来自公开渠道，则假设其反映了合理的估计）。任何此类估计和预测所反映的假设和判断可能被证明是不正确的；概不保证任何估计或预测将会实现。对于该等信息或这些材料所包含的任何其他信息的准确性或完整性，我们不作任何明示或暗示的声明或保证，而且这些材料所包含的任何内容均不是或不应被视为声明、保证或承诺（无论是对于过去、现在还是未来）。这些材料可能未反映美银集团其他业务部门的其他专业人士所知悉的信息。在这些材料中引用的任何排行榜均基于外部第三方提供商的数据编制，该等提供商的信息在相关脚注中列明（如适用）。&#10;美银集团是一家提供全方位服务的证券公司及商业银行，从事证券、商品和衍生工具交易、外汇和其他经纪业务以及自营投资业务，并且为美国及全球不同类型的企业、政府和个人提供投资、企业和私人银行、资产及投资管理、融资和策略顾问等服务，以及其他商业服务和产品，其中可能产生利益冲突或职责冲突或有该等冲突的观感。在上述业务的日常运作中，美银集团的成员可能随时为自身或客户，对贵公司、潜在交易对手或参与一项交易的任何其他人士的债务、股权或其他证券或金融工具（包括衍生工具、银行贷款或其他债务）进行自营投资，或者管理那些投资、做多或做空或持有长仓或空仓、为仓位融资或买卖或以其他方式进行交易的基金。&#10;“美国银行（Bank of America）”和“美银证券（BofA Securities）”是美银全球银行及全球市场部门的营销名称。贷款、租赁、设备融资、衍生品和其他商业银行业务以及某些金融工具的买卖由美银的银行业关联机构或子公司在全球范围内经营，该等机构包括美国银行（Bank of America, N.A.），美国银行是美国联邦存款保险公司（FDIC）成员，或相关司法辖区的存款保障计划（如有）的平等住房贷款人（Equal Housing Lender）。证券和金融工具的买卖、策略顾问及其他投资银行业务由美银的投资银行关联机构或子公司（“投资银行关联机构”）在全球范围内经营，在美国，该等机构包括注册经纪自营商及美国证券投资者保护公司（SIPC）成员之一的BofA Securities, Inc.；在其他司法辖区，该等机构则包括当地注册的实体（包括Bank of America Europe Designated Activity Company、BofA Securities Europe SA和Merrill Lynch International）。BofA Securities, Inc.是美国商品期货交易委员会（CFTC）的注册期货佣金商和美国全国期货协会（NFA）的成员。Bank of America Europe Designated Activity Company是美银的全资子公司，受爱尔兰中央银行监管。这些材料中可能提及的产品和服务可能通过美银的一家或多家关联机构提供。美国银行或美银证券的实体及分支机构为美国银行或美银证券的客户提供金融服务，并且可能将市场营销及/或某些服务或服务的某些方面外包或委托给美银集团旗下的其他分支机构或成员公司。即使您与来自不同实体或分支机构的工作人员联系，而该实体或分支机构代表您的合同服务提供方与您联系，您的服务提供方仍然是建立业务关系文件及/或其他合同或营销文件中指定的实体/分支机构。美银集团提供的部分或全部产品和服务可能无法在某些司法辖区获得，或者可能仅在离岸及/或反向招揽的基础上提供，产品和服务的提供如有更改，恕不另行通知。美银集团不在任何司法辖区开展当地法律保留给持牌或获批准银行的银行业务，除非其银行业关联机构或子公司已在该等司法辖区获得必要的许可证或批准。&#10;对于未获许可从事银行业务的司法辖区，为拉丁美洲和加勒比海地区提供的所有服务/产品均在离岸进行。部分或全部产品可能无法在某些司法辖区获得，并且可能会在不另行通知的情况下有所更改。本文件及其内容仅供参考，不得被解释为任何形式的银行或金融中介、商业招揽及/或公开发售。&#10;&#10;投资银行关联机构提供的投资产品：&#10;&#10;本文件不是研究报告，也不是研究部门的产品，本文件中的材料不是投资研究或研究建议。本文件并非投资建议，也无意提供投资建议，其内容在任何情况下都不应被视为投资建议。美银集团已采取政策和指引以维持我们的研究分析师的独立性。这些政策禁止雇员直接或间接提供研究覆盖、有利的研究评级或特定目标价位，或提出变更某评级或目标价位的要约，作为获得生意或其他报酬的对价或诱因，并且禁止研究分析师就参与投资银行交易直接获得报酬。本文件所表达的观点仅代表美银集团向贵公司提供这些材料的特定业务部门的观点，不应推论出本文件所表达的观点代表本集团研究部门的看法。&#10;本文件所包含的关于税务事项的任何陈述无意被用于，且任何纳税人也不得将该等陈述用于逃避纳税人可能被施加的税务惩罚。如果任何人士在向任何纳税人推广、推介或推荐一家合伙企业或其他实体、一项投资计划或安排时使用或提及任何该等税务陈述，则此处所包含的陈述旨在支持有关交易或所涉事项的推广或推介，收件人应根据自身的具体情况寻求独立税务顾问的意见。无论本文件或其他材料中有任何相反规定，贵公司均可以在 (i) 公告就交易进行讨论；(ii) 公告该交易；或 (iii) 就该交易签订最终协议（无论是否附条件）中最早发生的日期当天及其后披露此交易的税务处理和税务结构（包括关于该等税务处理或税务结构的任何材料、意见或分析，但不得披露辨识性信息或任何非公开的商业或财务信息，除非该等信息与该等税务处理或税务结构有关），但如果该交易因任何原因而无法完成，则本句的规定将停止适用。&#10;我们必须取得、验证和记录识别贵公司的某些信息，包括贵公司的名称和地址，以及可供我们根据美国爱国者法（公法107-56的第三卷（2001年10月26日签署成为法律））（如适用）及美国境内和境外其他适用法律、规定和条例识别贵公司的其他信息。&#10;欲了解更多信息，包括您目前或将来的合同服务提供商、适用于服务的条款和条件、有关外部第三方数据提供商的信息以及用于编制排行榜的标准和方法，请联系您的美国银行或美银证券代表或客户经理。&#10;关于美国银行或美银证券在美国以外的实体的通知：对于美国银行或美银证券在美国以外的实体，请通过以下连结浏览更多信息：https://www.bofaml.com/en-us/content/baml-disclaimer.html。&#10;关于美国银行或美银证券在欧洲经济区（EEA）和英国的实体的通知：对于美国银行或美银证券在欧洲经济区和英国的实体，请通过以下连结浏览更多信息：www.bofaml.com/mifid2。&#10;关于BofA Securities Europe SA的披露：BofA Securities Europe SA（“BofASE SA”），注册地址位于51, rue La Boétie, 75008 Paris，注册号码为n° 842 602 690 RCS Paris。根据法国货币和金融法典（French Code Monétaire et Financier）的规定，BofASE SA是一家由欧洲中央银行和法国审慎监管管理局（Autorité de Contrôle Prudentiel et de Résolution，ACPR）授权及监督的信贷和投资机构，并受ACPR和金融市场管理局（Autorité des Marchés Financiers）监管。有关BofASE SA股本的信息，请浏览www.bofaml.com/BofASEdisclaimer。&#10;关于阿根廷的通知：“美林”（“Merrill Lynch”）是美国银行公司用于阿根廷共和国的资本市场、财务顾问和投资业务之商标，这些业务由Merrill Lynch Argentina S.A.进行。该实体不进行任何受银行牌照约束的业务，例如接受公众存款。&#10;关于巴西的通知：美国银行和美银证券的监察机构*| 免费电话：0800 886 2000 &#10;“BofA Securities”是美国银行公司在巴西的注册经纪自营商Merrill Lynch S.A. Corretora de Títulos e Valores Mobiliários*的营销名称。&#10;* Bank of America Merrill Lynch Banco Múltiplo S.A.（美国银行公司在巴西的银行业关联机构）和Merrill Lynch S.A. Corretora de Títulos e Valores Mobiliários（巴西注册经纪自营商）。&#10;关于智利的通知：Bank of America N.A., Oficina de Representacion (Chile) 是美国银行在智利的代表处，受智利金融市场管理委员会（Comisión para el Mercado Financiero）的监管，并获授权在智利推广美国银行在智利以外地区提供的部分产品和服务。美国银行及其智利代表处均未获授权在智利开展智利法律保留给当地持牌银行的任何业务活动。&#10;关于哥伦比亚的通知：Bank of America N.A., Oficina de Representacion (Colombia) 是美国银行在哥伦比亚的代表处，受哥伦比亚金融监管局（Superintendencia Financiera de Colombia）的监管，并获授权在哥伦比亚推广美国银行及BofA Securities, Inc.在哥伦比亚以外地区提供的部分产品和服务。美国银行及其哥伦比亚代表处均未获授权在哥伦比亚开展哥伦比亚法律保留给当地持牌银行的任何业务活动。&#10;关于迪拜国际金融中心（Dubai International Financial Centre）的通知：美林国际（Merrill Lynch International）获得迪拜金融服务管理局（Dubai Financial Services Authority）授权并受其监管。主要地址为ICD Brookfield Place, Level 46, Dubai International Financial Centre, Dubai, United Arab Emirates。许可证编号：CL0322，阿拉伯联合酋长国迪拜邮政信箱：506576。本文件不向公众或大量人员分发，而是发送给指定收件人；本文件针对专业和市场客户，而不是零售客户。本营销材料所涉及的金融产品/金融服务仅提供给美林国际认为符合DFSA商业行为规则（COB 2.3）相关监管标准的客户。请注意，美林国际不与零售客户进行交易。&#10;关于香港的通知：美国银行香港分行（Bank of America, National Association, Hong Kong Branch）是美国全国银行协会的一家分支机构，该协会根据美国法律以有限责任形式成立及存在。&#10;关于沙特阿拉伯王国的通知：本营销文件由Merrill Lynch Kingdom of Saudi Arabia Company发布及批准，该公司获沙特阿拉伯资本市场管理局（“CMA”）授权并受其监管。主要地址为Kingdom Tower, 22 Floor, 2239 Al-Orouba Road, Olaya, Unit No: 50, Ar Riyadh 12214-9597, Saudi Arabia。本文件包含的信息符合CMA的法规。本文件不得在沙特阿拉伯王国境内分发，除非分发给CMA颁布的条例所允许的人士。CMA对本文件的准确性或完整性没有作出任何声明，并明确表示，对于因依赖本文件的任何部分而引起或产生的任何损失，CMA不承担任何责任。本文件不得分发给零售客户，也不得提供给零售客户阅读。&#10;关于墨西哥的通知：Bank of America México, S.A., Institución de Banca Múltiple是美国银行公司在墨西哥的银行业关联机构，Merrill Lynch México, S.A. de C.V., Casa de Bolsa是美国银行公司在墨西哥的注册经纪自营商关联机构。&#10;Bank of America, National Association, Charlotte, Carolina del Norte, Estados Unidos de Norteamérica, Representación en México是美国银行在墨西哥的代表处，受墨西哥国家银行与证券委员会（“Mexico National Commission on Banking and Securities”）的监管。&#10;关于秘鲁的通知：Bank of America N.A., Oficina de Representacion (Peru) 是美国银行在秘鲁的代表处，受Superintendencia de Banca, Seguros y Administradoras Privadas de Fondos de Pensiones的监管，并获授权在秘鲁推广美国银行及其投资银行关联机构在秘鲁以外地区提供的部分产品和服务。美国银行及其秘鲁代表处均未获授权在秘鲁开展秘鲁法律保留给当地持牌银行的任何业务活动。&#10;关于卡塔尔金融中心（Qatar Financial Centre）的通知：Merrill Lynch International (QFC) Branch 获得卡塔尔金融中心监管局（Qatar Financial Centre Regulatory Authority）的许可。主要地址为Tornado Tower, Level 22, West Bay, Doha, Qatar。QFC许可证编号：00258，卡塔尔多哈邮政信箱27774。本文件不向公众或大量人员分发，而是发送给指定收件人；本文件针对符合资格的交易对手或企业客户，而不是零售客户。本营销材料所涉及的金融产品/金融服务仅提供给Merrill Lynch International (QFC) Branch认为符合2019年QFCRA客户和投资者保护规则相关监管标准的客户。请注意，Merrill Lynch International (QFC) Branch不与零售客户进行交易。&#10;Bank of America Europe DAC（“美银欧洲”）是一家在爱尔兰注册的特定活动股份有限公司，注册号码为220165，注册地址为Two Park Place, Hatch Street, Dublin 2。美银欧洲是一家信贷机构，由欧洲中央银行和爱尔兰中央银行授权和监督。美银欧洲受爱尔兰中央银行监管。[分支机构名单请参见https://business.bofa.com/content/dam/boamlimages/documents/articles/ID17_1174/bofaml_entities_list.pdf。]&#10;Bank America N.A. （“BANA”或“美国银行”）是一家根据美国法律成立并有效存续的全国性银行，特许状号码为13044，注册地址为100 North Tryon Street, Charlotte, North Carolina 28202, USA。美国银行（美国联邦存款保险公司（FDIC）的成员）由美国货币总核查办公室（“Office of the Comptroller of the Currency”）授权和监管，并受美国联邦储备委员会（“Board of Governors of the Federal Reserve System”）和FDIC的监督和监管。美国银行设有伦敦分行（“美国银行伦敦分行”），其在英国的主要营业地点位于伦敦爱德华国王街2号（“2 King Edward Street, London EC1A 1HQ”），该分行由英国审慎监管局（“Prudential Regulation Authority”）授权，并受英国金融行为监管局（“Financial Conduct Authority”）的监督以及审慎监管局的有限监管。有关英国审慎监管局对美国银行伦敦分行的监管范围的详细信息，可向美国银行伦敦分行索取。&#10;关于印度尼西亚的通知：Bank of America, National Association, Jakarta Branch（“美国银行雅加达分行”）是根据美国法律成立并以有限责任形式有效存续的一家全国性银行的一个分支机构。在印度尼西亚境内，美国银行雅加达分行获得印度尼西亚金融服务监管局（“Otoritas Jasa Keuangan”，简称“OJK”）的许可，并受OJK及印度尼西亚银行的监管，也是存款保险公司（“Lembaga Penjamin Simpanan”，简称“LPS”）的参与者。PT Merrill Lynch Sekuritas Indonesia获得OJK的许可并受其监管。&#10;关于菲律宾的通知：Bank of America, National Association, Manila Branch（“美国银行马尼拉分行”）受菲律宾中央银行（“Bangko Sentral ng Pilipinas”）的监管（https://www.bsp.gov.ph.）。存款由菲律宾存款保险公司（“Philippine Deposit Insurance Corporation”）提供保障，每位存款人的最高保障额为500,000菲律宾比索。如有任何问题或疑虑，请致电(+632) 88155100或电邮至asia.sse-ph@bofa.com联系客户服务团队。&#10;©2024年美国银行公司。版权所有。6/2024"/>
  <p:tag name="DEFAULTTOP" val="p91!3381"/>
  <p:tag name="DEFAULTWIDTH" val="p803!444"/>
  <p:tag name="DEFAULTHEIGHT" val="p459!2623"/>
</p:tagLst>
</file>

<file path=ppt/tags/tag56.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DEFAULTLEFT" val="p36"/>
  <p:tag name="ISLOCKED" val="True"/>
  <p:tag name="SLIDEELEMTYPE" val="81"/>
  <p:tag name="PITCHBOOKPALETTE" val="3.5"/>
  <p:tag name="JAZZCOMPLIANT" val="True"/>
  <p:tag name="DEFAULTTOPWS" val="135.25"/>
  <p:tag name="DEFAULTTOPLETTER" val="90"/>
  <p:tag name="DEFAULTTOPA4" val="90"/>
  <p:tag name="DISCLAIMER_VALIDATION" val="这些材料是由美国银行公司（Bank of America Corporation）（以下简称“美银”，连同其关联机构统称为“美银集团”）的一家或多家关联机构为直接收受这些材料的客户或潜在客户（以下简称“贵公司”）就实际或潜在的委任或聘用而制作，仅供讨论使用，并且仍然需要验证，我们还将视情况从法律、税务、合规、会计政策及风险角度对这些材料进行进一步的审阅及评估。这些材料是为了与熟悉贵公司业务及事务的特定人员进行讨论并供其考虑而设计的，且这些材料应和我们就该等材料提供的其他相关口头或书面信息一并考虑，并仅应在该情形下被考虑。这些材料无意作为评估的唯一基础，也不应被视为并且无意对任何交易或任何财务、战略、业务或其他事项提供任何建议、推荐或正式意见，而且这些材料不构成出售或购买任何证券的要约或劝诱，亦不应被视作美银或其任何关联机构承诺为任何推介、发行、配售、出售、承销或购买任何证券的交易提供、安排、簿记、承销或联合承销任何融资，或以其他方式建立与此相关的任何类型的业务关系。美银或其关联机构均没有且未来也不会向贵公司或这些材料的任何收件方提供法律、税务、合规、会计或风险等意见。这些材料无意提供任何此类意见或任何咨询、评级机构或环境、社会和治理及可持续发展（“ESG”）意见或ESG评级机构意见，我们提供的任何材料也并非旨在识别或评估任何潜在的法律、声誉、监管合规或其他风险，或贵公司或任何其他方的公开披露的公平性、准确性或完整性，或者就上述各项向贵公司提供建议。所提供的信息和任何示例仅供说明用途，可能不会反映在美银提供给贵公司的产品或服务中，对于所提供的信息和任何示例的有效性、质量、准确性、完整性或风险均未经评估或验证，美银或其关联机构均没有认可任何特定的ESG方式、任何特定的ESG投资策略或任何特定的ESG标准、评级或指标。贵公司需视情况从法律、税务、合规、会计政策、财务、战略、ESG及风险角度对这些材料进行审查和评估，且贵公司应在进行任何交易之前咨询其法律、税务、合规、会计、财务和ESG顾问。美银集团可能从事某些业务活动，这些活动可能会增加投资者、客户、员工、监管机构或其他方从ESG的角度进行的审查。美银在提供给贵公司的服务或信息中的任何ESG评估或对ESG因素的任何考虑，一般是依赖于贵公司或第三方（包括ESG数据供应商）提供的数据，这些数据可能是估计数据，或者仅考虑某些ESG因素和某些观点（而不是综观贵公司/美银集团或其价值链的整体可持续发展状况和行动）。这些材料不具有法律约束力，也无意使收件方或任何其他人士与美银集团内部任何个人或实体之间产生任何法律关系。对于任何个人或实体因这些材料、这些材料中的任何不准确、不完整或误导性陈述、错误或遗漏，或与这些材料有关或由这些材料产生的任何交易（无论是否已订立交易）而可能招致或声称的任何损失或损害，无论是间接或其他损失，美银集团内部任何个人或实体均不承担任何责任或义务（无论是侵权、合同或其他方面的责任），并且除了与我们签订的书面协议中特别约定的目的以外，不得为任何其他目的而使用或依赖这些材料。我们没有义务验证、更新、更正或以其他方式修订这些材料。这些材料的编制并非以公开披露为目的（无论是根据任何证券法律或其他要求），而是仅供贵公司审阅及考虑，未经我们的事先书面同意，不得复制、传播、引用或提及其中的全部或部分内容，或展示、传送或以其他方式提供给贵公司授权代表以外的任何人士。&#10;这些材料是根据由或代表贵公司及/或其他潜在交易参与方提供的信息、自公开渠道取得的信息或经我们审阅的其他类似信息编制。对于这些材料所包含的信息（包括但不限于由第三方供应商提供的数据），我们不承担进行独立调查或验证的责任，且我们信赖该等信息在所有重大方面均为完整和准确。如果该等信息包含贵公司及/或其他潜在交易参与方的管理层制定或经其审核的有关未来财务表现的估计和预测，或者包含自公开渠道所取得的估计和预测，我们假设该等估计和预测是在反映管理层或其他各方当前可能的最佳估计和判断的基础上合理编制的（如果该等估计和预测来自公开渠道，则假设其反映了合理的估计）。任何此类估计和预测所反映的假设和判断可能被证明是不正确的；概不保证任何估计或预测将会实现。对于该等信息或这些材料所包含的任何其他信息的准确性或完整性，我们不作任何明示或暗示的声明或保证，而且这些材料所包含的任何内容均不是或不应被视为声明、保证或承诺（无论是对于过去、现在还是未来）。这些材料可能未反映美银集团其他业务部门的其他专业人士所知悉的信息。在这些材料中引用的任何排行榜均基于外部第三方提供商的数据编制，该等提供商的信息在相关脚注中列明（如适用）。&#10;美银集团是一家提供全方位服务的证券公司及商业银行，从事证券、商品和衍生工具交易、外汇和其他经纪业务以及自营投资业务，并且为美国及全球不同类型的企业、政府和个人提供投资、企业和私人银行、资产及投资管理、融资和策略顾问等服务，以及其他商业服务和产品，其中可能产生利益冲突或职责冲突或有该等冲突的观感。在上述业务的日常运作中，美银集团的成员可能随时为自身或客户，对贵公司、潜在交易对手或参与一项交易的任何其他人士的债务、股权或其他证券或金融工具（包括衍生工具、银行贷款或其他债务）进行自营投资，或者管理那些投资、做多或做空或持有长仓或空仓、为仓位融资或买卖或以其他方式进行交易的基金。&#10;“美国银行（Bank of America）”和“美银证券（BofA Securities）”是美银全球银行及全球市场部门的营销名称。贷款、租赁、设备融资、衍生品和其他商业银行业务以及某些金融工具的买卖由美银的银行业关联机构或子公司在全球范围内经营，该等机构包括美国银行（Bank of America, N.A.），美国银行是美国联邦存款保险公司（FDIC）成员，或相关司法辖区的存款保障计划（如有）的平等住房贷款人（Equal Housing Lender）。证券和金融工具的买卖、策略顾问及其他投资银行业务由美银的投资银行关联机构或子公司（“投资银行关联机构”）在全球范围内经营，在美国，该等机构包括注册经纪自营商及美国证券投资者保护公司（SIPC）成员之一的BofA Securities, Inc.；在其他司法辖区，该等机构则包括当地注册的实体（包括Bank of America Europe Designated Activity Company、BofA Securities Europe SA和Merrill Lynch International）。BofA Securities, Inc.是美国商品期货交易委员会（CFTC）的注册期货佣金商和美国全国期货协会（NFA）的成员。Bank of America Europe Designated Activity Company是美银的全资子公司，受爱尔兰中央银行监管。这些材料中可能提及的产品和服务可能通过美银的一家或多家关联机构提供。美国银行或美银证券的实体及分支机构为美国银行或美银证券的客户提供金融服务，并且可能将市场营销及/或某些服务或服务的某些方面外包或委托给美银集团旗下的其他分支机构或成员公司。即使您与来自不同实体或分支机构的工作人员联系，而该实体或分支机构代表您的合同服务提供方与您联系，您的服务提供方仍然是建立业务关系文件及/或其他合同或营销文件中指定的实体/分支机构。美银集团提供的部分或全部产品和服务可能无法在某些司法辖区获得，或者可能仅在离岸及/或反向招揽的基础上提供，产品和服务的提供如有更改，恕不另行通知。美银集团不在任何司法辖区开展当地法律保留给持牌或获批准银行的银行业务，除非其银行业关联机构或子公司已在该等司法辖区获得必要的许可证或批准。&#10;对于未获许可从事银行业务的司法辖区，为拉丁美洲和加勒比海地区提供的所有服务/产品均在离岸进行。部分或全部产品可能无法在某些司法辖区获得，并且可能会在不另行通知的情况下有所更改。本文件及其内容仅供参考，不得被解释为任何形式的银行或金融中介、商业招揽及/或公开发售。&#10;&#10;投资银行关联机构提供的投资产品：&#10;&#10;本文件不是研究报告，也不是研究部门的产品，本文件中的材料不是投资研究或研究建议。本文件并非投资建议，也无意提供投资建议，其内容在任何情况下都不应被视为投资建议。美银集团已采取政策和指引以维持我们的研究分析师的独立性。这些政策禁止雇员直接或间接提供研究覆盖、有利的研究评级或特定目标价位，或提出变更某评级或目标价位的要约，作为获得生意或其他报酬的对价或诱因，并且禁止研究分析师就参与投资银行交易直接获得报酬。本文件所表达的观点仅代表美银集团向贵公司提供这些材料的特定业务部门的观点，不应推论出本文件所表达的观点代表本集团研究部门的看法。&#10;本文件所包含的关于税务事项的任何陈述无意被用于，且任何纳税人也不得将该等陈述用于逃避纳税人可能被施加的税务惩罚。如果任何人士在向任何纳税人推广、推介或推荐一家合伙企业或其他实体、一项投资计划或安排时使用或提及任何该等税务陈述，则此处所包含的陈述旨在支持有关交易或所涉事项的推广或推介，收件人应根据自身的具体情况寻求独立税务顾问的意见。无论本文件或其他材料中有任何相反规定，贵公司均可以在 (i) 公告就交易进行讨论；(ii) 公告该交易；或 (iii) 就该交易签订最终协议（无论是否附条件）中最早发生的日期当天及其后披露此交易的税务处理和税务结构（包括关于该等税务处理或税务结构的任何材料、意见或分析，但不得披露辨识性信息或任何非公开的商业或财务信息，除非该等信息与该等税务处理或税务结构有关），但如果该交易因任何原因而无法完成，则本句的规定将停止适用。&#10;我们必须取得、验证和记录识别贵公司的某些信息，包括贵公司的名称和地址，以及可供我们根据美国爱国者法（公法107-56的第三卷（2001年10月26日签署成为法律））（如适用）及美国境内和境外其他适用法律、规定和条例识别贵公司的其他信息。&#10;欲了解更多信息，包括您目前或将来的合同服务提供商、适用于服务的条款和条件、有关外部第三方数据提供商的信息以及用于编制排行榜的标准和方法，请联系您的美国银行或美银证券代表或客户经理。&#10;关于美国银行或美银证券在美国以外的实体的通知：对于美国银行或美银证券在美国以外的实体，请通过以下连结浏览更多信息：https://www.bofaml.com/en-us/content/baml-disclaimer.html。&#10;关于美国银行或美银证券在欧洲经济区（EEA）和英国的实体的通知：对于美国银行或美银证券在欧洲经济区和英国的实体，请通过以下连结浏览更多信息：www.bofaml.com/mifid2。&#10;关于BofA Securities Europe SA的披露：BofA Securities Europe SA（“BofASE SA”），注册地址位于51, rue La Boétie, 75008 Paris，注册号码为n° 842 602 690 RCS Paris。根据法国货币和金融法典（French Code Monétaire et Financier）的规定，BofASE SA是一家由欧洲中央银行和法国审慎监管管理局（Autorité de Contrôle Prudentiel et de Résolution，ACPR）授权及监督的信贷和投资机构，并受ACPR和金融市场管理局（Autorité des Marchés Financiers）监管。有关BofASE SA股本的信息，请浏览www.bofaml.com/BofASEdisclaimer。&#10;关于阿根廷的通知：“美林”（“Merrill Lynch”）是美国银行公司用于阿根廷共和国的资本市场、财务顾问和投资业务之商标，这些业务由Merrill Lynch Argentina S.A.进行。该实体不进行任何受银行牌照约束的业务，例如接受公众存款。&#10;关于巴西的通知：美国银行和美银证券的监察机构*| 免费电话：0800 886 2000 &#10;“BofA Securities”是美国银行公司在巴西的注册经纪自营商Merrill Lynch S.A. Corretora de Títulos e Valores Mobiliários*的营销名称。&#10;* Bank of America Merrill Lynch Banco Múltiplo S.A.（美国银行公司在巴西的银行业关联机构）和Merrill Lynch S.A. Corretora de Títulos e Valores Mobiliários（巴西注册经纪自营商）。&#10;关于智利的通知：Bank of America N.A., Oficina de Representacion (Chile) 是美国银行在智利的代表处，受智利金融市场管理委员会（Comisión para el Mercado Financiero）的监管，并获授权在智利推广美国银行在智利以外地区提供的部分产品和服务。美国银行及其智利代表处均未获授权在智利开展智利法律保留给当地持牌银行的任何业务活动。&#10;关于哥伦比亚的通知：Bank of America N.A., Oficina de Representacion (Colombia) 是美国银行在哥伦比亚的代表处，受哥伦比亚金融监管局（Superintendencia Financiera de Colombia）的监管，并获授权在哥伦比亚推广美国银行及BofA Securities, Inc.在哥伦比亚以外地区提供的部分产品和服务。美国银行及其哥伦比亚代表处均未获授权在哥伦比亚开展哥伦比亚法律保留给当地持牌银行的任何业务活动。&#10;关于迪拜国际金融中心（Dubai International Financial Centre）的通知：美林国际（Merrill Lynch International）获得迪拜金融服务管理局（Dubai Financial Services Authority）授权并受其监管。主要地址为ICD Brookfield Place, Level 46, Dubai International Financial Centre, Dubai, United Arab Emirates。许可证编号：CL0322，阿拉伯联合酋长国迪拜邮政信箱：506576。本文件不向公众或大量人员分发，而是发送给指定收件人；本文件针对专业和市场客户，而不是零售客户。本营销材料所涉及的金融产品/金融服务仅提供给美林国际认为符合DFSA商业行为规则（COB 2.3）相关监管标准的客户。请注意，美林国际不与零售客户进行交易。&#10;关于香港的通知：美国银行香港分行（Bank of America, National Association, Hong Kong Branch）是美国全国银行协会的一家分支机构，该协会根据美国法律以有限责任形式成立及存在。&#10;关于沙特阿拉伯王国的通知：本营销文件由Merrill Lynch Kingdom of Saudi Arabia Company发布及批准，该公司获沙特阿拉伯资本市场管理局（“CMA”）授权并受其监管。主要地址为Kingdom Tower, 22 Floor, 2239 Al-Orouba Road, Olaya, Unit No: 50, Ar Riyadh 12214-9597, Saudi Arabia。本文件包含的信息符合CMA的法规。本文件不得在沙特阿拉伯王国境内分发，除非分发给CMA颁布的条例所允许的人士。CMA对本文件的准确性或完整性没有作出任何声明，并明确表示，对于因依赖本文件的任何部分而引起或产生的任何损失，CMA不承担任何责任。本文件不得分发给零售客户，也不得提供给零售客户阅读。&#10;关于墨西哥的通知：Bank of America México, S.A., Institución de Banca Múltiple是美国银行公司在墨西哥的银行业关联机构，Merrill Lynch México, S.A. de C.V., Casa de Bolsa是美国银行公司在墨西哥的注册经纪自营商关联机构。&#10;Bank of America, National Association, Charlotte, Carolina del Norte, Estados Unidos de Norteamérica, Representación en México是美国银行在墨西哥的代表处，受墨西哥国家银行与证券委员会（“Mexico National Commission on Banking and Securities”）的监管。&#10;关于秘鲁的通知：Bank of America N.A., Oficina de Representacion (Peru) 是美国银行在秘鲁的代表处，受Superintendencia de Banca, Seguros y Administradoras Privadas de Fondos de Pensiones的监管，并获授权在秘鲁推广美国银行及其投资银行关联机构在秘鲁以外地区提供的部分产品和服务。美国银行及其秘鲁代表处均未获授权在秘鲁开展秘鲁法律保留给当地持牌银行的任何业务活动。&#10;关于卡塔尔金融中心（Qatar Financial Centre）的通知：Merrill Lynch International (QFC) Branch 获得卡塔尔金融中心监管局（Qatar Financial Centre Regulatory Authority）的许可。主要地址为Tornado Tower, Level 22, West Bay, Doha, Qatar。QFC许可证编号：00258，卡塔尔多哈邮政信箱27774。本文件不向公众或大量人员分发，而是发送给指定收件人；本文件针对符合资格的交易对手或企业客户，而不是零售客户。本营销材料所涉及的金融产品/金融服务仅提供给Merrill Lynch International (QFC) Branch认为符合2019年QFCRA客户和投资者保护规则相关监管标准的客户。请注意，Merrill Lynch International (QFC) Branch不与零售客户进行交易。&#10;Bank of America Europe DAC（“美银欧洲”）是一家在爱尔兰注册的特定活动股份有限公司，注册号码为220165，注册地址为Two Park Place, Hatch Street, Dublin 2。美银欧洲是一家信贷机构，由欧洲中央银行和爱尔兰中央银行授权和监督。美银欧洲受爱尔兰中央银行监管。[分支机构名单请参见https://business.bofa.com/content/dam/boamlimages/documents/articles/ID17_1174/bofaml_entities_list.pdf。]&#10;Bank America N.A. （“BANA”或“美国银行”）是一家根据美国法律成立并有效存续的全国性银行，特许状号码为13044，注册地址为100 North Tryon Street, Charlotte, North Carolina 28202, USA。美国银行（美国联邦存款保险公司（FDIC）的成员）由美国货币总核查办公室（“Office of the Comptroller of the Currency”）授权和监管，并受美国联邦储备委员会（“Board of Governors of the Federal Reserve System”）和FDIC的监督和监管。美国银行设有伦敦分行（“美国银行伦敦分行”），其在英国的主要营业地点位于伦敦爱德华国王街2号（“2 King Edward Street, London EC1A 1HQ”），该分行由英国审慎监管局（“Prudential Regulation Authority”）授权，并受英国金融行为监管局（“Financial Conduct Authority”）的监督以及审慎监管局的有限监管。有关英国审慎监管局对美国银行伦敦分行的监管范围的详细信息，可向美国银行伦敦分行索取。&#10;关于印度尼西亚的通知：Bank of America, National Association, Jakarta Branch（“美国银行雅加达分行”）是根据美国法律成立并以有限责任形式有效存续的一家全国性银行的一个分支机构。在印度尼西亚境内，美国银行雅加达分行获得印度尼西亚金融服务监管局（“Otoritas Jasa Keuangan”，简称“OJK”）的许可，并受OJK及印度尼西亚银行的监管，也是存款保险公司（“Lembaga Penjamin Simpanan”，简称“LPS”）的参与者。PT Merrill Lynch Sekuritas Indonesia获得OJK的许可并受其监管。&#10;关于菲律宾的通知：Bank of America, National Association, Manila Branch（“美国银行马尼拉分行”）受菲律宾中央银行（“Bangko Sentral ng Pilipinas”）的监管（https://www.bsp.gov.ph.）。存款由菲律宾存款保险公司（“Philippine Deposit Insurance Corporation”）提供保障，每位存款人的最高保障额为500,000菲律宾比索。如有任何问题或疑虑，请致电(+632) 88155100或电邮至asia.sse-ph@bofa.com联系客户服务团队。&#10;©2024年美国银行公司。版权所有。6/2024"/>
  <p:tag name="DEFAULTTOP" val="p91!3381"/>
  <p:tag name="DEFAULTWIDTH" val="p803!444"/>
  <p:tag name="DEFAULTHEIGHT" val="p459!2623"/>
</p:tagLst>
</file>

<file path=ppt/tags/tag57.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DEFAULTLEFT" val="p36"/>
  <p:tag name="ISLOCKED" val="True"/>
  <p:tag name="SLIDEELEMTYPE" val="81"/>
  <p:tag name="PITCHBOOKPALETTE" val="3.5"/>
  <p:tag name="JAZZCOMPLIANT" val="True"/>
  <p:tag name="DEFAULTTOPWS" val="135.25"/>
  <p:tag name="DEFAULTTOPLETTER" val="90"/>
  <p:tag name="DEFAULTTOPA4" val="90"/>
  <p:tag name="DISCLAIMER_VALIDATION" val="这些材料是由美国银行公司（Bank of America Corporation）（以下简称“美银”，连同其关联机构统称为“美银集团”）的一家或多家关联机构为直接收受这些材料的客户或潜在客户（以下简称“贵公司”）就实际或潜在的委任或聘用而制作，仅供讨论使用，并且仍然需要验证，我们还将视情况从法律、税务、合规、会计政策及风险角度对这些材料进行进一步的审阅及评估。这些材料是为了与熟悉贵公司业务及事务的特定人员进行讨论并供其考虑而设计的，且这些材料应和我们就该等材料提供的其他相关口头或书面信息一并考虑，并仅应在该情形下被考虑。这些材料无意作为评估的唯一基础，也不应被视为并且无意对任何交易或任何财务、战略、业务或其他事项提供任何建议、推荐或正式意见，而且这些材料不构成出售或购买任何证券的要约或劝诱，亦不应被视作美银或其任何关联机构承诺为任何推介、发行、配售、出售、承销或购买任何证券的交易提供、安排、簿记、承销或联合承销任何融资，或以其他方式建立与此相关的任何类型的业务关系。美银或其关联机构均没有且未来也不会向贵公司或这些材料的任何收件方提供法律、税务、合规、会计或风险等意见。这些材料无意提供任何此类意见或任何咨询、评级机构或环境、社会和治理及可持续发展（“ESG”）意见或ESG评级机构意见，我们提供的任何材料也并非旨在识别或评估任何潜在的法律、声誉、监管合规或其他风险，或贵公司或任何其他方的公开披露的公平性、准确性或完整性，或者就上述各项向贵公司提供建议。所提供的信息和任何示例仅供说明用途，可能不会反映在美银提供给贵公司的产品或服务中，对于所提供的信息和任何示例的有效性、质量、准确性、完整性或风险均未经评估或验证，美银或其关联机构均没有认可任何特定的ESG方式、任何特定的ESG投资策略或任何特定的ESG标准、评级或指标。贵公司需视情况从法律、税务、合规、会计政策、财务、战略、ESG及风险角度对这些材料进行审查和评估，且贵公司应在进行任何交易之前咨询其法律、税务、合规、会计、财务和ESG顾问。美银集团可能从事某些业务活动，这些活动可能会增加投资者、客户、员工、监管机构或其他方从ESG的角度进行的审查。美银在提供给贵公司的服务或信息中的任何ESG评估或对ESG因素的任何考虑，一般是依赖于贵公司或第三方（包括ESG数据供应商）提供的数据，这些数据可能是估计数据，或者仅考虑某些ESG因素和某些观点（而不是综观贵公司/美银集团或其价值链的整体可持续发展状况和行动）。这些材料不具有法律约束力，也无意使收件方或任何其他人士与美银集团内部任何个人或实体之间产生任何法律关系。对于任何个人或实体因这些材料、这些材料中的任何不准确、不完整或误导性陈述、错误或遗漏，或与这些材料有关或由这些材料产生的任何交易（无论是否已订立交易）而可能招致或声称的任何损失或损害，无论是间接或其他损失，美银集团内部任何个人或实体均不承担任何责任或义务（无论是侵权、合同或其他方面的责任），并且除了与我们签订的书面协议中特别约定的目的以外，不得为任何其他目的而使用或依赖这些材料。我们没有义务验证、更新、更正或以其他方式修订这些材料。这些材料的编制并非以公开披露为目的（无论是根据任何证券法律或其他要求），而是仅供贵公司审阅及考虑，未经我们的事先书面同意，不得复制、传播、引用或提及其中的全部或部分内容，或展示、传送或以其他方式提供给贵公司授权代表以外的任何人士。&#10;这些材料是根据由或代表贵公司及/或其他潜在交易参与方提供的信息、自公开渠道取得的信息或经我们审阅的其他类似信息编制。对于这些材料所包含的信息（包括但不限于由第三方供应商提供的数据），我们不承担进行独立调查或验证的责任，且我们信赖该等信息在所有重大方面均为完整和准确。如果该等信息包含贵公司及/或其他潜在交易参与方的管理层制定或经其审核的有关未来财务表现的估计和预测，或者包含自公开渠道所取得的估计和预测，我们假设该等估计和预测是在反映管理层或其他各方当前可能的最佳估计和判断的基础上合理编制的（如果该等估计和预测来自公开渠道，则假设其反映了合理的估计）。任何此类估计和预测所反映的假设和判断可能被证明是不正确的；概不保证任何估计或预测将会实现。对于该等信息或这些材料所包含的任何其他信息的准确性或完整性，我们不作任何明示或暗示的声明或保证，而且这些材料所包含的任何内容均不是或不应被视为声明、保证或承诺（无论是对于过去、现在还是未来）。这些材料可能未反映美银集团其他业务部门的其他专业人士所知悉的信息。在这些材料中引用的任何排行榜均基于外部第三方提供商的数据编制，该等提供商的信息在相关脚注中列明（如适用）。&#10;美银集团是一家提供全方位服务的证券公司及商业银行，从事证券、商品和衍生工具交易、外汇和其他经纪业务以及自营投资业务，并且为美国及全球不同类型的企业、政府和个人提供投资、企业和私人银行、资产及投资管理、融资和策略顾问等服务，以及其他商业服务和产品，其中可能产生利益冲突或职责冲突或有该等冲突的观感。在上述业务的日常运作中，美银集团的成员可能随时为自身或客户，对贵公司、潜在交易对手或参与一项交易的任何其他人士的债务、股权或其他证券或金融工具（包括衍生工具、银行贷款或其他债务）进行自营投资，或者管理那些投资、做多或做空或持有长仓或空仓、为仓位融资或买卖或以其他方式进行交易的基金。&#10;“美国银行（Bank of America）”和“美银证券（BofA Securities）”是美银全球银行及全球市场部门的营销名称。贷款、租赁、设备融资、衍生品和其他商业银行业务以及某些金融工具的买卖由美银的银行业关联机构或子公司在全球范围内经营，该等机构包括美国银行（Bank of America, N.A.），美国银行是美国联邦存款保险公司（FDIC）成员，或相关司法辖区的存款保障计划（如有）的平等住房贷款人（Equal Housing Lender）。证券和金融工具的买卖、策略顾问及其他投资银行业务由美银的投资银行关联机构或子公司（“投资银行关联机构”）在全球范围内经营，在美国，该等机构包括注册经纪自营商及美国证券投资者保护公司（SIPC）成员之一的BofA Securities, Inc.；在其他司法辖区，该等机构则包括当地注册的实体（包括Bank of America Europe Designated Activity Company、BofA Securities Europe SA和Merrill Lynch International）。BofA Securities, Inc.是美国商品期货交易委员会（CFTC）的注册期货佣金商和美国全国期货协会（NFA）的成员。Bank of America Europe Designated Activity Company是美银的全资子公司，受爱尔兰中央银行监管。这些材料中可能提及的产品和服务可能通过美银的一家或多家关联机构提供。美国银行或美银证券的实体及分支机构为美国银行或美银证券的客户提供金融服务，并且可能将市场营销及/或某些服务或服务的某些方面外包或委托给美银集团旗下的其他分支机构或成员公司。即使您与来自不同实体或分支机构的工作人员联系，而该实体或分支机构代表您的合同服务提供方与您联系，您的服务提供方仍然是建立业务关系文件及/或其他合同或营销文件中指定的实体/分支机构。美银集团提供的部分或全部产品和服务可能无法在某些司法辖区获得，或者可能仅在离岸及/或反向招揽的基础上提供，产品和服务的提供如有更改，恕不另行通知。美银集团不在任何司法辖区开展当地法律保留给持牌或获批准银行的银行业务，除非其银行业关联机构或子公司已在该等司法辖区获得必要的许可证或批准。&#10;对于未获许可从事银行业务的司法辖区，为拉丁美洲和加勒比海地区提供的所有服务/产品均在离岸进行。部分或全部产品可能无法在某些司法辖区获得，并且可能会在不另行通知的情况下有所更改。本文件及其内容仅供参考，不得被解释为任何形式的银行或金融中介、商业招揽及/或公开发售。&#10;&#10;投资银行关联机构提供的投资产品：&#10;&#10;本文件不是研究报告，也不是研究部门的产品，本文件中的材料不是投资研究或研究建议。本文件并非投资建议，也无意提供投资建议，其内容在任何情况下都不应被视为投资建议。美银集团已采取政策和指引以维持我们的研究分析师的独立性。这些政策禁止雇员直接或间接提供研究覆盖、有利的研究评级或特定目标价位，或提出变更某评级或目标价位的要约，作为获得生意或其他报酬的对价或诱因，并且禁止研究分析师就参与投资银行交易直接获得报酬。本文件所表达的观点仅代表美银集团向贵公司提供这些材料的特定业务部门的观点，不应推论出本文件所表达的观点代表本集团研究部门的看法。&#10;本文件所包含的关于税务事项的任何陈述无意被用于，且任何纳税人也不得将该等陈述用于逃避纳税人可能被施加的税务惩罚。如果任何人士在向任何纳税人推广、推介或推荐一家合伙企业或其他实体、一项投资计划或安排时使用或提及任何该等税务陈述，则此处所包含的陈述旨在支持有关交易或所涉事项的推广或推介，收件人应根据自身的具体情况寻求独立税务顾问的意见。无论本文件或其他材料中有任何相反规定，贵公司均可以在 (i) 公告就交易进行讨论；(ii) 公告该交易；或 (iii) 就该交易签订最终协议（无论是否附条件）中最早发生的日期当天及其后披露此交易的税务处理和税务结构（包括关于该等税务处理或税务结构的任何材料、意见或分析，但不得披露辨识性信息或任何非公开的商业或财务信息，除非该等信息与该等税务处理或税务结构有关），但如果该交易因任何原因而无法完成，则本句的规定将停止适用。&#10;我们必须取得、验证和记录识别贵公司的某些信息，包括贵公司的名称和地址，以及可供我们根据美国爱国者法（公法107-56的第三卷（2001年10月26日签署成为法律））（如适用）及美国境内和境外其他适用法律、规定和条例识别贵公司的其他信息。&#10;欲了解更多信息，包括您目前或将来的合同服务提供商、适用于服务的条款和条件、有关外部第三方数据提供商的信息以及用于编制排行榜的标准和方法，请联系您的美国银行或美银证券代表或客户经理。&#10;关于美国银行或美银证券在美国以外的实体的通知：对于美国银行或美银证券在美国以外的实体，请通过以下连结浏览更多信息：https://www.bofaml.com/en-us/content/baml-disclaimer.html。&#10;关于美国银行或美银证券在欧洲经济区（EEA）和英国的实体的通知：对于美国银行或美银证券在欧洲经济区和英国的实体，请通过以下连结浏览更多信息：www.bofaml.com/mifid2。&#10;关于BofA Securities Europe SA的披露：BofA Securities Europe SA（“BofASE SA”），注册地址位于51, rue La Boétie, 75008 Paris，注册号码为n° 842 602 690 RCS Paris。根据法国货币和金融法典（French Code Monétaire et Financier）的规定，BofASE SA是一家由欧洲中央银行和法国审慎监管管理局（Autorité de Contrôle Prudentiel et de Résolution，ACPR）授权及监督的信贷和投资机构，并受ACPR和金融市场管理局（Autorité des Marchés Financiers）监管。有关BofASE SA股本的信息，请浏览www.bofaml.com/BofASEdisclaimer。&#10;关于阿根廷的通知：“美林”（“Merrill Lynch”）是美国银行公司用于阿根廷共和国的资本市场、财务顾问和投资业务之商标，这些业务由Merrill Lynch Argentina S.A.进行。该实体不进行任何受银行牌照约束的业务，例如接受公众存款。&#10;关于巴西的通知：美国银行和美银证券的监察机构*| 免费电话：0800 886 2000 &#10;“BofA Securities”是美国银行公司在巴西的注册经纪自营商Merrill Lynch S.A. Corretora de Títulos e Valores Mobiliários*的营销名称。&#10;* Bank of America Merrill Lynch Banco Múltiplo S.A.（美国银行公司在巴西的银行业关联机构）和Merrill Lynch S.A. Corretora de Títulos e Valores Mobiliários（巴西注册经纪自营商）。&#10;关于智利的通知：Bank of America N.A., Oficina de Representacion (Chile) 是美国银行在智利的代表处，受智利金融市场管理委员会（Comisión para el Mercado Financiero）的监管，并获授权在智利推广美国银行在智利以外地区提供的部分产品和服务。美国银行及其智利代表处均未获授权在智利开展智利法律保留给当地持牌银行的任何业务活动。&#10;关于哥伦比亚的通知：Bank of America N.A., Oficina de Representacion (Colombia) 是美国银行在哥伦比亚的代表处，受哥伦比亚金融监管局（Superintendencia Financiera de Colombia）的监管，并获授权在哥伦比亚推广美国银行及BofA Securities, Inc.在哥伦比亚以外地区提供的部分产品和服务。美国银行及其哥伦比亚代表处均未获授权在哥伦比亚开展哥伦比亚法律保留给当地持牌银行的任何业务活动。&#10;关于迪拜国际金融中心（Dubai International Financial Centre）的通知：美林国际（Merrill Lynch International）获得迪拜金融服务管理局（Dubai Financial Services Authority）授权并受其监管。主要地址为ICD Brookfield Place, Level 46, Dubai International Financial Centre, Dubai, United Arab Emirates。许可证编号：CL0322，阿拉伯联合酋长国迪拜邮政信箱：506576。本文件不向公众或大量人员分发，而是发送给指定收件人；本文件针对专业和市场客户，而不是零售客户。本营销材料所涉及的金融产品/金融服务仅提供给美林国际认为符合DFSA商业行为规则（COB 2.3）相关监管标准的客户。请注意，美林国际不与零售客户进行交易。&#10;关于香港的通知：美国银行香港分行（Bank of America, National Association, Hong Kong Branch）是美国全国银行协会的一家分支机构，该协会根据美国法律以有限责任形式成立及存在。&#10;关于沙特阿拉伯王国的通知：本营销文件由Merrill Lynch Kingdom of Saudi Arabia Company发布及批准，该公司获沙特阿拉伯资本市场管理局（“CMA”）授权并受其监管。主要地址为Kingdom Tower, 22 Floor, 2239 Al-Orouba Road, Olaya, Unit No: 50, Ar Riyadh 12214-9597, Saudi Arabia。本文件包含的信息符合CMA的法规。本文件不得在沙特阿拉伯王国境内分发，除非分发给CMA颁布的条例所允许的人士。CMA对本文件的准确性或完整性没有作出任何声明，并明确表示，对于因依赖本文件的任何部分而引起或产生的任何损失，CMA不承担任何责任。本文件不得分发给零售客户，也不得提供给零售客户阅读。&#10;关于墨西哥的通知：Bank of America México, S.A., Institución de Banca Múltiple是美国银行公司在墨西哥的银行业关联机构，Merrill Lynch México, S.A. de C.V., Casa de Bolsa是美国银行公司在墨西哥的注册经纪自营商关联机构。&#10;Bank of America, National Association, Charlotte, Carolina del Norte, Estados Unidos de Norteamérica, Representación en México是美国银行在墨西哥的代表处，受墨西哥国家银行与证券委员会（“Mexico National Commission on Banking and Securities”）的监管。&#10;关于秘鲁的通知：Bank of America N.A., Oficina de Representacion (Peru) 是美国银行在秘鲁的代表处，受Superintendencia de Banca, Seguros y Administradoras Privadas de Fondos de Pensiones的监管，并获授权在秘鲁推广美国银行及其投资银行关联机构在秘鲁以外地区提供的部分产品和服务。美国银行及其秘鲁代表处均未获授权在秘鲁开展秘鲁法律保留给当地持牌银行的任何业务活动。&#10;关于卡塔尔金融中心（Qatar Financial Centre）的通知：Merrill Lynch International (QFC) Branch 获得卡塔尔金融中心监管局（Qatar Financial Centre Regulatory Authority）的许可。主要地址为Tornado Tower, Level 22, West Bay, Doha, Qatar。QFC许可证编号：00258，卡塔尔多哈邮政信箱27774。本文件不向公众或大量人员分发，而是发送给指定收件人；本文件针对符合资格的交易对手或企业客户，而不是零售客户。本营销材料所涉及的金融产品/金融服务仅提供给Merrill Lynch International (QFC) Branch认为符合2019年QFCRA客户和投资者保护规则相关监管标准的客户。请注意，Merrill Lynch International (QFC) Branch不与零售客户进行交易。&#10;Bank of America Europe DAC（“美银欧洲”）是一家在爱尔兰注册的特定活动股份有限公司，注册号码为220165，注册地址为Two Park Place, Hatch Street, Dublin 2。美银欧洲是一家信贷机构，由欧洲中央银行和爱尔兰中央银行授权和监督。美银欧洲受爱尔兰中央银行监管。[分支机构名单请参见https://business.bofa.com/content/dam/boamlimages/documents/articles/ID17_1174/bofaml_entities_list.pdf。]&#10;Bank America N.A. （“BANA”或“美国银行”）是一家根据美国法律成立并有效存续的全国性银行，特许状号码为13044，注册地址为100 North Tryon Street, Charlotte, North Carolina 28202, USA。美国银行（美国联邦存款保险公司（FDIC）的成员）由美国货币总核查办公室（“Office of the Comptroller of the Currency”）授权和监管，并受美国联邦储备委员会（“Board of Governors of the Federal Reserve System”）和FDIC的监督和监管。美国银行设有伦敦分行（“美国银行伦敦分行”），其在英国的主要营业地点位于伦敦爱德华国王街2号（“2 King Edward Street, London EC1A 1HQ”），该分行由英国审慎监管局（“Prudential Regulation Authority”）授权，并受英国金融行为监管局（“Financial Conduct Authority”）的监督以及审慎监管局的有限监管。有关英国审慎监管局对美国银行伦敦分行的监管范围的详细信息，可向美国银行伦敦分行索取。&#10;关于印度尼西亚的通知：Bank of America, National Association, Jakarta Branch（“美国银行雅加达分行”）是根据美国法律成立并以有限责任形式有效存续的一家全国性银行的一个分支机构。在印度尼西亚境内，美国银行雅加达分行获得印度尼西亚金融服务监管局（“Otoritas Jasa Keuangan”，简称“OJK”）的许可，并受OJK及印度尼西亚银行的监管，也是存款保险公司（“Lembaga Penjamin Simpanan”，简称“LPS”）的参与者。PT Merrill Lynch Sekuritas Indonesia获得OJK的许可并受其监管。&#10;关于菲律宾的通知：Bank of America, National Association, Manila Branch（“美国银行马尼拉分行”）受菲律宾中央银行（“Bangko Sentral ng Pilipinas”）的监管（https://www.bsp.gov.ph.）。存款由菲律宾存款保险公司（“Philippine Deposit Insurance Corporation”）提供保障，每位存款人的最高保障额为500,000菲律宾比索。如有任何问题或疑虑，请致电(+632) 88155100或电邮至asia.sse-ph@bofa.com联系客户服务团队。&#10;©2024年美国银行公司。版权所有。6/2024"/>
  <p:tag name="DEFAULTTOP" val="p91!3381"/>
  <p:tag name="DEFAULTWIDTH" val="p803!444"/>
  <p:tag name="DEFAULTHEIGHT" val="p459!2623"/>
</p:tagLst>
</file>

<file path=ppt/tags/tag58.xml><?xml version="1.0" encoding="utf-8"?>
<p:tagLst xmlns:a="http://schemas.openxmlformats.org/drawingml/2006/main" xmlns:r="http://schemas.openxmlformats.org/officeDocument/2006/relationships" xmlns:p="http://schemas.openxmlformats.org/presentationml/2006/main">
  <p:tag name="BULLETSTYLE" val="1"/>
  <p:tag name="DEFAULTHWIDTH" val="p746!2500"/>
  <p:tag name="LEGALDAYONE" val="True"/>
  <p:tag name="PRINTWIDTH" val="702"/>
  <p:tag name="PRINTHEIGHT" val="401"/>
  <p:tag name="DEFAULTLEFT" val="p36"/>
  <p:tag name="ISLOCKED" val="True"/>
  <p:tag name="SLIDEELEMTYPE" val="81"/>
  <p:tag name="PITCHBOOKPALETTE" val="3.5"/>
  <p:tag name="JAZZCOMPLIANT" val="True"/>
  <p:tag name="DEFAULTTOPWS" val="135.25"/>
  <p:tag name="DEFAULTTOPLETTER" val="90"/>
  <p:tag name="DEFAULTTOPA4" val="90"/>
  <p:tag name="DISCLAIMER_VALIDATION" val="这些材料是由美国银行公司（Bank of America Corporation）（以下简称“美银”，连同其关联机构统称为“美银集团”）的一家或多家关联机构为直接收受这些材料的客户或潜在客户（以下简称“贵公司”）就实际或潜在的委任或聘用而制作，仅供讨论使用，并且仍然需要验证，我们还将视情况从法律、税务、合规、会计政策及风险角度对这些材料进行进一步的审阅及评估。这些材料是为了与熟悉贵公司业务及事务的特定人员进行讨论并供其考虑而设计的，且这些材料应和我们就该等材料提供的其他相关口头或书面信息一并考虑，并仅应在该情形下被考虑。这些材料无意作为评估的唯一基础，也不应被视为并且无意对任何交易或任何财务、战略、业务或其他事项提供任何建议、推荐或正式意见，而且这些材料不构成出售或购买任何证券的要约或劝诱，亦不应被视作美银或其任何关联机构承诺为任何推介、发行、配售、出售、承销或购买任何证券的交易提供、安排、簿记、承销或联合承销任何融资，或以其他方式建立与此相关的任何类型的业务关系。美银或其关联机构均没有且未来也不会向贵公司或这些材料的任何收件方提供法律、税务、合规、会计或风险等意见。这些材料无意提供任何此类意见或任何咨询、评级机构或环境、社会和治理及可持续发展（“ESG”）意见或ESG评级机构意见，我们提供的任何材料也并非旨在识别或评估任何潜在的法律、声誉、监管合规或其他风险，或贵公司或任何其他方的公开披露的公平性、准确性或完整性，或者就上述各项向贵公司提供建议。所提供的信息和任何示例仅供说明用途，可能不会反映在美银提供给贵公司的产品或服务中，对于所提供的信息和任何示例的有效性、质量、准确性、完整性或风险均未经评估或验证，美银或其关联机构均没有认可任何特定的ESG方式、任何特定的ESG投资策略或任何特定的ESG标准、评级或指标。贵公司需视情况从法律、税务、合规、会计政策、财务、战略、ESG及风险角度对这些材料进行审查和评估，且贵公司应在进行任何交易之前咨询其法律、税务、合规、会计、财务和ESG顾问。美银集团可能从事某些业务活动，这些活动可能会增加投资者、客户、员工、监管机构或其他方从ESG的角度进行的审查。美银在提供给贵公司的服务或信息中的任何ESG评估或对ESG因素的任何考虑，一般是依赖于贵公司或第三方（包括ESG数据供应商）提供的数据，这些数据可能是估计数据，或者仅考虑某些ESG因素和某些观点（而不是综观贵公司/美银集团或其价值链的整体可持续发展状况和行动）。这些材料不具有法律约束力，也无意使收件方或任何其他人士与美银集团内部任何个人或实体之间产生任何法律关系。对于任何个人或实体因这些材料、这些材料中的任何不准确、不完整或误导性陈述、错误或遗漏，或与这些材料有关或由这些材料产生的任何交易（无论是否已订立交易）而可能招致或声称的任何损失或损害，无论是间接或其他损失，美银集团内部任何个人或实体均不承担任何责任或义务（无论是侵权、合同或其他方面的责任），并且除了与我们签订的书面协议中特别约定的目的以外，不得为任何其他目的而使用或依赖这些材料。我们没有义务验证、更新、更正或以其他方式修订这些材料。这些材料的编制并非以公开披露为目的（无论是根据任何证券法律或其他要求），而是仅供贵公司审阅及考虑，未经我们的事先书面同意，不得复制、传播、引用或提及其中的全部或部分内容，或展示、传送或以其他方式提供给贵公司授权代表以外的任何人士。&#10;这些材料是根据由或代表贵公司及/或其他潜在交易参与方提供的信息、自公开渠道取得的信息或经我们审阅的其他类似信息编制。对于这些材料所包含的信息（包括但不限于由第三方供应商提供的数据），我们不承担进行独立调查或验证的责任，且我们信赖该等信息在所有重大方面均为完整和准确。如果该等信息包含贵公司及/或其他潜在交易参与方的管理层制定或经其审核的有关未来财务表现的估计和预测，或者包含自公开渠道所取得的估计和预测，我们假设该等估计和预测是在反映管理层或其他各方当前可能的最佳估计和判断的基础上合理编制的（如果该等估计和预测来自公开渠道，则假设其反映了合理的估计）。任何此类估计和预测所反映的假设和判断可能被证明是不正确的；概不保证任何估计或预测将会实现。对于该等信息或这些材料所包含的任何其他信息的准确性或完整性，我们不作任何明示或暗示的声明或保证，而且这些材料所包含的任何内容均不是或不应被视为声明、保证或承诺（无论是对于过去、现在还是未来）。这些材料可能未反映美银集团其他业务部门的其他专业人士所知悉的信息。在这些材料中引用的任何排行榜均基于外部第三方提供商的数据编制，该等提供商的信息在相关脚注中列明（如适用）。&#10;美银集团是一家提供全方位服务的证券公司及商业银行，从事证券、商品和衍生工具交易、外汇和其他经纪业务以及自营投资业务，并且为美国及全球不同类型的企业、政府和个人提供投资、企业和私人银行、资产及投资管理、融资和策略顾问等服务，以及其他商业服务和产品，其中可能产生利益冲突或职责冲突或有该等冲突的观感。在上述业务的日常运作中，美银集团的成员可能随时为自身或客户，对贵公司、潜在交易对手或参与一项交易的任何其他人士的债务、股权或其他证券或金融工具（包括衍生工具、银行贷款或其他债务）进行自营投资，或者管理那些投资、做多或做空或持有长仓或空仓、为仓位融资或买卖或以其他方式进行交易的基金。&#10;“美国银行（Bank of America）”和“美银证券（BofA Securities）”是美银全球银行及全球市场部门的营销名称。贷款、租赁、设备融资、衍生品和其他商业银行业务以及某些金融工具的买卖由美银的银行业关联机构或子公司在全球范围内经营，该等机构包括美国银行（Bank of America, N.A.），美国银行是美国联邦存款保险公司（FDIC）成员，或相关司法辖区的存款保障计划（如有）的平等住房贷款人（Equal Housing Lender）。证券和金融工具的买卖、策略顾问及其他投资银行业务由美银的投资银行关联机构或子公司（“投资银行关联机构”）在全球范围内经营，在美国，该等机构包括注册经纪自营商及美国证券投资者保护公司（SIPC）成员之一的BofA Securities, Inc.；在其他司法辖区，该等机构则包括当地注册的实体（包括Bank of America Europe Designated Activity Company、BofA Securities Europe SA和Merrill Lynch International）。BofA Securities, Inc.是美国商品期货交易委员会（CFTC）的注册期货佣金商和美国全国期货协会（NFA）的成员。Bank of America Europe Designated Activity Company是美银的全资子公司，受爱尔兰中央银行监管。这些材料中可能提及的产品和服务可能通过美银的一家或多家关联机构提供。美国银行或美银证券的实体及分支机构为美国银行或美银证券的客户提供金融服务，并且可能将市场营销及/或某些服务或服务的某些方面外包或委托给美银集团旗下的其他分支机构或成员公司。即使您与来自不同实体或分支机构的工作人员联系，而该实体或分支机构代表您的合同服务提供方与您联系，您的服务提供方仍然是建立业务关系文件及/或其他合同或营销文件中指定的实体/分支机构。美银集团提供的部分或全部产品和服务可能无法在某些司法辖区获得，或者可能仅在离岸及/或反向招揽的基础上提供，产品和服务的提供如有更改，恕不另行通知。美银集团不在任何司法辖区开展当地法律保留给持牌或获批准银行的银行业务，除非其银行业关联机构或子公司已在该等司法辖区获得必要的许可证或批准。&#10;对于未获许可从事银行业务的司法辖区，为拉丁美洲和加勒比海地区提供的所有服务/产品均在离岸进行。部分或全部产品可能无法在某些司法辖区获得，并且可能会在不另行通知的情况下有所更改。本文件及其内容仅供参考，不得被解释为任何形式的银行或金融中介、商业招揽及/或公开发售。&#10;&#10;投资银行关联机构提供的投资产品：&#10;&#10;本文件不是研究报告，也不是研究部门的产品，本文件中的材料不是投资研究或研究建议。本文件并非投资建议，也无意提供投资建议，其内容在任何情况下都不应被视为投资建议。美银集团已采取政策和指引以维持我们的研究分析师的独立性。这些政策禁止雇员直接或间接提供研究覆盖、有利的研究评级或特定目标价位，或提出变更某评级或目标价位的要约，作为获得生意或其他报酬的对价或诱因，并且禁止研究分析师就参与投资银行交易直接获得报酬。本文件所表达的观点仅代表美银集团向贵公司提供这些材料的特定业务部门的观点，不应推论出本文件所表达的观点代表本集团研究部门的看法。&#10;本文件所包含的关于税务事项的任何陈述无意被用于，且任何纳税人也不得将该等陈述用于逃避纳税人可能被施加的税务惩罚。如果任何人士在向任何纳税人推广、推介或推荐一家合伙企业或其他实体、一项投资计划或安排时使用或提及任何该等税务陈述，则此处所包含的陈述旨在支持有关交易或所涉事项的推广或推介，收件人应根据自身的具体情况寻求独立税务顾问的意见。无论本文件或其他材料中有任何相反规定，贵公司均可以在 (i) 公告就交易进行讨论；(ii) 公告该交易；或 (iii) 就该交易签订最终协议（无论是否附条件）中最早发生的日期当天及其后披露此交易的税务处理和税务结构（包括关于该等税务处理或税务结构的任何材料、意见或分析，但不得披露辨识性信息或任何非公开的商业或财务信息，除非该等信息与该等税务处理或税务结构有关），但如果该交易因任何原因而无法完成，则本句的规定将停止适用。&#10;我们必须取得、验证和记录识别贵公司的某些信息，包括贵公司的名称和地址，以及可供我们根据美国爱国者法（公法107-56的第三卷（2001年10月26日签署成为法律））（如适用）及美国境内和境外其他适用法律、规定和条例识别贵公司的其他信息。&#10;欲了解更多信息，包括您目前或将来的合同服务提供商、适用于服务的条款和条件、有关外部第三方数据提供商的信息以及用于编制排行榜的标准和方法，请联系您的美国银行或美银证券代表或客户经理。&#10;关于美国银行或美银证券在美国以外的实体的通知：对于美国银行或美银证券在美国以外的实体，请通过以下连结浏览更多信息：https://www.bofaml.com/en-us/content/baml-disclaimer.html。&#10;关于美国银行或美银证券在欧洲经济区（EEA）和英国的实体的通知：对于美国银行或美银证券在欧洲经济区和英国的实体，请通过以下连结浏览更多信息：www.bofaml.com/mifid2。&#10;关于BofA Securities Europe SA的披露：BofA Securities Europe SA（“BofASE SA”），注册地址位于51, rue La Boétie, 75008 Paris，注册号码为n° 842 602 690 RCS Paris。根据法国货币和金融法典（French Code Monétaire et Financier）的规定，BofASE SA是一家由欧洲中央银行和法国审慎监管管理局（Autorité de Contrôle Prudentiel et de Résolution，ACPR）授权及监督的信贷和投资机构，并受ACPR和金融市场管理局（Autorité des Marchés Financiers）监管。有关BofASE SA股本的信息，请浏览www.bofaml.com/BofASEdisclaimer。&#10;关于阿根廷的通知：“美林”（“Merrill Lynch”）是美国银行公司用于阿根廷共和国的资本市场、财务顾问和投资业务之商标，这些业务由Merrill Lynch Argentina S.A.进行。该实体不进行任何受银行牌照约束的业务，例如接受公众存款。&#10;关于巴西的通知：美国银行和美银证券的监察机构*| 免费电话：0800 886 2000 &#10;“BofA Securities”是美国银行公司在巴西的注册经纪自营商Merrill Lynch S.A. Corretora de Títulos e Valores Mobiliários*的营销名称。&#10;* Bank of America Merrill Lynch Banco Múltiplo S.A.（美国银行公司在巴西的银行业关联机构）和Merrill Lynch S.A. Corretora de Títulos e Valores Mobiliários（巴西注册经纪自营商）。&#10;关于智利的通知：Bank of America N.A., Oficina de Representacion (Chile) 是美国银行在智利的代表处，受智利金融市场管理委员会（Comisión para el Mercado Financiero）的监管，并获授权在智利推广美国银行在智利以外地区提供的部分产品和服务。美国银行及其智利代表处均未获授权在智利开展智利法律保留给当地持牌银行的任何业务活动。&#10;关于哥伦比亚的通知：Bank of America N.A., Oficina de Representacion (Colombia) 是美国银行在哥伦比亚的代表处，受哥伦比亚金融监管局（Superintendencia Financiera de Colombia）的监管，并获授权在哥伦比亚推广美国银行及BofA Securities, Inc.在哥伦比亚以外地区提供的部分产品和服务。美国银行及其哥伦比亚代表处均未获授权在哥伦比亚开展哥伦比亚法律保留给当地持牌银行的任何业务活动。&#10;关于迪拜国际金融中心（Dubai International Financial Centre）的通知：美林国际（Merrill Lynch International）获得迪拜金融服务管理局（Dubai Financial Services Authority）授权并受其监管。主要地址为ICD Brookfield Place, Level 46, Dubai International Financial Centre, Dubai, United Arab Emirates。许可证编号：CL0322，阿拉伯联合酋长国迪拜邮政信箱：506576。本文件不向公众或大量人员分发，而是发送给指定收件人；本文件针对专业和市场客户，而不是零售客户。本营销材料所涉及的金融产品/金融服务仅提供给美林国际认为符合DFSA商业行为规则（COB 2.3）相关监管标准的客户。请注意，美林国际不与零售客户进行交易。&#10;关于香港的通知：美国银行香港分行（Bank of America, National Association, Hong Kong Branch）是美国全国银行协会的一家分支机构，该协会根据美国法律以有限责任形式成立及存在。&#10;关于沙特阿拉伯王国的通知：本营销文件由Merrill Lynch Kingdom of Saudi Arabia Company发布及批准，该公司获沙特阿拉伯资本市场管理局（“CMA”）授权并受其监管。主要地址为Kingdom Tower, 22 Floor, 2239 Al-Orouba Road, Olaya, Unit No: 50, Ar Riyadh 12214-9597, Saudi Arabia。本文件包含的信息符合CMA的法规。本文件不得在沙特阿拉伯王国境内分发，除非分发给CMA颁布的条例所允许的人士。CMA对本文件的准确性或完整性没有作出任何声明，并明确表示，对于因依赖本文件的任何部分而引起或产生的任何损失，CMA不承担任何责任。本文件不得分发给零售客户，也不得提供给零售客户阅读。&#10;关于墨西哥的通知：Bank of America México, S.A., Institución de Banca Múltiple是美国银行公司在墨西哥的银行业关联机构，Merrill Lynch México, S.A. de C.V., Casa de Bolsa是美国银行公司在墨西哥的注册经纪自营商关联机构。&#10;Bank of America, National Association, Charlotte, Carolina del Norte, Estados Unidos de Norteamérica, Representación en México是美国银行在墨西哥的代表处，受墨西哥国家银行与证券委员会（“Mexico National Commission on Banking and Securities”）的监管。&#10;关于秘鲁的通知：Bank of America N.A., Oficina de Representacion (Peru) 是美国银行在秘鲁的代表处，受Superintendencia de Banca, Seguros y Administradoras Privadas de Fondos de Pensiones的监管，并获授权在秘鲁推广美国银行及其投资银行关联机构在秘鲁以外地区提供的部分产品和服务。美国银行及其秘鲁代表处均未获授权在秘鲁开展秘鲁法律保留给当地持牌银行的任何业务活动。&#10;关于卡塔尔金融中心（Qatar Financial Centre）的通知：Merrill Lynch International (QFC) Branch 获得卡塔尔金融中心监管局（Qatar Financial Centre Regulatory Authority）的许可。主要地址为Tornado Tower, Level 22, West Bay, Doha, Qatar。QFC许可证编号：00258，卡塔尔多哈邮政信箱27774。本文件不向公众或大量人员分发，而是发送给指定收件人；本文件针对符合资格的交易对手或企业客户，而不是零售客户。本营销材料所涉及的金融产品/金融服务仅提供给Merrill Lynch International (QFC) Branch认为符合2019年QFCRA客户和投资者保护规则相关监管标准的客户。请注意，Merrill Lynch International (QFC) Branch不与零售客户进行交易。&#10;Bank of America Europe DAC（“美银欧洲”）是一家在爱尔兰注册的特定活动股份有限公司，注册号码为220165，注册地址为Two Park Place, Hatch Street, Dublin 2。美银欧洲是一家信贷机构，由欧洲中央银行和爱尔兰中央银行授权和监督。美银欧洲受爱尔兰中央银行监管。[分支机构名单请参见https://business.bofa.com/content/dam/boamlimages/documents/articles/ID17_1174/bofaml_entities_list.pdf。]&#10;Bank America N.A. （“BANA”或“美国银行”）是一家根据美国法律成立并有效存续的全国性银行，特许状号码为13044，注册地址为100 North Tryon Street, Charlotte, North Carolina 28202, USA。美国银行（美国联邦存款保险公司（FDIC）的成员）由美国货币总核查办公室（“Office of the Comptroller of the Currency”）授权和监管，并受美国联邦储备委员会（“Board of Governors of the Federal Reserve System”）和FDIC的监督和监管。美国银行设有伦敦分行（“美国银行伦敦分行”），其在英国的主要营业地点位于伦敦爱德华国王街2号（“2 King Edward Street, London EC1A 1HQ”），该分行由英国审慎监管局（“Prudential Regulation Authority”）授权，并受英国金融行为监管局（“Financial Conduct Authority”）的监督以及审慎监管局的有限监管。有关英国审慎监管局对美国银行伦敦分行的监管范围的详细信息，可向美国银行伦敦分行索取。&#10;关于印度尼西亚的通知：Bank of America, National Association, Jakarta Branch（“美国银行雅加达分行”）是根据美国法律成立并以有限责任形式有效存续的一家全国性银行的一个分支机构。在印度尼西亚境内，美国银行雅加达分行获得印度尼西亚金融服务监管局（“Otoritas Jasa Keuangan”，简称“OJK”）的许可，并受OJK及印度尼西亚银行的监管，也是存款保险公司（“Lembaga Penjamin Simpanan”，简称“LPS”）的参与者。PT Merrill Lynch Sekuritas Indonesia获得OJK的许可并受其监管。&#10;关于菲律宾的通知：Bank of America, National Association, Manila Branch（“美国银行马尼拉分行”）受菲律宾中央银行（“Bangko Sentral ng Pilipinas”）的监管（https://www.bsp.gov.ph.）。存款由菲律宾存款保险公司（“Philippine Deposit Insurance Corporation”）提供保障，每位存款人的最高保障额为500,000菲律宾比索。如有任何问题或疑虑，请致电(+632) 88155100或电邮至asia.sse-ph@bofa.com联系客户服务团队。&#10;©2024年美国银行公司。版权所有。6/2024"/>
  <p:tag name="DEFAULTTOP" val="p91!3381"/>
  <p:tag name="DEFAULTWIDTH" val="p803!444"/>
  <p:tag name="DEFAULTHEIGHT" val="p459!2623"/>
</p:tagLst>
</file>

<file path=ppt/tags/tag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7.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9.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heme/theme1.xml><?xml version="1.0" encoding="utf-8"?>
<a:theme xmlns:a="http://schemas.openxmlformats.org/drawingml/2006/main" name="Main Master Slide Template">
  <a:themeElements>
    <a:clrScheme name="BoA">
      <a:dk1>
        <a:srgbClr val="000000"/>
      </a:dk1>
      <a:lt1>
        <a:srgbClr val="FFFFFF"/>
      </a:lt1>
      <a:dk2>
        <a:srgbClr val="D5D5D5"/>
      </a:dk2>
      <a:lt2>
        <a:srgbClr val="EDEDED"/>
      </a:lt2>
      <a:accent1>
        <a:srgbClr val="E31837"/>
      </a:accent1>
      <a:accent2>
        <a:srgbClr val="780032"/>
      </a:accent2>
      <a:accent3>
        <a:srgbClr val="012069"/>
      </a:accent3>
      <a:accent4>
        <a:srgbClr val="0051C2"/>
      </a:accent4>
      <a:accent5>
        <a:srgbClr val="009CDE"/>
      </a:accent5>
      <a:accent6>
        <a:srgbClr val="D3EFFC"/>
      </a:accent6>
      <a:hlink>
        <a:srgbClr val="0052C2"/>
      </a:hlink>
      <a:folHlink>
        <a:srgbClr val="0121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C">
      <a:fillStyleLst>
        <a:solidFill>
          <a:schemeClr val="phClr"/>
        </a:solidFill>
        <a:gradFill rotWithShape="1">
          <a:gsLst>
            <a:gs pos="0">
              <a:schemeClr val="phClr">
                <a:tint val="100000"/>
                <a:shade val="50000"/>
                <a:satMod val="125000"/>
              </a:schemeClr>
            </a:gs>
            <a:gs pos="50000">
              <a:schemeClr val="phClr">
                <a:tint val="100000"/>
                <a:shade val="75000"/>
                <a:satMod val="125000"/>
              </a:schemeClr>
            </a:gs>
            <a:gs pos="100000">
              <a:schemeClr val="phClr">
                <a:tint val="100000"/>
                <a:shade val="98000"/>
                <a:satMod val="115000"/>
              </a:schemeClr>
            </a:gs>
          </a:gsLst>
          <a:lin ang="16200000" scaled="1"/>
        </a:gradFill>
        <a:gradFill rotWithShape="1">
          <a:gsLst>
            <a:gs pos="0">
              <a:schemeClr val="phClr">
                <a:shade val="50000"/>
                <a:satMod val="130000"/>
              </a:schemeClr>
            </a:gs>
            <a:gs pos="40000">
              <a:schemeClr val="phClr">
                <a:shade val="75000"/>
                <a:satMod val="140000"/>
              </a:schemeClr>
            </a:gs>
            <a:gs pos="100000">
              <a:schemeClr val="phClr">
                <a:shade val="100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38100" dir="2700000" algn="ctr" rotWithShape="0">
              <a:srgbClr val="000000">
                <a:alpha val="35000"/>
              </a:srgbClr>
            </a:outerShdw>
          </a:effectLst>
          <a:scene3d>
            <a:camera prst="orthographicFront">
              <a:rot lat="0" lon="0" rev="0"/>
            </a:camera>
            <a:lightRig rig="threePt" dir="tl"/>
          </a:scene3d>
          <a:sp3d contourW="12700">
            <a:bevelT w="0" h="0"/>
            <a:contourClr>
              <a:srgbClr val="FFFFFF"/>
            </a:contourClr>
          </a:sp3d>
        </a:effectStyle>
        <a:effectStyle>
          <a:effectLst>
            <a:outerShdw blurRad="50800" dist="12700" dir="2700000" algn="ctr" rotWithShape="0">
              <a:srgbClr val="000000">
                <a:alpha val="40000"/>
              </a:srgbClr>
            </a:outerShdw>
          </a:effectLst>
          <a:scene3d>
            <a:camera prst="orthographicFront">
              <a:rot lat="0" lon="0" rev="0"/>
            </a:camera>
            <a:lightRig rig="balanced" dir="t">
              <a:rot lat="0" lon="0" rev="12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defRPr>
        </a:defPPr>
      </a:lstStyle>
    </a:spDef>
  </a:objectDefaults>
  <a:extraClrSchemeLst/>
  <a:extLst>
    <a:ext uri="{05A4C25C-085E-4340-85A3-A5531E510DB2}">
      <thm15:themeFamily xmlns:thm15="http://schemas.microsoft.com/office/thememl/2012/main" name="PRES-01-19-2322_J_Enterprise-PPT_WS-Confidential" id="{83998128-4B1C-6B46-A792-450B6CE4979C}" vid="{7126308B-5E2A-9D4B-8260-0EB0498FC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5C6FB8884D9343B464CD7A6AE02DE3" ma:contentTypeVersion="19" ma:contentTypeDescription="Create a new document." ma:contentTypeScope="" ma:versionID="67974ccc6c2900c3834a4846124a7823">
  <xsd:schema xmlns:xsd="http://www.w3.org/2001/XMLSchema" xmlns:xs="http://www.w3.org/2001/XMLSchema" xmlns:p="http://schemas.microsoft.com/office/2006/metadata/properties" xmlns:ns2="0599799e-3f6b-470b-b5d3-30505eaad84e" xmlns:ns3="a4e5c005-e843-4632-8d02-12d418238ab8" targetNamespace="http://schemas.microsoft.com/office/2006/metadata/properties" ma:root="true" ma:fieldsID="a821e4ae0b11e373dbdeb242b2395689" ns2:_="" ns3:_="">
    <xsd:import namespace="0599799e-3f6b-470b-b5d3-30505eaad84e"/>
    <xsd:import namespace="a4e5c005-e843-4632-8d02-12d418238ab8"/>
    <xsd:element name="properties">
      <xsd:complexType>
        <xsd:sequence>
          <xsd:element name="documentManagement">
            <xsd:complexType>
              <xsd:all>
                <xsd:element ref="ns2:PublishingStartDate" minOccurs="0"/>
                <xsd:element ref="ns2:PublishingExpirationDate"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9799e-3f6b-470b-b5d3-30505eaad84e"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1e3b28-c0b5-4e90-9c15-2828c11c80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e5c005-e843-4632-8d02-12d418238a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4935536-8991-4f4b-983a-a2374c8bec1d}" ma:internalName="TaxCatchAll" ma:showField="CatchAllData" ma:web="a4e5c005-e843-4632-8d02-12d418238a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itus xmlns="http://schemas.titus.com/TitusProperties/">
  <TitusGUID xmlns="">a98debd2-e314-494a-a2a9-45aa828a33a3</TitusGUID>
  <TitusMetadata xmlns="">eyJucyI6Imh0dHA6XC9cL3d3dy50aXR1cy5jb21cL25zXC9CYW5rIG9mIEFtZXJpY2EiLCJwcm9wcyI6W3sibiI6IkNsYXNzaWZpY2F0aW9uIiwidmFscyI6W3sidmFsdWUiOiJVbmNsYXNzaWZpZWQifV19LHsibiI6IkF1ZGllbmNlIiwidmFscyI6W119LHsibiI6IkNvbmZpZGVudGlhbFR5cGUiLCJ2YWxzIjpbXX1dfQ==</TitusMetadata>
</titu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0599799e-3f6b-470b-b5d3-30505eaad84e" xsi:nil="true"/>
    <lcf76f155ced4ddcb4097134ff3c332f xmlns="0599799e-3f6b-470b-b5d3-30505eaad84e">
      <Terms xmlns="http://schemas.microsoft.com/office/infopath/2007/PartnerControls"/>
    </lcf76f155ced4ddcb4097134ff3c332f>
    <TaxCatchAll xmlns="a4e5c005-e843-4632-8d02-12d418238ab8" xsi:nil="true"/>
    <PublishingStartDate xmlns="0599799e-3f6b-470b-b5d3-30505eaad84e" xsi:nil="true"/>
  </documentManagement>
</p:properties>
</file>

<file path=customXml/itemProps1.xml><?xml version="1.0" encoding="utf-8"?>
<ds:datastoreItem xmlns:ds="http://schemas.openxmlformats.org/officeDocument/2006/customXml" ds:itemID="{F55FF4F5-6B00-4C7C-968E-27F74E5D9333}">
  <ds:schemaRefs>
    <ds:schemaRef ds:uri="http://schemas.microsoft.com/sharepoint/v3/contenttype/forms"/>
  </ds:schemaRefs>
</ds:datastoreItem>
</file>

<file path=customXml/itemProps2.xml><?xml version="1.0" encoding="utf-8"?>
<ds:datastoreItem xmlns:ds="http://schemas.openxmlformats.org/officeDocument/2006/customXml" ds:itemID="{9E3DC2BD-E4FD-4A94-9F55-A44FAE006752}"/>
</file>

<file path=customXml/itemProps3.xml><?xml version="1.0" encoding="utf-8"?>
<ds:datastoreItem xmlns:ds="http://schemas.openxmlformats.org/officeDocument/2006/customXml" ds:itemID="{785D546F-DA1F-4868-90A0-D5E35DAF05C1}">
  <ds:schemaRefs>
    <ds:schemaRef ds:uri="http://schemas.titus.com/TitusProperties/"/>
    <ds:schemaRef ds:uri=""/>
  </ds:schemaRefs>
</ds:datastoreItem>
</file>

<file path=customXml/itemProps4.xml><?xml version="1.0" encoding="utf-8"?>
<ds:datastoreItem xmlns:ds="http://schemas.openxmlformats.org/officeDocument/2006/customXml" ds:itemID="{DFFE0391-A39F-43D6-9F30-F1D62B78C2E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Enterprise_PPT_WS_Confidential_032119</Template>
  <TotalTime>4203</TotalTime>
  <Words>39211</Words>
  <Application>Microsoft Office PowerPoint</Application>
  <PresentationFormat>Custom</PresentationFormat>
  <Paragraphs>601</Paragraphs>
  <Slides>17</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Gulim</vt:lpstr>
      <vt:lpstr>ＭＳ Ｐゴシック</vt:lpstr>
      <vt:lpstr>ＭＳ Ｐゴシック</vt:lpstr>
      <vt:lpstr>PMingLiU</vt:lpstr>
      <vt:lpstr>STKaiti</vt:lpstr>
      <vt:lpstr>.AppleSystemUIFont</vt:lpstr>
      <vt:lpstr>Arial</vt:lpstr>
      <vt:lpstr>Arial Unicode MS</vt:lpstr>
      <vt:lpstr>Calibri</vt:lpstr>
      <vt:lpstr>Calibri Light</vt:lpstr>
      <vt:lpstr>Times New Roman</vt:lpstr>
      <vt:lpstr>Wingdings</vt:lpstr>
      <vt:lpstr>Main Master Slide Template</vt:lpstr>
      <vt:lpstr>PowerPoint Presentation</vt:lpstr>
      <vt:lpstr>What’s driving change in global treasury services?</vt:lpstr>
      <vt:lpstr>On-time treasury</vt:lpstr>
      <vt:lpstr>Clients feel the impact as payments become more complex</vt:lpstr>
      <vt:lpstr>Trends in innovation
---
Integrating disruptive technologies without disrupting business</vt:lpstr>
      <vt:lpstr>Generational shift in the workforce</vt:lpstr>
      <vt:lpstr>Separating hype from reality</vt:lpstr>
      <vt:lpstr>Intelligent automation progression</vt:lpstr>
      <vt:lpstr>Intelligent automation</vt:lpstr>
      <vt:lpstr>Intelligent automation (IA) in working capital</vt:lpstr>
      <vt:lpstr>Transforming processes to enable a dynamic operational capability</vt:lpstr>
      <vt:lpstr>Data-driven process transformations accelerate business growth and drive cash flow</vt:lpstr>
      <vt:lpstr>AI compliments RPAs to unlock next-level efficiency</vt:lpstr>
      <vt:lpstr>AI enabled cash application delivered by Intelligent Receivables</vt:lpstr>
      <vt:lpstr>Maximize efficiencies, ensure scalability and sustainability</vt:lpstr>
      <vt:lpstr>PowerPoint Presentation</vt:lpstr>
      <vt:lpstr>PowerPoint Presentation</vt:lpstr>
    </vt:vector>
  </TitlesOfParts>
  <Company>Bank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 lorem ipsum dolor sit</dc:title>
  <dc:creator>Wallace, Kourosh  - GPS</dc:creator>
  <cp:lastModifiedBy>Pauly, Jeff</cp:lastModifiedBy>
  <cp:revision>168</cp:revision>
  <dcterms:created xsi:type="dcterms:W3CDTF">2024-09-25T13:22:07Z</dcterms:created>
  <dcterms:modified xsi:type="dcterms:W3CDTF">2025-07-09T18:25:24Z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a98debd2-e314-494a-a2a9-45aa828a33a3</vt:lpwstr>
  </property>
  <property fmtid="{D5CDD505-2E9C-101B-9397-08002B2CF9AE}" pid="3" name="Classification">
    <vt:lpwstr>Unclassified</vt:lpwstr>
  </property>
  <property fmtid="{D5CDD505-2E9C-101B-9397-08002B2CF9AE}" pid="4" name="BAC">
    <vt:lpwstr>B!bac@C</vt:lpwstr>
  </property>
  <property fmtid="{D5CDD505-2E9C-101B-9397-08002B2CF9AE}" pid="5" name="_NewReviewCycle">
    <vt:lpwstr/>
  </property>
  <property fmtid="{D5CDD505-2E9C-101B-9397-08002B2CF9AE}" pid="6" name="ContentTypeId">
    <vt:lpwstr>0x010100D35C6FB8884D9343B464CD7A6AE02DE3</vt:lpwstr>
  </property>
</Properties>
</file>