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8"/>
  </p:sldMasterIdLst>
  <p:notesMasterIdLst>
    <p:notesMasterId r:id="rId68"/>
  </p:notesMasterIdLst>
  <p:handoutMasterIdLst>
    <p:handoutMasterId r:id="rId69"/>
  </p:handoutMasterIdLst>
  <p:sldIdLst>
    <p:sldId id="256" r:id="rId9"/>
    <p:sldId id="297" r:id="rId10"/>
    <p:sldId id="1431" r:id="rId11"/>
    <p:sldId id="262" r:id="rId12"/>
    <p:sldId id="1559" r:id="rId13"/>
    <p:sldId id="1549" r:id="rId14"/>
    <p:sldId id="280" r:id="rId15"/>
    <p:sldId id="2960" r:id="rId16"/>
    <p:sldId id="2984" r:id="rId17"/>
    <p:sldId id="2985" r:id="rId18"/>
    <p:sldId id="2128" r:id="rId19"/>
    <p:sldId id="2988" r:id="rId20"/>
    <p:sldId id="2979" r:id="rId21"/>
    <p:sldId id="1526" r:id="rId22"/>
    <p:sldId id="1550" r:id="rId23"/>
    <p:sldId id="293" r:id="rId24"/>
    <p:sldId id="1557" r:id="rId25"/>
    <p:sldId id="2974" r:id="rId26"/>
    <p:sldId id="1560" r:id="rId27"/>
    <p:sldId id="2954" r:id="rId28"/>
    <p:sldId id="1561" r:id="rId29"/>
    <p:sldId id="1562" r:id="rId30"/>
    <p:sldId id="1563" r:id="rId31"/>
    <p:sldId id="1564" r:id="rId32"/>
    <p:sldId id="2965" r:id="rId33"/>
    <p:sldId id="2966" r:id="rId34"/>
    <p:sldId id="1565" r:id="rId35"/>
    <p:sldId id="1566" r:id="rId36"/>
    <p:sldId id="332" r:id="rId37"/>
    <p:sldId id="1532" r:id="rId38"/>
    <p:sldId id="1567" r:id="rId39"/>
    <p:sldId id="1531" r:id="rId40"/>
    <p:sldId id="1535" r:id="rId41"/>
    <p:sldId id="2955" r:id="rId42"/>
    <p:sldId id="2982" r:id="rId43"/>
    <p:sldId id="2968" r:id="rId44"/>
    <p:sldId id="260" r:id="rId45"/>
    <p:sldId id="263" r:id="rId46"/>
    <p:sldId id="264" r:id="rId47"/>
    <p:sldId id="2987" r:id="rId48"/>
    <p:sldId id="268" r:id="rId49"/>
    <p:sldId id="267" r:id="rId50"/>
    <p:sldId id="272" r:id="rId51"/>
    <p:sldId id="273" r:id="rId52"/>
    <p:sldId id="2983" r:id="rId53"/>
    <p:sldId id="291" r:id="rId54"/>
    <p:sldId id="2986" r:id="rId55"/>
    <p:sldId id="1503" r:id="rId56"/>
    <p:sldId id="1504" r:id="rId57"/>
    <p:sldId id="1512" r:id="rId58"/>
    <p:sldId id="1506" r:id="rId59"/>
    <p:sldId id="1511" r:id="rId60"/>
    <p:sldId id="1510" r:id="rId61"/>
    <p:sldId id="308" r:id="rId62"/>
    <p:sldId id="1514" r:id="rId63"/>
    <p:sldId id="287" r:id="rId64"/>
    <p:sldId id="2939" r:id="rId65"/>
    <p:sldId id="2980" r:id="rId66"/>
    <p:sldId id="1488" r:id="rId67"/>
  </p:sldIdLst>
  <p:sldSz cx="12192000" cy="6858000"/>
  <p:notesSz cx="7102475" cy="9388475"/>
  <p:custDataLst>
    <p:custData r:id="rId2"/>
    <p:custData r:id="rId3"/>
    <p:custData r:id="rId7"/>
    <p:custData r:id="rId4"/>
    <p:custData r:id="rId1"/>
    <p:custData r:id="rId6"/>
    <p:custData r:id="rId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405E1C-0159-4E09-B4C3-D55CC01526D4}">
          <p14:sldIdLst>
            <p14:sldId id="256"/>
            <p14:sldId id="297"/>
          </p14:sldIdLst>
        </p14:section>
        <p14:section name="Bond Basics" id="{57E7AD0D-2936-4314-A450-029C9B0C52E1}">
          <p14:sldIdLst>
            <p14:sldId id="1431"/>
            <p14:sldId id="262"/>
            <p14:sldId id="1559"/>
            <p14:sldId id="1549"/>
            <p14:sldId id="280"/>
            <p14:sldId id="2960"/>
            <p14:sldId id="2984"/>
            <p14:sldId id="2985"/>
            <p14:sldId id="2128"/>
            <p14:sldId id="2988"/>
            <p14:sldId id="2979"/>
          </p14:sldIdLst>
        </p14:section>
        <p14:section name="Key Terms" id="{CEE56ECA-3A8F-4910-97E5-3FDFDB75DEE0}">
          <p14:sldIdLst>
            <p14:sldId id="1526"/>
            <p14:sldId id="1550"/>
            <p14:sldId id="293"/>
            <p14:sldId id="1557"/>
            <p14:sldId id="2974"/>
            <p14:sldId id="1560"/>
          </p14:sldIdLst>
        </p14:section>
        <p14:section name="Key Concepts" id="{9C3EB7E7-90B0-4807-8D39-A0FB61908809}">
          <p14:sldIdLst>
            <p14:sldId id="2954"/>
            <p14:sldId id="1561"/>
            <p14:sldId id="1562"/>
            <p14:sldId id="1563"/>
            <p14:sldId id="1564"/>
            <p14:sldId id="2965"/>
            <p14:sldId id="2966"/>
            <p14:sldId id="1565"/>
            <p14:sldId id="1566"/>
            <p14:sldId id="332"/>
            <p14:sldId id="1532"/>
            <p14:sldId id="1567"/>
            <p14:sldId id="1531"/>
            <p14:sldId id="1535"/>
            <p14:sldId id="2955"/>
            <p14:sldId id="2982"/>
          </p14:sldIdLst>
        </p14:section>
        <p14:section name="NC Auth'd Invs" id="{F64A2CC9-A81E-41EE-A55E-E88327B6C1B7}">
          <p14:sldIdLst>
            <p14:sldId id="2968"/>
            <p14:sldId id="260"/>
            <p14:sldId id="263"/>
            <p14:sldId id="264"/>
            <p14:sldId id="2987"/>
            <p14:sldId id="268"/>
            <p14:sldId id="267"/>
            <p14:sldId id="272"/>
            <p14:sldId id="273"/>
            <p14:sldId id="2983"/>
          </p14:sldIdLst>
        </p14:section>
        <p14:section name="Inv Policy" id="{977EEAE3-CBB3-4118-9CC4-2B3FE0E7F6BF}">
          <p14:sldIdLst>
            <p14:sldId id="291"/>
            <p14:sldId id="2986"/>
            <p14:sldId id="1503"/>
            <p14:sldId id="1504"/>
            <p14:sldId id="1512"/>
            <p14:sldId id="1506"/>
            <p14:sldId id="1511"/>
            <p14:sldId id="1510"/>
            <p14:sldId id="308"/>
            <p14:sldId id="1514"/>
          </p14:sldIdLst>
        </p14:section>
        <p14:section name="APPENDIX" id="{8C6B40EA-BB37-4EDF-AA5A-84B0A8A54A49}">
          <p14:sldIdLst>
            <p14:sldId id="287"/>
            <p14:sldId id="2939"/>
            <p14:sldId id="2980"/>
            <p14:sldId id="14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7C8184-1619-F9FA-F38C-6BDEEB8CE314}" name="Lili Arnsdorff" initials="LA" userId="S::larnsdorff@chandlerasset.com::eeb606f4-9242-43ef-acd4-fc622907f9dd" providerId="AD"/>
  <p188:author id="{9C367DEB-147A-6EFD-6E08-2CA5B257A1A5}" name="Alayne Sampson" initials="AS" userId="S::asampson@chandlerasset.com::744601c3-4860-41b6-a591-f7b47a25903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McCarry" initials="CM" lastIdx="1" clrIdx="0">
    <p:extLst>
      <p:ext uri="{19B8F6BF-5375-455C-9EA6-DF929625EA0E}">
        <p15:presenceInfo xmlns:p15="http://schemas.microsoft.com/office/powerpoint/2012/main" userId="S::cmccarry@chandlerasset.com::5b53cfe0-94e7-421a-b71e-25ef26b50e40" providerId="AD"/>
      </p:ext>
    </p:extLst>
  </p:cmAuthor>
  <p:cmAuthor id="2" name="Gabrielle Eacock" initials="GE" lastIdx="1" clrIdx="1">
    <p:extLst>
      <p:ext uri="{19B8F6BF-5375-455C-9EA6-DF929625EA0E}">
        <p15:presenceInfo xmlns:p15="http://schemas.microsoft.com/office/powerpoint/2012/main" userId="S::geacock@chandlerasset.com::7c616e81-bd0d-43b1-ae5f-c90a76635ed4" providerId="AD"/>
      </p:ext>
    </p:extLst>
  </p:cmAuthor>
  <p:cmAuthor id="3" name="Candice Sharar" initials="CS" lastIdx="1" clrIdx="2">
    <p:extLst>
      <p:ext uri="{19B8F6BF-5375-455C-9EA6-DF929625EA0E}">
        <p15:presenceInfo xmlns:p15="http://schemas.microsoft.com/office/powerpoint/2012/main" userId="S-1-5-21-1745901296-1541948197-925700815-25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1A1"/>
    <a:srgbClr val="D9E3DE"/>
    <a:srgbClr val="366658"/>
    <a:srgbClr val="6A8E7D"/>
    <a:srgbClr val="204A36"/>
    <a:srgbClr val="D75F37"/>
    <a:srgbClr val="640246"/>
    <a:srgbClr val="B9D5C0"/>
    <a:srgbClr val="7A73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8611" autoAdjust="0"/>
  </p:normalViewPr>
  <p:slideViewPr>
    <p:cSldViewPr snapToGrid="0">
      <p:cViewPr varScale="1">
        <p:scale>
          <a:sx n="83" d="100"/>
          <a:sy n="83" d="100"/>
        </p:scale>
        <p:origin x="484" y="68"/>
      </p:cViewPr>
      <p:guideLst/>
    </p:cSldViewPr>
  </p:slideViewPr>
  <p:notesTextViewPr>
    <p:cViewPr>
      <p:scale>
        <a:sx n="1" d="1"/>
        <a:sy n="1" d="1"/>
      </p:scale>
      <p:origin x="0" y="0"/>
    </p:cViewPr>
  </p:notesTextViewPr>
  <p:sorterViewPr>
    <p:cViewPr>
      <p:scale>
        <a:sx n="125" d="100"/>
        <a:sy n="125" d="100"/>
      </p:scale>
      <p:origin x="0" y="-234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handoutMaster" Target="handoutMasters/handoutMaster1.xml"/><Relationship Id="rId8" Type="http://schemas.openxmlformats.org/officeDocument/2006/relationships/slideMaster" Target="slideMasters/slideMaster1.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customXml" Target="../customXml/item7.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AM-SHARED\SHARED\CLIENTS\MERCED\Training\2018%20&amp;%202019\grid1_3skoqxr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053920766337E-2"/>
          <c:y val="5.1162790697674418E-2"/>
          <c:w val="0.90289853233946193"/>
          <c:h val="0.8399846182017946"/>
        </c:manualLayout>
      </c:layout>
      <c:scatterChart>
        <c:scatterStyle val="lineMarker"/>
        <c:varyColors val="0"/>
        <c:ser>
          <c:idx val="0"/>
          <c:order val="0"/>
          <c:tx>
            <c:strRef>
              <c:f>Sheet1!$H$9</c:f>
              <c:strCache>
                <c:ptCount val="1"/>
                <c:pt idx="0">
                  <c:v>Yield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Sheet1!$G$10:$G$16</c:f>
              <c:numCache>
                <c:formatCode>General</c:formatCode>
                <c:ptCount val="7"/>
                <c:pt idx="0">
                  <c:v>0.25</c:v>
                </c:pt>
                <c:pt idx="1">
                  <c:v>0.5</c:v>
                </c:pt>
                <c:pt idx="2">
                  <c:v>1</c:v>
                </c:pt>
                <c:pt idx="3">
                  <c:v>3</c:v>
                </c:pt>
                <c:pt idx="4">
                  <c:v>5</c:v>
                </c:pt>
                <c:pt idx="5">
                  <c:v>10</c:v>
                </c:pt>
                <c:pt idx="6">
                  <c:v>30</c:v>
                </c:pt>
              </c:numCache>
            </c:numRef>
          </c:xVal>
          <c:yVal>
            <c:numRef>
              <c:f>Sheet1!$H$10:$H$16</c:f>
              <c:numCache>
                <c:formatCode>0.0%</c:formatCode>
                <c:ptCount val="7"/>
                <c:pt idx="0">
                  <c:v>1.2E-2</c:v>
                </c:pt>
                <c:pt idx="1">
                  <c:v>2.3E-2</c:v>
                </c:pt>
                <c:pt idx="2">
                  <c:v>3.4000000000000002E-2</c:v>
                </c:pt>
                <c:pt idx="3">
                  <c:v>4.4999999999999998E-2</c:v>
                </c:pt>
                <c:pt idx="4">
                  <c:v>5.6000000000000001E-2</c:v>
                </c:pt>
                <c:pt idx="5">
                  <c:v>6.7000000000000004E-2</c:v>
                </c:pt>
                <c:pt idx="6">
                  <c:v>7.8E-2</c:v>
                </c:pt>
              </c:numCache>
            </c:numRef>
          </c:yVal>
          <c:smooth val="0"/>
          <c:extLst>
            <c:ext xmlns:c16="http://schemas.microsoft.com/office/drawing/2014/chart" uri="{C3380CC4-5D6E-409C-BE32-E72D297353CC}">
              <c16:uniqueId val="{00000000-7B25-480B-80FA-EF3993E95217}"/>
            </c:ext>
          </c:extLst>
        </c:ser>
        <c:dLbls>
          <c:showLegendKey val="0"/>
          <c:showVal val="0"/>
          <c:showCatName val="0"/>
          <c:showSerName val="0"/>
          <c:showPercent val="0"/>
          <c:showBubbleSize val="0"/>
        </c:dLbls>
        <c:axId val="758047632"/>
        <c:axId val="758047960"/>
      </c:scatterChart>
      <c:valAx>
        <c:axId val="758047632"/>
        <c:scaling>
          <c:orientation val="minMax"/>
          <c:max val="30"/>
        </c:scaling>
        <c:delete val="1"/>
        <c:axPos val="b"/>
        <c:majorGridlines>
          <c:spPr>
            <a:ln w="9525" cap="flat" cmpd="sng" algn="ctr">
              <a:solidFill>
                <a:prstClr val="ltGray"/>
              </a:solidFill>
              <a:round/>
            </a:ln>
            <a:effectLst/>
          </c:spPr>
        </c:majorGridlines>
        <c:numFmt formatCode="General" sourceLinked="1"/>
        <c:majorTickMark val="none"/>
        <c:minorTickMark val="none"/>
        <c:tickLblPos val="nextTo"/>
        <c:crossAx val="758047960"/>
        <c:crosses val="autoZero"/>
        <c:crossBetween val="midCat"/>
      </c:valAx>
      <c:valAx>
        <c:axId val="758047960"/>
        <c:scaling>
          <c:orientation val="minMax"/>
        </c:scaling>
        <c:delete val="1"/>
        <c:axPos val="l"/>
        <c:majorGridlines>
          <c:spPr>
            <a:ln w="9525" cap="flat" cmpd="sng" algn="ctr">
              <a:solidFill>
                <a:prstClr val="ltGray"/>
              </a:solidFill>
              <a:round/>
            </a:ln>
            <a:effectLst/>
          </c:spPr>
        </c:majorGridlines>
        <c:numFmt formatCode="0.0%" sourceLinked="1"/>
        <c:majorTickMark val="none"/>
        <c:minorTickMark val="none"/>
        <c:tickLblPos val="nextTo"/>
        <c:crossAx val="7580476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053920766337E-2"/>
          <c:y val="5.1162790697674418E-2"/>
          <c:w val="0.90289853233946193"/>
          <c:h val="0.8399846182017946"/>
        </c:manualLayout>
      </c:layout>
      <c:scatterChart>
        <c:scatterStyle val="lineMarker"/>
        <c:varyColors val="0"/>
        <c:ser>
          <c:idx val="0"/>
          <c:order val="0"/>
          <c:tx>
            <c:strRef>
              <c:f>Sheet1!$H$31</c:f>
              <c:strCache>
                <c:ptCount val="1"/>
                <c:pt idx="0">
                  <c:v>Yield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Sheet1!$G$32:$G$38</c:f>
              <c:numCache>
                <c:formatCode>General</c:formatCode>
                <c:ptCount val="7"/>
                <c:pt idx="0">
                  <c:v>0.25</c:v>
                </c:pt>
                <c:pt idx="1">
                  <c:v>0.5</c:v>
                </c:pt>
                <c:pt idx="2">
                  <c:v>1</c:v>
                </c:pt>
                <c:pt idx="3">
                  <c:v>3</c:v>
                </c:pt>
                <c:pt idx="4">
                  <c:v>5</c:v>
                </c:pt>
                <c:pt idx="5">
                  <c:v>10</c:v>
                </c:pt>
                <c:pt idx="6">
                  <c:v>30</c:v>
                </c:pt>
              </c:numCache>
            </c:numRef>
          </c:xVal>
          <c:yVal>
            <c:numRef>
              <c:f>Sheet1!$H$32:$H$38</c:f>
              <c:numCache>
                <c:formatCode>0.0%</c:formatCode>
                <c:ptCount val="7"/>
                <c:pt idx="0">
                  <c:v>1.2E-2</c:v>
                </c:pt>
                <c:pt idx="1">
                  <c:v>2.3E-2</c:v>
                </c:pt>
                <c:pt idx="2">
                  <c:v>3.4000000000000002E-2</c:v>
                </c:pt>
                <c:pt idx="3">
                  <c:v>4.4999999999999998E-2</c:v>
                </c:pt>
                <c:pt idx="4">
                  <c:v>5.6000000000000001E-2</c:v>
                </c:pt>
                <c:pt idx="5">
                  <c:v>6.7000000000000004E-2</c:v>
                </c:pt>
                <c:pt idx="6">
                  <c:v>7.8E-2</c:v>
                </c:pt>
              </c:numCache>
            </c:numRef>
          </c:yVal>
          <c:smooth val="0"/>
          <c:extLst>
            <c:ext xmlns:c16="http://schemas.microsoft.com/office/drawing/2014/chart" uri="{C3380CC4-5D6E-409C-BE32-E72D297353CC}">
              <c16:uniqueId val="{00000000-8532-4AE7-AD1C-558EE55E2403}"/>
            </c:ext>
          </c:extLst>
        </c:ser>
        <c:ser>
          <c:idx val="1"/>
          <c:order val="1"/>
          <c:tx>
            <c:strRef>
              <c:f>Sheet1!$I$31</c:f>
              <c:strCache>
                <c:ptCount val="1"/>
                <c:pt idx="0">
                  <c:v>Inverted</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Sheet1!$G$32:$G$38</c:f>
              <c:numCache>
                <c:formatCode>General</c:formatCode>
                <c:ptCount val="7"/>
                <c:pt idx="0">
                  <c:v>0.25</c:v>
                </c:pt>
                <c:pt idx="1">
                  <c:v>0.5</c:v>
                </c:pt>
                <c:pt idx="2">
                  <c:v>1</c:v>
                </c:pt>
                <c:pt idx="3">
                  <c:v>3</c:v>
                </c:pt>
                <c:pt idx="4">
                  <c:v>5</c:v>
                </c:pt>
                <c:pt idx="5">
                  <c:v>10</c:v>
                </c:pt>
                <c:pt idx="6">
                  <c:v>30</c:v>
                </c:pt>
              </c:numCache>
            </c:numRef>
          </c:xVal>
          <c:yVal>
            <c:numRef>
              <c:f>Sheet1!$I$32:$I$38</c:f>
              <c:numCache>
                <c:formatCode>0.0%</c:formatCode>
                <c:ptCount val="7"/>
                <c:pt idx="0">
                  <c:v>7.8E-2</c:v>
                </c:pt>
                <c:pt idx="1">
                  <c:v>6.7000000000000004E-2</c:v>
                </c:pt>
                <c:pt idx="2">
                  <c:v>5.6000000000000001E-2</c:v>
                </c:pt>
                <c:pt idx="3">
                  <c:v>4.4999999999999998E-2</c:v>
                </c:pt>
                <c:pt idx="4">
                  <c:v>3.4000000000000002E-2</c:v>
                </c:pt>
                <c:pt idx="5">
                  <c:v>2.3E-2</c:v>
                </c:pt>
                <c:pt idx="6">
                  <c:v>1.2E-2</c:v>
                </c:pt>
              </c:numCache>
            </c:numRef>
          </c:yVal>
          <c:smooth val="0"/>
          <c:extLst>
            <c:ext xmlns:c16="http://schemas.microsoft.com/office/drawing/2014/chart" uri="{C3380CC4-5D6E-409C-BE32-E72D297353CC}">
              <c16:uniqueId val="{00000001-8532-4AE7-AD1C-558EE55E2403}"/>
            </c:ext>
          </c:extLst>
        </c:ser>
        <c:ser>
          <c:idx val="2"/>
          <c:order val="2"/>
          <c:tx>
            <c:strRef>
              <c:f>Sheet1!$J$31</c:f>
              <c:strCache>
                <c:ptCount val="1"/>
                <c:pt idx="0">
                  <c:v>Flat</c:v>
                </c:pt>
              </c:strCache>
            </c:strRef>
          </c:tx>
          <c:spPr>
            <a:ln w="22225" cap="rnd">
              <a:solidFill>
                <a:srgbClr val="7030A0"/>
              </a:solidFill>
              <a:round/>
            </a:ln>
            <a:effectLst/>
          </c:spPr>
          <c:marker>
            <c:symbol val="circle"/>
            <c:size val="5"/>
            <c:spPr>
              <a:solidFill>
                <a:srgbClr val="7030A0"/>
              </a:solidFill>
              <a:ln w="9525">
                <a:noFill/>
              </a:ln>
              <a:effectLst/>
            </c:spPr>
          </c:marker>
          <c:xVal>
            <c:numRef>
              <c:f>Sheet1!$G$32:$G$38</c:f>
              <c:numCache>
                <c:formatCode>General</c:formatCode>
                <c:ptCount val="7"/>
                <c:pt idx="0">
                  <c:v>0.25</c:v>
                </c:pt>
                <c:pt idx="1">
                  <c:v>0.5</c:v>
                </c:pt>
                <c:pt idx="2">
                  <c:v>1</c:v>
                </c:pt>
                <c:pt idx="3">
                  <c:v>3</c:v>
                </c:pt>
                <c:pt idx="4">
                  <c:v>5</c:v>
                </c:pt>
                <c:pt idx="5">
                  <c:v>10</c:v>
                </c:pt>
                <c:pt idx="6">
                  <c:v>30</c:v>
                </c:pt>
              </c:numCache>
            </c:numRef>
          </c:xVal>
          <c:yVal>
            <c:numRef>
              <c:f>Sheet1!$J$32:$J$38</c:f>
              <c:numCache>
                <c:formatCode>0.0%</c:formatCode>
                <c:ptCount val="7"/>
                <c:pt idx="0">
                  <c:v>4.2000000000000003E-2</c:v>
                </c:pt>
                <c:pt idx="1">
                  <c:v>4.4000000000000004E-2</c:v>
                </c:pt>
                <c:pt idx="2">
                  <c:v>4.4000000000000004E-2</c:v>
                </c:pt>
                <c:pt idx="3">
                  <c:v>4.5999999999999999E-2</c:v>
                </c:pt>
                <c:pt idx="4">
                  <c:v>4.8000000000000001E-2</c:v>
                </c:pt>
                <c:pt idx="5">
                  <c:v>4.8000000000000001E-2</c:v>
                </c:pt>
                <c:pt idx="6">
                  <c:v>4.9000000000000002E-2</c:v>
                </c:pt>
              </c:numCache>
            </c:numRef>
          </c:yVal>
          <c:smooth val="0"/>
          <c:extLst>
            <c:ext xmlns:c16="http://schemas.microsoft.com/office/drawing/2014/chart" uri="{C3380CC4-5D6E-409C-BE32-E72D297353CC}">
              <c16:uniqueId val="{00000002-8532-4AE7-AD1C-558EE55E2403}"/>
            </c:ext>
          </c:extLst>
        </c:ser>
        <c:dLbls>
          <c:showLegendKey val="0"/>
          <c:showVal val="0"/>
          <c:showCatName val="0"/>
          <c:showSerName val="0"/>
          <c:showPercent val="0"/>
          <c:showBubbleSize val="0"/>
        </c:dLbls>
        <c:axId val="758047632"/>
        <c:axId val="758047960"/>
      </c:scatterChart>
      <c:valAx>
        <c:axId val="758047632"/>
        <c:scaling>
          <c:orientation val="minMax"/>
          <c:max val="3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latin typeface="Calibri" panose="020F0502020204030204" pitchFamily="34" charset="0"/>
                    <a:cs typeface="Calibri" panose="020F0502020204030204" pitchFamily="34" charset="0"/>
                  </a:rPr>
                  <a:t>Maturity (Years)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58047960"/>
        <c:crosses val="autoZero"/>
        <c:crossBetween val="midCat"/>
      </c:valAx>
      <c:valAx>
        <c:axId val="75804796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latin typeface="Calibri" panose="020F0502020204030204" pitchFamily="34" charset="0"/>
                    <a:cs typeface="Calibri" panose="020F0502020204030204" pitchFamily="34" charset="0"/>
                  </a:rPr>
                  <a:t>Yield</a:t>
                </a:r>
                <a:r>
                  <a:rPr lang="en-US" sz="2400" baseline="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7580476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mn-lt"/>
                <a:ea typeface="+mn-ea"/>
                <a:cs typeface="+mn-cs"/>
              </a:defRPr>
            </a:pPr>
            <a:r>
              <a:rPr lang="en-US" sz="2000" b="1" dirty="0"/>
              <a:t>Yield Difference Between 10-Year and 2-Year Treasury Securities </a:t>
            </a:r>
          </a:p>
          <a:p>
            <a:pPr marL="0" marR="0" lvl="0" indent="0" algn="ctr" defTabSz="914400" rtl="0" eaLnBrk="1" fontAlgn="auto" latinLnBrk="0" hangingPunct="1">
              <a:lnSpc>
                <a:spcPct val="100000"/>
              </a:lnSpc>
              <a:spcBef>
                <a:spcPts val="0"/>
              </a:spcBef>
              <a:spcAft>
                <a:spcPts val="0"/>
              </a:spcAft>
              <a:buClrTx/>
              <a:buSzTx/>
              <a:buFontTx/>
              <a:buNone/>
              <a:tabLst/>
              <a:defRPr sz="2000">
                <a:solidFill>
                  <a:prstClr val="black">
                    <a:lumMod val="65000"/>
                    <a:lumOff val="35000"/>
                  </a:prstClr>
                </a:solidFill>
              </a:defRPr>
            </a:pPr>
            <a:endParaRPr lang="en-US" sz="2000" dirty="0"/>
          </a:p>
        </c:rich>
      </c:tx>
      <c:layout>
        <c:manualLayout>
          <c:xMode val="edge"/>
          <c:yMode val="edge"/>
          <c:x val="0.22612543783810649"/>
          <c:y val="3.175652993646818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5.8017697406029134E-2"/>
          <c:y val="0.11239165220015032"/>
          <c:w val="0.89178324653307639"/>
          <c:h val="0.71424707538821008"/>
        </c:manualLayout>
      </c:layout>
      <c:barChart>
        <c:barDir val="col"/>
        <c:grouping val="clustered"/>
        <c:varyColors val="0"/>
        <c:ser>
          <c:idx val="1"/>
          <c:order val="1"/>
          <c:tx>
            <c:strRef>
              <c:f>Worksheet!$M$6</c:f>
              <c:strCache>
                <c:ptCount val="1"/>
                <c:pt idx="0">
                  <c:v>Recession</c:v>
                </c:pt>
              </c:strCache>
            </c:strRef>
          </c:tx>
          <c:spPr>
            <a:solidFill>
              <a:schemeClr val="bg1">
                <a:lumMod val="85000"/>
              </a:schemeClr>
            </a:solidFill>
            <a:ln>
              <a:noFill/>
            </a:ln>
            <a:effectLst/>
          </c:spPr>
          <c:invertIfNegative val="0"/>
          <c:cat>
            <c:numRef>
              <c:f>Worksheet!$I$7:$I$572</c:f>
              <c:numCache>
                <c:formatCode>m/d/yyyy</c:formatCode>
                <c:ptCount val="566"/>
                <c:pt idx="0">
                  <c:v>45322</c:v>
                </c:pt>
                <c:pt idx="1">
                  <c:v>45289</c:v>
                </c:pt>
                <c:pt idx="2">
                  <c:v>45260</c:v>
                </c:pt>
                <c:pt idx="3">
                  <c:v>45230</c:v>
                </c:pt>
                <c:pt idx="4">
                  <c:v>45198</c:v>
                </c:pt>
                <c:pt idx="5">
                  <c:v>45169</c:v>
                </c:pt>
                <c:pt idx="6">
                  <c:v>45138</c:v>
                </c:pt>
                <c:pt idx="7">
                  <c:v>45107</c:v>
                </c:pt>
                <c:pt idx="8">
                  <c:v>45077</c:v>
                </c:pt>
                <c:pt idx="9">
                  <c:v>45044</c:v>
                </c:pt>
                <c:pt idx="10">
                  <c:v>45016</c:v>
                </c:pt>
                <c:pt idx="11">
                  <c:v>44985</c:v>
                </c:pt>
                <c:pt idx="12">
                  <c:v>44957</c:v>
                </c:pt>
                <c:pt idx="13">
                  <c:v>44925</c:v>
                </c:pt>
                <c:pt idx="14">
                  <c:v>44895</c:v>
                </c:pt>
                <c:pt idx="15">
                  <c:v>44865</c:v>
                </c:pt>
                <c:pt idx="16">
                  <c:v>44834</c:v>
                </c:pt>
                <c:pt idx="17">
                  <c:v>44804</c:v>
                </c:pt>
                <c:pt idx="18">
                  <c:v>44771</c:v>
                </c:pt>
                <c:pt idx="19">
                  <c:v>44742</c:v>
                </c:pt>
                <c:pt idx="20">
                  <c:v>44712</c:v>
                </c:pt>
                <c:pt idx="21">
                  <c:v>44680</c:v>
                </c:pt>
                <c:pt idx="22">
                  <c:v>44651</c:v>
                </c:pt>
                <c:pt idx="23">
                  <c:v>44620</c:v>
                </c:pt>
                <c:pt idx="24">
                  <c:v>44592</c:v>
                </c:pt>
                <c:pt idx="25">
                  <c:v>44561</c:v>
                </c:pt>
                <c:pt idx="26">
                  <c:v>44530</c:v>
                </c:pt>
                <c:pt idx="27">
                  <c:v>44498</c:v>
                </c:pt>
                <c:pt idx="28">
                  <c:v>44469</c:v>
                </c:pt>
                <c:pt idx="29">
                  <c:v>44439</c:v>
                </c:pt>
                <c:pt idx="30">
                  <c:v>44407</c:v>
                </c:pt>
                <c:pt idx="31">
                  <c:v>44377</c:v>
                </c:pt>
                <c:pt idx="32">
                  <c:v>44347</c:v>
                </c:pt>
                <c:pt idx="33">
                  <c:v>44316</c:v>
                </c:pt>
                <c:pt idx="34">
                  <c:v>44286</c:v>
                </c:pt>
                <c:pt idx="35">
                  <c:v>44253</c:v>
                </c:pt>
                <c:pt idx="36">
                  <c:v>44225</c:v>
                </c:pt>
                <c:pt idx="37">
                  <c:v>44196</c:v>
                </c:pt>
                <c:pt idx="38">
                  <c:v>44165</c:v>
                </c:pt>
                <c:pt idx="39">
                  <c:v>44134</c:v>
                </c:pt>
                <c:pt idx="40">
                  <c:v>44104</c:v>
                </c:pt>
                <c:pt idx="41">
                  <c:v>44074</c:v>
                </c:pt>
                <c:pt idx="42">
                  <c:v>44043</c:v>
                </c:pt>
                <c:pt idx="43">
                  <c:v>44012</c:v>
                </c:pt>
                <c:pt idx="44">
                  <c:v>43980</c:v>
                </c:pt>
                <c:pt idx="45">
                  <c:v>43951</c:v>
                </c:pt>
                <c:pt idx="46">
                  <c:v>43921</c:v>
                </c:pt>
                <c:pt idx="47">
                  <c:v>43889</c:v>
                </c:pt>
                <c:pt idx="48">
                  <c:v>43861</c:v>
                </c:pt>
                <c:pt idx="49">
                  <c:v>43830</c:v>
                </c:pt>
                <c:pt idx="50">
                  <c:v>43798</c:v>
                </c:pt>
                <c:pt idx="51">
                  <c:v>43769</c:v>
                </c:pt>
                <c:pt idx="52">
                  <c:v>43738</c:v>
                </c:pt>
                <c:pt idx="53">
                  <c:v>43707</c:v>
                </c:pt>
                <c:pt idx="54">
                  <c:v>43677</c:v>
                </c:pt>
                <c:pt idx="55">
                  <c:v>43644</c:v>
                </c:pt>
                <c:pt idx="56">
                  <c:v>43616</c:v>
                </c:pt>
                <c:pt idx="57">
                  <c:v>43585</c:v>
                </c:pt>
                <c:pt idx="58">
                  <c:v>43553</c:v>
                </c:pt>
                <c:pt idx="59">
                  <c:v>43524</c:v>
                </c:pt>
                <c:pt idx="60">
                  <c:v>43496</c:v>
                </c:pt>
                <c:pt idx="61">
                  <c:v>43465</c:v>
                </c:pt>
                <c:pt idx="62">
                  <c:v>43434</c:v>
                </c:pt>
                <c:pt idx="63">
                  <c:v>43404</c:v>
                </c:pt>
                <c:pt idx="64">
                  <c:v>43371</c:v>
                </c:pt>
                <c:pt idx="65">
                  <c:v>43343</c:v>
                </c:pt>
                <c:pt idx="66">
                  <c:v>43312</c:v>
                </c:pt>
                <c:pt idx="67">
                  <c:v>43280</c:v>
                </c:pt>
                <c:pt idx="68">
                  <c:v>43251</c:v>
                </c:pt>
                <c:pt idx="69">
                  <c:v>43220</c:v>
                </c:pt>
                <c:pt idx="70">
                  <c:v>43189</c:v>
                </c:pt>
                <c:pt idx="71">
                  <c:v>43159</c:v>
                </c:pt>
                <c:pt idx="72">
                  <c:v>43131</c:v>
                </c:pt>
                <c:pt idx="73">
                  <c:v>43098</c:v>
                </c:pt>
                <c:pt idx="74">
                  <c:v>43069</c:v>
                </c:pt>
                <c:pt idx="75">
                  <c:v>43039</c:v>
                </c:pt>
                <c:pt idx="76">
                  <c:v>43007</c:v>
                </c:pt>
                <c:pt idx="77">
                  <c:v>42978</c:v>
                </c:pt>
                <c:pt idx="78">
                  <c:v>42947</c:v>
                </c:pt>
                <c:pt idx="79">
                  <c:v>42916</c:v>
                </c:pt>
                <c:pt idx="80">
                  <c:v>42886</c:v>
                </c:pt>
                <c:pt idx="81">
                  <c:v>42853</c:v>
                </c:pt>
                <c:pt idx="82">
                  <c:v>42825</c:v>
                </c:pt>
                <c:pt idx="83">
                  <c:v>42794</c:v>
                </c:pt>
                <c:pt idx="84">
                  <c:v>42766</c:v>
                </c:pt>
                <c:pt idx="85">
                  <c:v>42734</c:v>
                </c:pt>
                <c:pt idx="86">
                  <c:v>42704</c:v>
                </c:pt>
                <c:pt idx="87">
                  <c:v>42674</c:v>
                </c:pt>
                <c:pt idx="88">
                  <c:v>42643</c:v>
                </c:pt>
                <c:pt idx="89">
                  <c:v>42613</c:v>
                </c:pt>
                <c:pt idx="90">
                  <c:v>42580</c:v>
                </c:pt>
                <c:pt idx="91">
                  <c:v>42551</c:v>
                </c:pt>
                <c:pt idx="92">
                  <c:v>42521</c:v>
                </c:pt>
                <c:pt idx="93">
                  <c:v>42489</c:v>
                </c:pt>
                <c:pt idx="94">
                  <c:v>42460</c:v>
                </c:pt>
                <c:pt idx="95">
                  <c:v>42429</c:v>
                </c:pt>
                <c:pt idx="96">
                  <c:v>42398</c:v>
                </c:pt>
                <c:pt idx="97">
                  <c:v>42369</c:v>
                </c:pt>
                <c:pt idx="98">
                  <c:v>42338</c:v>
                </c:pt>
                <c:pt idx="99">
                  <c:v>42307</c:v>
                </c:pt>
                <c:pt idx="100">
                  <c:v>42277</c:v>
                </c:pt>
                <c:pt idx="101">
                  <c:v>42247</c:v>
                </c:pt>
                <c:pt idx="102">
                  <c:v>42216</c:v>
                </c:pt>
                <c:pt idx="103">
                  <c:v>42185</c:v>
                </c:pt>
                <c:pt idx="104">
                  <c:v>42153</c:v>
                </c:pt>
                <c:pt idx="105">
                  <c:v>42124</c:v>
                </c:pt>
                <c:pt idx="106">
                  <c:v>42094</c:v>
                </c:pt>
                <c:pt idx="107">
                  <c:v>42062</c:v>
                </c:pt>
                <c:pt idx="108">
                  <c:v>42034</c:v>
                </c:pt>
                <c:pt idx="109">
                  <c:v>42004</c:v>
                </c:pt>
                <c:pt idx="110">
                  <c:v>41971</c:v>
                </c:pt>
                <c:pt idx="111">
                  <c:v>41943</c:v>
                </c:pt>
                <c:pt idx="112">
                  <c:v>41912</c:v>
                </c:pt>
                <c:pt idx="113">
                  <c:v>41880</c:v>
                </c:pt>
                <c:pt idx="114">
                  <c:v>41851</c:v>
                </c:pt>
                <c:pt idx="115">
                  <c:v>41820</c:v>
                </c:pt>
                <c:pt idx="116">
                  <c:v>41789</c:v>
                </c:pt>
                <c:pt idx="117">
                  <c:v>41759</c:v>
                </c:pt>
                <c:pt idx="118">
                  <c:v>41729</c:v>
                </c:pt>
                <c:pt idx="119">
                  <c:v>41698</c:v>
                </c:pt>
                <c:pt idx="120">
                  <c:v>41670</c:v>
                </c:pt>
                <c:pt idx="121">
                  <c:v>41639</c:v>
                </c:pt>
                <c:pt idx="122">
                  <c:v>41607</c:v>
                </c:pt>
                <c:pt idx="123">
                  <c:v>41578</c:v>
                </c:pt>
                <c:pt idx="124">
                  <c:v>41547</c:v>
                </c:pt>
                <c:pt idx="125">
                  <c:v>41516</c:v>
                </c:pt>
                <c:pt idx="126">
                  <c:v>41486</c:v>
                </c:pt>
                <c:pt idx="127">
                  <c:v>41453</c:v>
                </c:pt>
                <c:pt idx="128">
                  <c:v>41425</c:v>
                </c:pt>
                <c:pt idx="129">
                  <c:v>41394</c:v>
                </c:pt>
                <c:pt idx="130">
                  <c:v>41362</c:v>
                </c:pt>
                <c:pt idx="131">
                  <c:v>41333</c:v>
                </c:pt>
                <c:pt idx="132">
                  <c:v>41305</c:v>
                </c:pt>
                <c:pt idx="133">
                  <c:v>41274</c:v>
                </c:pt>
                <c:pt idx="134">
                  <c:v>41243</c:v>
                </c:pt>
                <c:pt idx="135">
                  <c:v>41213</c:v>
                </c:pt>
                <c:pt idx="136">
                  <c:v>41180</c:v>
                </c:pt>
                <c:pt idx="137">
                  <c:v>41152</c:v>
                </c:pt>
                <c:pt idx="138">
                  <c:v>41121</c:v>
                </c:pt>
                <c:pt idx="139">
                  <c:v>41089</c:v>
                </c:pt>
                <c:pt idx="140">
                  <c:v>41060</c:v>
                </c:pt>
                <c:pt idx="141">
                  <c:v>41029</c:v>
                </c:pt>
                <c:pt idx="142">
                  <c:v>40998</c:v>
                </c:pt>
                <c:pt idx="143">
                  <c:v>40968</c:v>
                </c:pt>
                <c:pt idx="144">
                  <c:v>40939</c:v>
                </c:pt>
                <c:pt idx="145">
                  <c:v>40907</c:v>
                </c:pt>
                <c:pt idx="146">
                  <c:v>40877</c:v>
                </c:pt>
                <c:pt idx="147">
                  <c:v>40847</c:v>
                </c:pt>
                <c:pt idx="148">
                  <c:v>40816</c:v>
                </c:pt>
                <c:pt idx="149">
                  <c:v>40786</c:v>
                </c:pt>
                <c:pt idx="150">
                  <c:v>40753</c:v>
                </c:pt>
                <c:pt idx="151">
                  <c:v>40724</c:v>
                </c:pt>
                <c:pt idx="152">
                  <c:v>40694</c:v>
                </c:pt>
                <c:pt idx="153">
                  <c:v>40662</c:v>
                </c:pt>
                <c:pt idx="154">
                  <c:v>40633</c:v>
                </c:pt>
                <c:pt idx="155">
                  <c:v>40602</c:v>
                </c:pt>
                <c:pt idx="156">
                  <c:v>40574</c:v>
                </c:pt>
                <c:pt idx="157">
                  <c:v>40543</c:v>
                </c:pt>
                <c:pt idx="158">
                  <c:v>40512</c:v>
                </c:pt>
                <c:pt idx="159">
                  <c:v>40480</c:v>
                </c:pt>
                <c:pt idx="160">
                  <c:v>40451</c:v>
                </c:pt>
                <c:pt idx="161">
                  <c:v>40421</c:v>
                </c:pt>
                <c:pt idx="162">
                  <c:v>40389</c:v>
                </c:pt>
                <c:pt idx="163">
                  <c:v>40359</c:v>
                </c:pt>
                <c:pt idx="164">
                  <c:v>40329</c:v>
                </c:pt>
                <c:pt idx="165">
                  <c:v>40298</c:v>
                </c:pt>
                <c:pt idx="166">
                  <c:v>40268</c:v>
                </c:pt>
                <c:pt idx="167">
                  <c:v>40235</c:v>
                </c:pt>
                <c:pt idx="168">
                  <c:v>40207</c:v>
                </c:pt>
                <c:pt idx="169">
                  <c:v>40178</c:v>
                </c:pt>
                <c:pt idx="170">
                  <c:v>40147</c:v>
                </c:pt>
                <c:pt idx="171">
                  <c:v>40116</c:v>
                </c:pt>
                <c:pt idx="172">
                  <c:v>40086</c:v>
                </c:pt>
                <c:pt idx="173">
                  <c:v>40056</c:v>
                </c:pt>
                <c:pt idx="174">
                  <c:v>40025</c:v>
                </c:pt>
                <c:pt idx="175">
                  <c:v>39994</c:v>
                </c:pt>
                <c:pt idx="176">
                  <c:v>39962</c:v>
                </c:pt>
                <c:pt idx="177">
                  <c:v>39933</c:v>
                </c:pt>
                <c:pt idx="178">
                  <c:v>39903</c:v>
                </c:pt>
                <c:pt idx="179">
                  <c:v>39871</c:v>
                </c:pt>
                <c:pt idx="180">
                  <c:v>39843</c:v>
                </c:pt>
                <c:pt idx="181">
                  <c:v>39813</c:v>
                </c:pt>
                <c:pt idx="182">
                  <c:v>39780</c:v>
                </c:pt>
                <c:pt idx="183">
                  <c:v>39752</c:v>
                </c:pt>
                <c:pt idx="184">
                  <c:v>39721</c:v>
                </c:pt>
                <c:pt idx="185">
                  <c:v>39689</c:v>
                </c:pt>
                <c:pt idx="186">
                  <c:v>39660</c:v>
                </c:pt>
                <c:pt idx="187">
                  <c:v>39629</c:v>
                </c:pt>
                <c:pt idx="188">
                  <c:v>39598</c:v>
                </c:pt>
                <c:pt idx="189">
                  <c:v>39568</c:v>
                </c:pt>
                <c:pt idx="190">
                  <c:v>39538</c:v>
                </c:pt>
                <c:pt idx="191">
                  <c:v>39507</c:v>
                </c:pt>
                <c:pt idx="192">
                  <c:v>39478</c:v>
                </c:pt>
                <c:pt idx="193">
                  <c:v>39447</c:v>
                </c:pt>
                <c:pt idx="194">
                  <c:v>39416</c:v>
                </c:pt>
                <c:pt idx="195">
                  <c:v>39386</c:v>
                </c:pt>
                <c:pt idx="196">
                  <c:v>39353</c:v>
                </c:pt>
                <c:pt idx="197">
                  <c:v>39325</c:v>
                </c:pt>
                <c:pt idx="198">
                  <c:v>39294</c:v>
                </c:pt>
                <c:pt idx="199">
                  <c:v>39262</c:v>
                </c:pt>
                <c:pt idx="200">
                  <c:v>39233</c:v>
                </c:pt>
                <c:pt idx="201">
                  <c:v>39202</c:v>
                </c:pt>
                <c:pt idx="202">
                  <c:v>39171</c:v>
                </c:pt>
                <c:pt idx="203">
                  <c:v>39141</c:v>
                </c:pt>
                <c:pt idx="204">
                  <c:v>39113</c:v>
                </c:pt>
                <c:pt idx="205">
                  <c:v>39080</c:v>
                </c:pt>
                <c:pt idx="206">
                  <c:v>39051</c:v>
                </c:pt>
                <c:pt idx="207">
                  <c:v>39021</c:v>
                </c:pt>
                <c:pt idx="208">
                  <c:v>38989</c:v>
                </c:pt>
                <c:pt idx="209">
                  <c:v>38960</c:v>
                </c:pt>
                <c:pt idx="210">
                  <c:v>38929</c:v>
                </c:pt>
                <c:pt idx="211">
                  <c:v>38898</c:v>
                </c:pt>
                <c:pt idx="212">
                  <c:v>38868</c:v>
                </c:pt>
                <c:pt idx="213">
                  <c:v>38835</c:v>
                </c:pt>
                <c:pt idx="214">
                  <c:v>38807</c:v>
                </c:pt>
                <c:pt idx="215">
                  <c:v>38776</c:v>
                </c:pt>
                <c:pt idx="216">
                  <c:v>38748</c:v>
                </c:pt>
                <c:pt idx="217">
                  <c:v>38716</c:v>
                </c:pt>
                <c:pt idx="218">
                  <c:v>38686</c:v>
                </c:pt>
                <c:pt idx="219">
                  <c:v>38656</c:v>
                </c:pt>
                <c:pt idx="220">
                  <c:v>38625</c:v>
                </c:pt>
                <c:pt idx="221">
                  <c:v>38595</c:v>
                </c:pt>
                <c:pt idx="222">
                  <c:v>38562</c:v>
                </c:pt>
                <c:pt idx="223">
                  <c:v>38533</c:v>
                </c:pt>
                <c:pt idx="224">
                  <c:v>38503</c:v>
                </c:pt>
                <c:pt idx="225">
                  <c:v>38471</c:v>
                </c:pt>
                <c:pt idx="226">
                  <c:v>38442</c:v>
                </c:pt>
                <c:pt idx="227">
                  <c:v>38411</c:v>
                </c:pt>
                <c:pt idx="228">
                  <c:v>38383</c:v>
                </c:pt>
                <c:pt idx="229">
                  <c:v>38352</c:v>
                </c:pt>
                <c:pt idx="230">
                  <c:v>38321</c:v>
                </c:pt>
                <c:pt idx="231">
                  <c:v>38289</c:v>
                </c:pt>
                <c:pt idx="232">
                  <c:v>38260</c:v>
                </c:pt>
                <c:pt idx="233">
                  <c:v>38230</c:v>
                </c:pt>
                <c:pt idx="234">
                  <c:v>38198</c:v>
                </c:pt>
                <c:pt idx="235">
                  <c:v>38168</c:v>
                </c:pt>
                <c:pt idx="236">
                  <c:v>38138</c:v>
                </c:pt>
                <c:pt idx="237">
                  <c:v>38107</c:v>
                </c:pt>
                <c:pt idx="238">
                  <c:v>38077</c:v>
                </c:pt>
                <c:pt idx="239">
                  <c:v>38044</c:v>
                </c:pt>
                <c:pt idx="240">
                  <c:v>38016</c:v>
                </c:pt>
                <c:pt idx="241">
                  <c:v>37986</c:v>
                </c:pt>
                <c:pt idx="242">
                  <c:v>37953</c:v>
                </c:pt>
                <c:pt idx="243">
                  <c:v>37925</c:v>
                </c:pt>
                <c:pt idx="244">
                  <c:v>37894</c:v>
                </c:pt>
                <c:pt idx="245">
                  <c:v>37862</c:v>
                </c:pt>
                <c:pt idx="246">
                  <c:v>37833</c:v>
                </c:pt>
                <c:pt idx="247">
                  <c:v>37802</c:v>
                </c:pt>
                <c:pt idx="248">
                  <c:v>37771</c:v>
                </c:pt>
                <c:pt idx="249">
                  <c:v>37741</c:v>
                </c:pt>
                <c:pt idx="250">
                  <c:v>37711</c:v>
                </c:pt>
                <c:pt idx="251">
                  <c:v>37680</c:v>
                </c:pt>
                <c:pt idx="252">
                  <c:v>37652</c:v>
                </c:pt>
                <c:pt idx="253">
                  <c:v>37621</c:v>
                </c:pt>
                <c:pt idx="254">
                  <c:v>37589</c:v>
                </c:pt>
                <c:pt idx="255">
                  <c:v>37560</c:v>
                </c:pt>
                <c:pt idx="256">
                  <c:v>37529</c:v>
                </c:pt>
                <c:pt idx="257">
                  <c:v>37498</c:v>
                </c:pt>
                <c:pt idx="258">
                  <c:v>37468</c:v>
                </c:pt>
                <c:pt idx="259">
                  <c:v>37435</c:v>
                </c:pt>
                <c:pt idx="260">
                  <c:v>37407</c:v>
                </c:pt>
                <c:pt idx="261">
                  <c:v>37376</c:v>
                </c:pt>
                <c:pt idx="262">
                  <c:v>37344</c:v>
                </c:pt>
                <c:pt idx="263">
                  <c:v>37315</c:v>
                </c:pt>
                <c:pt idx="264">
                  <c:v>37287</c:v>
                </c:pt>
                <c:pt idx="265">
                  <c:v>37256</c:v>
                </c:pt>
                <c:pt idx="266">
                  <c:v>37225</c:v>
                </c:pt>
                <c:pt idx="267">
                  <c:v>37195</c:v>
                </c:pt>
                <c:pt idx="268">
                  <c:v>37162</c:v>
                </c:pt>
                <c:pt idx="269">
                  <c:v>37134</c:v>
                </c:pt>
                <c:pt idx="270">
                  <c:v>37103</c:v>
                </c:pt>
                <c:pt idx="271">
                  <c:v>37071</c:v>
                </c:pt>
                <c:pt idx="272">
                  <c:v>37042</c:v>
                </c:pt>
                <c:pt idx="273">
                  <c:v>37011</c:v>
                </c:pt>
                <c:pt idx="274">
                  <c:v>36980</c:v>
                </c:pt>
                <c:pt idx="275">
                  <c:v>36950</c:v>
                </c:pt>
                <c:pt idx="276">
                  <c:v>36922</c:v>
                </c:pt>
                <c:pt idx="277">
                  <c:v>36889</c:v>
                </c:pt>
                <c:pt idx="278">
                  <c:v>36860</c:v>
                </c:pt>
                <c:pt idx="279">
                  <c:v>36830</c:v>
                </c:pt>
                <c:pt idx="280">
                  <c:v>36798</c:v>
                </c:pt>
                <c:pt idx="281">
                  <c:v>36769</c:v>
                </c:pt>
                <c:pt idx="282">
                  <c:v>36738</c:v>
                </c:pt>
                <c:pt idx="283">
                  <c:v>36707</c:v>
                </c:pt>
                <c:pt idx="284">
                  <c:v>36677</c:v>
                </c:pt>
                <c:pt idx="285">
                  <c:v>36644</c:v>
                </c:pt>
                <c:pt idx="286">
                  <c:v>36616</c:v>
                </c:pt>
                <c:pt idx="287">
                  <c:v>36585</c:v>
                </c:pt>
                <c:pt idx="288">
                  <c:v>36556</c:v>
                </c:pt>
                <c:pt idx="289">
                  <c:v>36525</c:v>
                </c:pt>
                <c:pt idx="290">
                  <c:v>36494</c:v>
                </c:pt>
                <c:pt idx="291">
                  <c:v>36462</c:v>
                </c:pt>
                <c:pt idx="292">
                  <c:v>36433</c:v>
                </c:pt>
                <c:pt idx="293">
                  <c:v>36403</c:v>
                </c:pt>
                <c:pt idx="294">
                  <c:v>36371</c:v>
                </c:pt>
                <c:pt idx="295">
                  <c:v>36341</c:v>
                </c:pt>
                <c:pt idx="296">
                  <c:v>36311</c:v>
                </c:pt>
                <c:pt idx="297">
                  <c:v>36280</c:v>
                </c:pt>
                <c:pt idx="298">
                  <c:v>36250</c:v>
                </c:pt>
                <c:pt idx="299">
                  <c:v>36217</c:v>
                </c:pt>
                <c:pt idx="300">
                  <c:v>36189</c:v>
                </c:pt>
                <c:pt idx="301">
                  <c:v>36160</c:v>
                </c:pt>
                <c:pt idx="302">
                  <c:v>36129</c:v>
                </c:pt>
                <c:pt idx="303">
                  <c:v>36098</c:v>
                </c:pt>
                <c:pt idx="304">
                  <c:v>36068</c:v>
                </c:pt>
                <c:pt idx="305">
                  <c:v>36038</c:v>
                </c:pt>
                <c:pt idx="306">
                  <c:v>36007</c:v>
                </c:pt>
                <c:pt idx="307">
                  <c:v>35976</c:v>
                </c:pt>
                <c:pt idx="308">
                  <c:v>35944</c:v>
                </c:pt>
                <c:pt idx="309">
                  <c:v>35915</c:v>
                </c:pt>
                <c:pt idx="310">
                  <c:v>35885</c:v>
                </c:pt>
                <c:pt idx="311">
                  <c:v>35853</c:v>
                </c:pt>
                <c:pt idx="312">
                  <c:v>35825</c:v>
                </c:pt>
                <c:pt idx="313">
                  <c:v>35795</c:v>
                </c:pt>
                <c:pt idx="314">
                  <c:v>35762</c:v>
                </c:pt>
                <c:pt idx="315">
                  <c:v>35734</c:v>
                </c:pt>
                <c:pt idx="316">
                  <c:v>35703</c:v>
                </c:pt>
                <c:pt idx="317">
                  <c:v>35671</c:v>
                </c:pt>
                <c:pt idx="318">
                  <c:v>35642</c:v>
                </c:pt>
                <c:pt idx="319">
                  <c:v>35611</c:v>
                </c:pt>
                <c:pt idx="320">
                  <c:v>35580</c:v>
                </c:pt>
                <c:pt idx="321">
                  <c:v>35550</c:v>
                </c:pt>
                <c:pt idx="322">
                  <c:v>35520</c:v>
                </c:pt>
                <c:pt idx="323">
                  <c:v>35489</c:v>
                </c:pt>
                <c:pt idx="324">
                  <c:v>35461</c:v>
                </c:pt>
                <c:pt idx="325">
                  <c:v>35430</c:v>
                </c:pt>
                <c:pt idx="326">
                  <c:v>35398</c:v>
                </c:pt>
                <c:pt idx="327">
                  <c:v>35369</c:v>
                </c:pt>
                <c:pt idx="328">
                  <c:v>35338</c:v>
                </c:pt>
                <c:pt idx="329">
                  <c:v>35307</c:v>
                </c:pt>
                <c:pt idx="330">
                  <c:v>35277</c:v>
                </c:pt>
                <c:pt idx="331">
                  <c:v>35244</c:v>
                </c:pt>
                <c:pt idx="332">
                  <c:v>35216</c:v>
                </c:pt>
                <c:pt idx="333">
                  <c:v>35185</c:v>
                </c:pt>
                <c:pt idx="334">
                  <c:v>35153</c:v>
                </c:pt>
                <c:pt idx="335">
                  <c:v>35124</c:v>
                </c:pt>
                <c:pt idx="336">
                  <c:v>35095</c:v>
                </c:pt>
                <c:pt idx="337">
                  <c:v>35062</c:v>
                </c:pt>
                <c:pt idx="338">
                  <c:v>35033</c:v>
                </c:pt>
                <c:pt idx="339">
                  <c:v>35003</c:v>
                </c:pt>
                <c:pt idx="340">
                  <c:v>34971</c:v>
                </c:pt>
                <c:pt idx="341">
                  <c:v>34942</c:v>
                </c:pt>
                <c:pt idx="342">
                  <c:v>34911</c:v>
                </c:pt>
                <c:pt idx="343">
                  <c:v>34880</c:v>
                </c:pt>
                <c:pt idx="344">
                  <c:v>34850</c:v>
                </c:pt>
                <c:pt idx="345">
                  <c:v>34817</c:v>
                </c:pt>
                <c:pt idx="346">
                  <c:v>34789</c:v>
                </c:pt>
                <c:pt idx="347">
                  <c:v>34758</c:v>
                </c:pt>
                <c:pt idx="348">
                  <c:v>34730</c:v>
                </c:pt>
                <c:pt idx="349">
                  <c:v>34698</c:v>
                </c:pt>
                <c:pt idx="350">
                  <c:v>34668</c:v>
                </c:pt>
                <c:pt idx="351">
                  <c:v>34638</c:v>
                </c:pt>
                <c:pt idx="352">
                  <c:v>34607</c:v>
                </c:pt>
                <c:pt idx="353">
                  <c:v>34577</c:v>
                </c:pt>
                <c:pt idx="354">
                  <c:v>34544</c:v>
                </c:pt>
                <c:pt idx="355">
                  <c:v>34515</c:v>
                </c:pt>
                <c:pt idx="356">
                  <c:v>34485</c:v>
                </c:pt>
                <c:pt idx="357">
                  <c:v>34453</c:v>
                </c:pt>
                <c:pt idx="358">
                  <c:v>34424</c:v>
                </c:pt>
                <c:pt idx="359">
                  <c:v>34393</c:v>
                </c:pt>
                <c:pt idx="360">
                  <c:v>34365</c:v>
                </c:pt>
                <c:pt idx="361">
                  <c:v>34334</c:v>
                </c:pt>
                <c:pt idx="362">
                  <c:v>34303</c:v>
                </c:pt>
                <c:pt idx="363">
                  <c:v>34271</c:v>
                </c:pt>
                <c:pt idx="364">
                  <c:v>34242</c:v>
                </c:pt>
                <c:pt idx="365">
                  <c:v>34212</c:v>
                </c:pt>
                <c:pt idx="366">
                  <c:v>34180</c:v>
                </c:pt>
                <c:pt idx="367">
                  <c:v>34150</c:v>
                </c:pt>
                <c:pt idx="368">
                  <c:v>34120</c:v>
                </c:pt>
                <c:pt idx="369">
                  <c:v>34089</c:v>
                </c:pt>
                <c:pt idx="370">
                  <c:v>34059</c:v>
                </c:pt>
                <c:pt idx="371">
                  <c:v>34026</c:v>
                </c:pt>
                <c:pt idx="372">
                  <c:v>33998</c:v>
                </c:pt>
                <c:pt idx="373">
                  <c:v>33969</c:v>
                </c:pt>
                <c:pt idx="374">
                  <c:v>33938</c:v>
                </c:pt>
                <c:pt idx="375">
                  <c:v>33907</c:v>
                </c:pt>
                <c:pt idx="376">
                  <c:v>33877</c:v>
                </c:pt>
                <c:pt idx="377">
                  <c:v>33847</c:v>
                </c:pt>
                <c:pt idx="378">
                  <c:v>33816</c:v>
                </c:pt>
                <c:pt idx="379">
                  <c:v>33785</c:v>
                </c:pt>
                <c:pt idx="380">
                  <c:v>33753</c:v>
                </c:pt>
                <c:pt idx="381">
                  <c:v>33724</c:v>
                </c:pt>
                <c:pt idx="382">
                  <c:v>33694</c:v>
                </c:pt>
                <c:pt idx="383">
                  <c:v>33662</c:v>
                </c:pt>
                <c:pt idx="384">
                  <c:v>33634</c:v>
                </c:pt>
                <c:pt idx="385">
                  <c:v>33603</c:v>
                </c:pt>
                <c:pt idx="386">
                  <c:v>33571</c:v>
                </c:pt>
                <c:pt idx="387">
                  <c:v>33542</c:v>
                </c:pt>
                <c:pt idx="388">
                  <c:v>33511</c:v>
                </c:pt>
                <c:pt idx="389">
                  <c:v>33480</c:v>
                </c:pt>
                <c:pt idx="390">
                  <c:v>33450</c:v>
                </c:pt>
                <c:pt idx="391">
                  <c:v>33417</c:v>
                </c:pt>
                <c:pt idx="392">
                  <c:v>33389</c:v>
                </c:pt>
                <c:pt idx="393">
                  <c:v>33358</c:v>
                </c:pt>
                <c:pt idx="394">
                  <c:v>33326</c:v>
                </c:pt>
                <c:pt idx="395">
                  <c:v>33297</c:v>
                </c:pt>
                <c:pt idx="396">
                  <c:v>33269</c:v>
                </c:pt>
                <c:pt idx="397">
                  <c:v>33238</c:v>
                </c:pt>
                <c:pt idx="398">
                  <c:v>33207</c:v>
                </c:pt>
                <c:pt idx="399">
                  <c:v>33177</c:v>
                </c:pt>
                <c:pt idx="400">
                  <c:v>33144</c:v>
                </c:pt>
                <c:pt idx="401">
                  <c:v>33116</c:v>
                </c:pt>
                <c:pt idx="402">
                  <c:v>33085</c:v>
                </c:pt>
                <c:pt idx="403">
                  <c:v>33053</c:v>
                </c:pt>
                <c:pt idx="404">
                  <c:v>33024</c:v>
                </c:pt>
                <c:pt idx="405">
                  <c:v>32993</c:v>
                </c:pt>
                <c:pt idx="406">
                  <c:v>32962</c:v>
                </c:pt>
                <c:pt idx="407">
                  <c:v>32932</c:v>
                </c:pt>
                <c:pt idx="408">
                  <c:v>32904</c:v>
                </c:pt>
                <c:pt idx="409">
                  <c:v>32871</c:v>
                </c:pt>
                <c:pt idx="410">
                  <c:v>32842</c:v>
                </c:pt>
                <c:pt idx="411">
                  <c:v>32812</c:v>
                </c:pt>
                <c:pt idx="412">
                  <c:v>32780</c:v>
                </c:pt>
                <c:pt idx="413">
                  <c:v>32751</c:v>
                </c:pt>
                <c:pt idx="414">
                  <c:v>32720</c:v>
                </c:pt>
                <c:pt idx="415">
                  <c:v>32689</c:v>
                </c:pt>
                <c:pt idx="416">
                  <c:v>32659</c:v>
                </c:pt>
                <c:pt idx="417">
                  <c:v>32626</c:v>
                </c:pt>
                <c:pt idx="418">
                  <c:v>32598</c:v>
                </c:pt>
                <c:pt idx="419">
                  <c:v>32567</c:v>
                </c:pt>
                <c:pt idx="420">
                  <c:v>32539</c:v>
                </c:pt>
                <c:pt idx="421">
                  <c:v>32507</c:v>
                </c:pt>
                <c:pt idx="422">
                  <c:v>32477</c:v>
                </c:pt>
                <c:pt idx="423">
                  <c:v>32447</c:v>
                </c:pt>
                <c:pt idx="424">
                  <c:v>32416</c:v>
                </c:pt>
                <c:pt idx="425">
                  <c:v>32386</c:v>
                </c:pt>
                <c:pt idx="426">
                  <c:v>32353</c:v>
                </c:pt>
                <c:pt idx="427">
                  <c:v>32324</c:v>
                </c:pt>
                <c:pt idx="428">
                  <c:v>32294</c:v>
                </c:pt>
                <c:pt idx="429">
                  <c:v>32262</c:v>
                </c:pt>
                <c:pt idx="430">
                  <c:v>32233</c:v>
                </c:pt>
                <c:pt idx="431">
                  <c:v>32202</c:v>
                </c:pt>
                <c:pt idx="432">
                  <c:v>32171</c:v>
                </c:pt>
                <c:pt idx="433">
                  <c:v>32142</c:v>
                </c:pt>
                <c:pt idx="434">
                  <c:v>32111</c:v>
                </c:pt>
                <c:pt idx="435">
                  <c:v>32080</c:v>
                </c:pt>
                <c:pt idx="436">
                  <c:v>32050</c:v>
                </c:pt>
                <c:pt idx="437">
                  <c:v>32020</c:v>
                </c:pt>
                <c:pt idx="438">
                  <c:v>31989</c:v>
                </c:pt>
                <c:pt idx="439">
                  <c:v>31958</c:v>
                </c:pt>
                <c:pt idx="440">
                  <c:v>31926</c:v>
                </c:pt>
                <c:pt idx="441">
                  <c:v>31897</c:v>
                </c:pt>
                <c:pt idx="442">
                  <c:v>31867</c:v>
                </c:pt>
                <c:pt idx="443">
                  <c:v>31835</c:v>
                </c:pt>
                <c:pt idx="444">
                  <c:v>31807</c:v>
                </c:pt>
                <c:pt idx="445">
                  <c:v>31777</c:v>
                </c:pt>
                <c:pt idx="446">
                  <c:v>31744</c:v>
                </c:pt>
                <c:pt idx="447">
                  <c:v>31716</c:v>
                </c:pt>
                <c:pt idx="448">
                  <c:v>31685</c:v>
                </c:pt>
                <c:pt idx="449">
                  <c:v>31653</c:v>
                </c:pt>
                <c:pt idx="450">
                  <c:v>31624</c:v>
                </c:pt>
                <c:pt idx="451">
                  <c:v>31593</c:v>
                </c:pt>
                <c:pt idx="452">
                  <c:v>31562</c:v>
                </c:pt>
                <c:pt idx="453">
                  <c:v>31532</c:v>
                </c:pt>
                <c:pt idx="454">
                  <c:v>31502</c:v>
                </c:pt>
                <c:pt idx="455">
                  <c:v>31471</c:v>
                </c:pt>
                <c:pt idx="456">
                  <c:v>31443</c:v>
                </c:pt>
                <c:pt idx="457">
                  <c:v>31412</c:v>
                </c:pt>
                <c:pt idx="458">
                  <c:v>31380</c:v>
                </c:pt>
                <c:pt idx="459">
                  <c:v>31351</c:v>
                </c:pt>
                <c:pt idx="460">
                  <c:v>31320</c:v>
                </c:pt>
                <c:pt idx="461">
                  <c:v>31289</c:v>
                </c:pt>
                <c:pt idx="462">
                  <c:v>31259</c:v>
                </c:pt>
                <c:pt idx="463">
                  <c:v>31226</c:v>
                </c:pt>
                <c:pt idx="464">
                  <c:v>31198</c:v>
                </c:pt>
                <c:pt idx="465">
                  <c:v>31167</c:v>
                </c:pt>
                <c:pt idx="466">
                  <c:v>31135</c:v>
                </c:pt>
                <c:pt idx="467">
                  <c:v>31106</c:v>
                </c:pt>
                <c:pt idx="468">
                  <c:v>31078</c:v>
                </c:pt>
                <c:pt idx="469">
                  <c:v>31047</c:v>
                </c:pt>
                <c:pt idx="470">
                  <c:v>31016</c:v>
                </c:pt>
                <c:pt idx="471">
                  <c:v>30986</c:v>
                </c:pt>
                <c:pt idx="472">
                  <c:v>30953</c:v>
                </c:pt>
                <c:pt idx="473">
                  <c:v>30925</c:v>
                </c:pt>
                <c:pt idx="474">
                  <c:v>30894</c:v>
                </c:pt>
                <c:pt idx="475">
                  <c:v>30862</c:v>
                </c:pt>
                <c:pt idx="476">
                  <c:v>30833</c:v>
                </c:pt>
                <c:pt idx="477">
                  <c:v>30802</c:v>
                </c:pt>
                <c:pt idx="478">
                  <c:v>30771</c:v>
                </c:pt>
                <c:pt idx="479">
                  <c:v>30741</c:v>
                </c:pt>
                <c:pt idx="480">
                  <c:v>30712</c:v>
                </c:pt>
                <c:pt idx="481">
                  <c:v>30680</c:v>
                </c:pt>
                <c:pt idx="482">
                  <c:v>30650</c:v>
                </c:pt>
                <c:pt idx="483">
                  <c:v>30620</c:v>
                </c:pt>
                <c:pt idx="484">
                  <c:v>30589</c:v>
                </c:pt>
                <c:pt idx="485">
                  <c:v>30559</c:v>
                </c:pt>
                <c:pt idx="486">
                  <c:v>30526</c:v>
                </c:pt>
                <c:pt idx="487">
                  <c:v>30497</c:v>
                </c:pt>
                <c:pt idx="488">
                  <c:v>30467</c:v>
                </c:pt>
                <c:pt idx="489">
                  <c:v>30435</c:v>
                </c:pt>
                <c:pt idx="490">
                  <c:v>30406</c:v>
                </c:pt>
                <c:pt idx="491">
                  <c:v>30375</c:v>
                </c:pt>
                <c:pt idx="492">
                  <c:v>30347</c:v>
                </c:pt>
                <c:pt idx="493">
                  <c:v>30316</c:v>
                </c:pt>
                <c:pt idx="494">
                  <c:v>30285</c:v>
                </c:pt>
                <c:pt idx="495">
                  <c:v>30253</c:v>
                </c:pt>
                <c:pt idx="496">
                  <c:v>30224</c:v>
                </c:pt>
                <c:pt idx="497">
                  <c:v>30194</c:v>
                </c:pt>
                <c:pt idx="498">
                  <c:v>30162</c:v>
                </c:pt>
                <c:pt idx="499">
                  <c:v>30132</c:v>
                </c:pt>
                <c:pt idx="500">
                  <c:v>30102</c:v>
                </c:pt>
                <c:pt idx="501">
                  <c:v>30071</c:v>
                </c:pt>
                <c:pt idx="502">
                  <c:v>30041</c:v>
                </c:pt>
                <c:pt idx="503">
                  <c:v>30008</c:v>
                </c:pt>
                <c:pt idx="504">
                  <c:v>29980</c:v>
                </c:pt>
                <c:pt idx="505">
                  <c:v>29951</c:v>
                </c:pt>
                <c:pt idx="506">
                  <c:v>29920</c:v>
                </c:pt>
                <c:pt idx="507">
                  <c:v>29889</c:v>
                </c:pt>
                <c:pt idx="508">
                  <c:v>29859</c:v>
                </c:pt>
                <c:pt idx="509">
                  <c:v>29829</c:v>
                </c:pt>
                <c:pt idx="510">
                  <c:v>29798</c:v>
                </c:pt>
                <c:pt idx="511">
                  <c:v>29767</c:v>
                </c:pt>
                <c:pt idx="512">
                  <c:v>29735</c:v>
                </c:pt>
                <c:pt idx="513">
                  <c:v>29706</c:v>
                </c:pt>
                <c:pt idx="514">
                  <c:v>29676</c:v>
                </c:pt>
                <c:pt idx="515">
                  <c:v>29644</c:v>
                </c:pt>
                <c:pt idx="516">
                  <c:v>29616</c:v>
                </c:pt>
                <c:pt idx="517">
                  <c:v>29586</c:v>
                </c:pt>
                <c:pt idx="518">
                  <c:v>29553</c:v>
                </c:pt>
                <c:pt idx="519">
                  <c:v>29525</c:v>
                </c:pt>
                <c:pt idx="520">
                  <c:v>29494</c:v>
                </c:pt>
                <c:pt idx="521">
                  <c:v>29462</c:v>
                </c:pt>
                <c:pt idx="522">
                  <c:v>29433</c:v>
                </c:pt>
                <c:pt idx="523">
                  <c:v>29402</c:v>
                </c:pt>
                <c:pt idx="524">
                  <c:v>29371</c:v>
                </c:pt>
                <c:pt idx="525">
                  <c:v>29341</c:v>
                </c:pt>
                <c:pt idx="526">
                  <c:v>29311</c:v>
                </c:pt>
                <c:pt idx="527">
                  <c:v>29280</c:v>
                </c:pt>
                <c:pt idx="528">
                  <c:v>29251</c:v>
                </c:pt>
                <c:pt idx="529">
                  <c:v>29220</c:v>
                </c:pt>
                <c:pt idx="530">
                  <c:v>29189</c:v>
                </c:pt>
                <c:pt idx="531">
                  <c:v>29159</c:v>
                </c:pt>
                <c:pt idx="532">
                  <c:v>29126</c:v>
                </c:pt>
                <c:pt idx="533">
                  <c:v>29098</c:v>
                </c:pt>
                <c:pt idx="534">
                  <c:v>29067</c:v>
                </c:pt>
                <c:pt idx="535">
                  <c:v>29035</c:v>
                </c:pt>
                <c:pt idx="536">
                  <c:v>29006</c:v>
                </c:pt>
                <c:pt idx="537">
                  <c:v>28975</c:v>
                </c:pt>
                <c:pt idx="538">
                  <c:v>28944</c:v>
                </c:pt>
                <c:pt idx="539">
                  <c:v>28914</c:v>
                </c:pt>
                <c:pt idx="540">
                  <c:v>28886</c:v>
                </c:pt>
                <c:pt idx="541">
                  <c:v>28853</c:v>
                </c:pt>
                <c:pt idx="542">
                  <c:v>28824</c:v>
                </c:pt>
                <c:pt idx="543">
                  <c:v>28794</c:v>
                </c:pt>
                <c:pt idx="544">
                  <c:v>28762</c:v>
                </c:pt>
                <c:pt idx="545">
                  <c:v>28733</c:v>
                </c:pt>
                <c:pt idx="546">
                  <c:v>28702</c:v>
                </c:pt>
                <c:pt idx="547">
                  <c:v>28671</c:v>
                </c:pt>
                <c:pt idx="548">
                  <c:v>28641</c:v>
                </c:pt>
                <c:pt idx="549">
                  <c:v>28608</c:v>
                </c:pt>
                <c:pt idx="550">
                  <c:v>28580</c:v>
                </c:pt>
                <c:pt idx="551">
                  <c:v>28549</c:v>
                </c:pt>
                <c:pt idx="552">
                  <c:v>28521</c:v>
                </c:pt>
                <c:pt idx="553">
                  <c:v>28489</c:v>
                </c:pt>
                <c:pt idx="554">
                  <c:v>28459</c:v>
                </c:pt>
                <c:pt idx="555">
                  <c:v>28429</c:v>
                </c:pt>
                <c:pt idx="556">
                  <c:v>28398</c:v>
                </c:pt>
                <c:pt idx="557">
                  <c:v>28368</c:v>
                </c:pt>
                <c:pt idx="558">
                  <c:v>28335</c:v>
                </c:pt>
                <c:pt idx="559">
                  <c:v>28306</c:v>
                </c:pt>
                <c:pt idx="560">
                  <c:v>28276</c:v>
                </c:pt>
                <c:pt idx="561">
                  <c:v>28244</c:v>
                </c:pt>
                <c:pt idx="562">
                  <c:v>28215</c:v>
                </c:pt>
                <c:pt idx="563">
                  <c:v>28184</c:v>
                </c:pt>
                <c:pt idx="564">
                  <c:v>28156</c:v>
                </c:pt>
                <c:pt idx="565">
                  <c:v>28125</c:v>
                </c:pt>
              </c:numCache>
            </c:numRef>
          </c:cat>
          <c:val>
            <c:numRef>
              <c:f>Worksheet!$M$7:$M$572</c:f>
              <c:numCache>
                <c:formatCode>General</c:formatCode>
                <c:ptCount val="566"/>
                <c:pt idx="45">
                  <c:v>100000</c:v>
                </c:pt>
                <c:pt idx="46">
                  <c:v>100000</c:v>
                </c:pt>
                <c:pt idx="47">
                  <c:v>100000</c:v>
                </c:pt>
                <c:pt idx="175">
                  <c:v>100000</c:v>
                </c:pt>
                <c:pt idx="176">
                  <c:v>100000</c:v>
                </c:pt>
                <c:pt idx="177">
                  <c:v>100000</c:v>
                </c:pt>
                <c:pt idx="178">
                  <c:v>100000</c:v>
                </c:pt>
                <c:pt idx="179">
                  <c:v>100000</c:v>
                </c:pt>
                <c:pt idx="180">
                  <c:v>100000</c:v>
                </c:pt>
                <c:pt idx="181">
                  <c:v>100000</c:v>
                </c:pt>
                <c:pt idx="182">
                  <c:v>100000</c:v>
                </c:pt>
                <c:pt idx="183">
                  <c:v>100000</c:v>
                </c:pt>
                <c:pt idx="184">
                  <c:v>100000</c:v>
                </c:pt>
                <c:pt idx="185">
                  <c:v>100000</c:v>
                </c:pt>
                <c:pt idx="186">
                  <c:v>100000</c:v>
                </c:pt>
                <c:pt idx="187">
                  <c:v>100000</c:v>
                </c:pt>
                <c:pt idx="188">
                  <c:v>100000</c:v>
                </c:pt>
                <c:pt idx="189">
                  <c:v>100000</c:v>
                </c:pt>
                <c:pt idx="190">
                  <c:v>100000</c:v>
                </c:pt>
                <c:pt idx="191">
                  <c:v>100000</c:v>
                </c:pt>
                <c:pt idx="192">
                  <c:v>100000</c:v>
                </c:pt>
                <c:pt idx="193">
                  <c:v>100000</c:v>
                </c:pt>
                <c:pt idx="266">
                  <c:v>100000</c:v>
                </c:pt>
                <c:pt idx="267">
                  <c:v>100000</c:v>
                </c:pt>
                <c:pt idx="268">
                  <c:v>100000</c:v>
                </c:pt>
                <c:pt idx="269">
                  <c:v>100000</c:v>
                </c:pt>
                <c:pt idx="270">
                  <c:v>100000</c:v>
                </c:pt>
                <c:pt idx="271">
                  <c:v>100000</c:v>
                </c:pt>
                <c:pt idx="272">
                  <c:v>100000</c:v>
                </c:pt>
                <c:pt idx="273">
                  <c:v>100000</c:v>
                </c:pt>
                <c:pt idx="274">
                  <c:v>100000</c:v>
                </c:pt>
                <c:pt idx="275">
                  <c:v>100000</c:v>
                </c:pt>
                <c:pt idx="394">
                  <c:v>100000</c:v>
                </c:pt>
                <c:pt idx="395">
                  <c:v>100000</c:v>
                </c:pt>
                <c:pt idx="396">
                  <c:v>100000</c:v>
                </c:pt>
                <c:pt idx="397">
                  <c:v>100000</c:v>
                </c:pt>
                <c:pt idx="398">
                  <c:v>100000</c:v>
                </c:pt>
                <c:pt idx="399">
                  <c:v>100000</c:v>
                </c:pt>
                <c:pt idx="400">
                  <c:v>100000</c:v>
                </c:pt>
                <c:pt idx="401">
                  <c:v>100000</c:v>
                </c:pt>
                <c:pt idx="402">
                  <c:v>100000</c:v>
                </c:pt>
                <c:pt idx="494">
                  <c:v>100000</c:v>
                </c:pt>
                <c:pt idx="495">
                  <c:v>100000</c:v>
                </c:pt>
                <c:pt idx="496">
                  <c:v>100000</c:v>
                </c:pt>
                <c:pt idx="497">
                  <c:v>100000</c:v>
                </c:pt>
                <c:pt idx="498">
                  <c:v>100000</c:v>
                </c:pt>
                <c:pt idx="499">
                  <c:v>100000</c:v>
                </c:pt>
                <c:pt idx="500">
                  <c:v>100000</c:v>
                </c:pt>
                <c:pt idx="501">
                  <c:v>100000</c:v>
                </c:pt>
                <c:pt idx="502">
                  <c:v>100000</c:v>
                </c:pt>
                <c:pt idx="503">
                  <c:v>100000</c:v>
                </c:pt>
                <c:pt idx="504">
                  <c:v>100000</c:v>
                </c:pt>
                <c:pt idx="505">
                  <c:v>100000</c:v>
                </c:pt>
                <c:pt idx="506">
                  <c:v>100000</c:v>
                </c:pt>
                <c:pt idx="507">
                  <c:v>100000</c:v>
                </c:pt>
                <c:pt idx="508">
                  <c:v>100000</c:v>
                </c:pt>
                <c:pt idx="509">
                  <c:v>100000</c:v>
                </c:pt>
                <c:pt idx="510">
                  <c:v>100000</c:v>
                </c:pt>
                <c:pt idx="511">
                  <c:v>100000</c:v>
                </c:pt>
                <c:pt idx="522">
                  <c:v>100000</c:v>
                </c:pt>
                <c:pt idx="523">
                  <c:v>100000</c:v>
                </c:pt>
                <c:pt idx="524">
                  <c:v>100000</c:v>
                </c:pt>
                <c:pt idx="525">
                  <c:v>100000</c:v>
                </c:pt>
                <c:pt idx="526">
                  <c:v>100000</c:v>
                </c:pt>
                <c:pt idx="527">
                  <c:v>100000</c:v>
                </c:pt>
                <c:pt idx="528">
                  <c:v>100000</c:v>
                </c:pt>
                <c:pt idx="529">
                  <c:v>100000</c:v>
                </c:pt>
              </c:numCache>
            </c:numRef>
          </c:val>
          <c:extLst>
            <c:ext xmlns:c16="http://schemas.microsoft.com/office/drawing/2014/chart" uri="{C3380CC4-5D6E-409C-BE32-E72D297353CC}">
              <c16:uniqueId val="{00000000-CD26-4CD3-8A81-4908A2459413}"/>
            </c:ext>
          </c:extLst>
        </c:ser>
        <c:dLbls>
          <c:showLegendKey val="0"/>
          <c:showVal val="0"/>
          <c:showCatName val="0"/>
          <c:showSerName val="0"/>
          <c:showPercent val="0"/>
          <c:showBubbleSize val="0"/>
        </c:dLbls>
        <c:gapWidth val="0"/>
        <c:overlap val="-7"/>
        <c:axId val="1788041472"/>
        <c:axId val="1788032472"/>
      </c:barChart>
      <c:lineChart>
        <c:grouping val="standard"/>
        <c:varyColors val="0"/>
        <c:ser>
          <c:idx val="0"/>
          <c:order val="0"/>
          <c:tx>
            <c:strRef>
              <c:f>Worksheet!$L$6</c:f>
              <c:strCache>
                <c:ptCount val="1"/>
                <c:pt idx="0">
                  <c:v>Spread</c:v>
                </c:pt>
              </c:strCache>
            </c:strRef>
          </c:tx>
          <c:spPr>
            <a:ln w="28575" cap="rnd">
              <a:solidFill>
                <a:schemeClr val="accent1"/>
              </a:solidFill>
              <a:round/>
            </a:ln>
            <a:effectLst/>
          </c:spPr>
          <c:marker>
            <c:symbol val="none"/>
          </c:marker>
          <c:cat>
            <c:numRef>
              <c:f>Worksheet!$I$7:$I$572</c:f>
              <c:numCache>
                <c:formatCode>m/d/yyyy</c:formatCode>
                <c:ptCount val="566"/>
                <c:pt idx="0">
                  <c:v>45322</c:v>
                </c:pt>
                <c:pt idx="1">
                  <c:v>45289</c:v>
                </c:pt>
                <c:pt idx="2">
                  <c:v>45260</c:v>
                </c:pt>
                <c:pt idx="3">
                  <c:v>45230</c:v>
                </c:pt>
                <c:pt idx="4">
                  <c:v>45198</c:v>
                </c:pt>
                <c:pt idx="5">
                  <c:v>45169</c:v>
                </c:pt>
                <c:pt idx="6">
                  <c:v>45138</c:v>
                </c:pt>
                <c:pt idx="7">
                  <c:v>45107</c:v>
                </c:pt>
                <c:pt idx="8">
                  <c:v>45077</c:v>
                </c:pt>
                <c:pt idx="9">
                  <c:v>45044</c:v>
                </c:pt>
                <c:pt idx="10">
                  <c:v>45016</c:v>
                </c:pt>
                <c:pt idx="11">
                  <c:v>44985</c:v>
                </c:pt>
                <c:pt idx="12">
                  <c:v>44957</c:v>
                </c:pt>
                <c:pt idx="13">
                  <c:v>44925</c:v>
                </c:pt>
                <c:pt idx="14">
                  <c:v>44895</c:v>
                </c:pt>
                <c:pt idx="15">
                  <c:v>44865</c:v>
                </c:pt>
                <c:pt idx="16">
                  <c:v>44834</c:v>
                </c:pt>
                <c:pt idx="17">
                  <c:v>44804</c:v>
                </c:pt>
                <c:pt idx="18">
                  <c:v>44771</c:v>
                </c:pt>
                <c:pt idx="19">
                  <c:v>44742</c:v>
                </c:pt>
                <c:pt idx="20">
                  <c:v>44712</c:v>
                </c:pt>
                <c:pt idx="21">
                  <c:v>44680</c:v>
                </c:pt>
                <c:pt idx="22">
                  <c:v>44651</c:v>
                </c:pt>
                <c:pt idx="23">
                  <c:v>44620</c:v>
                </c:pt>
                <c:pt idx="24">
                  <c:v>44592</c:v>
                </c:pt>
                <c:pt idx="25">
                  <c:v>44561</c:v>
                </c:pt>
                <c:pt idx="26">
                  <c:v>44530</c:v>
                </c:pt>
                <c:pt idx="27">
                  <c:v>44498</c:v>
                </c:pt>
                <c:pt idx="28">
                  <c:v>44469</c:v>
                </c:pt>
                <c:pt idx="29">
                  <c:v>44439</c:v>
                </c:pt>
                <c:pt idx="30">
                  <c:v>44407</c:v>
                </c:pt>
                <c:pt idx="31">
                  <c:v>44377</c:v>
                </c:pt>
                <c:pt idx="32">
                  <c:v>44347</c:v>
                </c:pt>
                <c:pt idx="33">
                  <c:v>44316</c:v>
                </c:pt>
                <c:pt idx="34">
                  <c:v>44286</c:v>
                </c:pt>
                <c:pt idx="35">
                  <c:v>44253</c:v>
                </c:pt>
                <c:pt idx="36">
                  <c:v>44225</c:v>
                </c:pt>
                <c:pt idx="37">
                  <c:v>44196</c:v>
                </c:pt>
                <c:pt idx="38">
                  <c:v>44165</c:v>
                </c:pt>
                <c:pt idx="39">
                  <c:v>44134</c:v>
                </c:pt>
                <c:pt idx="40">
                  <c:v>44104</c:v>
                </c:pt>
                <c:pt idx="41">
                  <c:v>44074</c:v>
                </c:pt>
                <c:pt idx="42">
                  <c:v>44043</c:v>
                </c:pt>
                <c:pt idx="43">
                  <c:v>44012</c:v>
                </c:pt>
                <c:pt idx="44">
                  <c:v>43980</c:v>
                </c:pt>
                <c:pt idx="45">
                  <c:v>43951</c:v>
                </c:pt>
                <c:pt idx="46">
                  <c:v>43921</c:v>
                </c:pt>
                <c:pt idx="47">
                  <c:v>43889</c:v>
                </c:pt>
                <c:pt idx="48">
                  <c:v>43861</c:v>
                </c:pt>
                <c:pt idx="49">
                  <c:v>43830</c:v>
                </c:pt>
                <c:pt idx="50">
                  <c:v>43798</c:v>
                </c:pt>
                <c:pt idx="51">
                  <c:v>43769</c:v>
                </c:pt>
                <c:pt idx="52">
                  <c:v>43738</c:v>
                </c:pt>
                <c:pt idx="53">
                  <c:v>43707</c:v>
                </c:pt>
                <c:pt idx="54">
                  <c:v>43677</c:v>
                </c:pt>
                <c:pt idx="55">
                  <c:v>43644</c:v>
                </c:pt>
                <c:pt idx="56">
                  <c:v>43616</c:v>
                </c:pt>
                <c:pt idx="57">
                  <c:v>43585</c:v>
                </c:pt>
                <c:pt idx="58">
                  <c:v>43553</c:v>
                </c:pt>
                <c:pt idx="59">
                  <c:v>43524</c:v>
                </c:pt>
                <c:pt idx="60">
                  <c:v>43496</c:v>
                </c:pt>
                <c:pt idx="61">
                  <c:v>43465</c:v>
                </c:pt>
                <c:pt idx="62">
                  <c:v>43434</c:v>
                </c:pt>
                <c:pt idx="63">
                  <c:v>43404</c:v>
                </c:pt>
                <c:pt idx="64">
                  <c:v>43371</c:v>
                </c:pt>
                <c:pt idx="65">
                  <c:v>43343</c:v>
                </c:pt>
                <c:pt idx="66">
                  <c:v>43312</c:v>
                </c:pt>
                <c:pt idx="67">
                  <c:v>43280</c:v>
                </c:pt>
                <c:pt idx="68">
                  <c:v>43251</c:v>
                </c:pt>
                <c:pt idx="69">
                  <c:v>43220</c:v>
                </c:pt>
                <c:pt idx="70">
                  <c:v>43189</c:v>
                </c:pt>
                <c:pt idx="71">
                  <c:v>43159</c:v>
                </c:pt>
                <c:pt idx="72">
                  <c:v>43131</c:v>
                </c:pt>
                <c:pt idx="73">
                  <c:v>43098</c:v>
                </c:pt>
                <c:pt idx="74">
                  <c:v>43069</c:v>
                </c:pt>
                <c:pt idx="75">
                  <c:v>43039</c:v>
                </c:pt>
                <c:pt idx="76">
                  <c:v>43007</c:v>
                </c:pt>
                <c:pt idx="77">
                  <c:v>42978</c:v>
                </c:pt>
                <c:pt idx="78">
                  <c:v>42947</c:v>
                </c:pt>
                <c:pt idx="79">
                  <c:v>42916</c:v>
                </c:pt>
                <c:pt idx="80">
                  <c:v>42886</c:v>
                </c:pt>
                <c:pt idx="81">
                  <c:v>42853</c:v>
                </c:pt>
                <c:pt idx="82">
                  <c:v>42825</c:v>
                </c:pt>
                <c:pt idx="83">
                  <c:v>42794</c:v>
                </c:pt>
                <c:pt idx="84">
                  <c:v>42766</c:v>
                </c:pt>
                <c:pt idx="85">
                  <c:v>42734</c:v>
                </c:pt>
                <c:pt idx="86">
                  <c:v>42704</c:v>
                </c:pt>
                <c:pt idx="87">
                  <c:v>42674</c:v>
                </c:pt>
                <c:pt idx="88">
                  <c:v>42643</c:v>
                </c:pt>
                <c:pt idx="89">
                  <c:v>42613</c:v>
                </c:pt>
                <c:pt idx="90">
                  <c:v>42580</c:v>
                </c:pt>
                <c:pt idx="91">
                  <c:v>42551</c:v>
                </c:pt>
                <c:pt idx="92">
                  <c:v>42521</c:v>
                </c:pt>
                <c:pt idx="93">
                  <c:v>42489</c:v>
                </c:pt>
                <c:pt idx="94">
                  <c:v>42460</c:v>
                </c:pt>
                <c:pt idx="95">
                  <c:v>42429</c:v>
                </c:pt>
                <c:pt idx="96">
                  <c:v>42398</c:v>
                </c:pt>
                <c:pt idx="97">
                  <c:v>42369</c:v>
                </c:pt>
                <c:pt idx="98">
                  <c:v>42338</c:v>
                </c:pt>
                <c:pt idx="99">
                  <c:v>42307</c:v>
                </c:pt>
                <c:pt idx="100">
                  <c:v>42277</c:v>
                </c:pt>
                <c:pt idx="101">
                  <c:v>42247</c:v>
                </c:pt>
                <c:pt idx="102">
                  <c:v>42216</c:v>
                </c:pt>
                <c:pt idx="103">
                  <c:v>42185</c:v>
                </c:pt>
                <c:pt idx="104">
                  <c:v>42153</c:v>
                </c:pt>
                <c:pt idx="105">
                  <c:v>42124</c:v>
                </c:pt>
                <c:pt idx="106">
                  <c:v>42094</c:v>
                </c:pt>
                <c:pt idx="107">
                  <c:v>42062</c:v>
                </c:pt>
                <c:pt idx="108">
                  <c:v>42034</c:v>
                </c:pt>
                <c:pt idx="109">
                  <c:v>42004</c:v>
                </c:pt>
                <c:pt idx="110">
                  <c:v>41971</c:v>
                </c:pt>
                <c:pt idx="111">
                  <c:v>41943</c:v>
                </c:pt>
                <c:pt idx="112">
                  <c:v>41912</c:v>
                </c:pt>
                <c:pt idx="113">
                  <c:v>41880</c:v>
                </c:pt>
                <c:pt idx="114">
                  <c:v>41851</c:v>
                </c:pt>
                <c:pt idx="115">
                  <c:v>41820</c:v>
                </c:pt>
                <c:pt idx="116">
                  <c:v>41789</c:v>
                </c:pt>
                <c:pt idx="117">
                  <c:v>41759</c:v>
                </c:pt>
                <c:pt idx="118">
                  <c:v>41729</c:v>
                </c:pt>
                <c:pt idx="119">
                  <c:v>41698</c:v>
                </c:pt>
                <c:pt idx="120">
                  <c:v>41670</c:v>
                </c:pt>
                <c:pt idx="121">
                  <c:v>41639</c:v>
                </c:pt>
                <c:pt idx="122">
                  <c:v>41607</c:v>
                </c:pt>
                <c:pt idx="123">
                  <c:v>41578</c:v>
                </c:pt>
                <c:pt idx="124">
                  <c:v>41547</c:v>
                </c:pt>
                <c:pt idx="125">
                  <c:v>41516</c:v>
                </c:pt>
                <c:pt idx="126">
                  <c:v>41486</c:v>
                </c:pt>
                <c:pt idx="127">
                  <c:v>41453</c:v>
                </c:pt>
                <c:pt idx="128">
                  <c:v>41425</c:v>
                </c:pt>
                <c:pt idx="129">
                  <c:v>41394</c:v>
                </c:pt>
                <c:pt idx="130">
                  <c:v>41362</c:v>
                </c:pt>
                <c:pt idx="131">
                  <c:v>41333</c:v>
                </c:pt>
                <c:pt idx="132">
                  <c:v>41305</c:v>
                </c:pt>
                <c:pt idx="133">
                  <c:v>41274</c:v>
                </c:pt>
                <c:pt idx="134">
                  <c:v>41243</c:v>
                </c:pt>
                <c:pt idx="135">
                  <c:v>41213</c:v>
                </c:pt>
                <c:pt idx="136">
                  <c:v>41180</c:v>
                </c:pt>
                <c:pt idx="137">
                  <c:v>41152</c:v>
                </c:pt>
                <c:pt idx="138">
                  <c:v>41121</c:v>
                </c:pt>
                <c:pt idx="139">
                  <c:v>41089</c:v>
                </c:pt>
                <c:pt idx="140">
                  <c:v>41060</c:v>
                </c:pt>
                <c:pt idx="141">
                  <c:v>41029</c:v>
                </c:pt>
                <c:pt idx="142">
                  <c:v>40998</c:v>
                </c:pt>
                <c:pt idx="143">
                  <c:v>40968</c:v>
                </c:pt>
                <c:pt idx="144">
                  <c:v>40939</c:v>
                </c:pt>
                <c:pt idx="145">
                  <c:v>40907</c:v>
                </c:pt>
                <c:pt idx="146">
                  <c:v>40877</c:v>
                </c:pt>
                <c:pt idx="147">
                  <c:v>40847</c:v>
                </c:pt>
                <c:pt idx="148">
                  <c:v>40816</c:v>
                </c:pt>
                <c:pt idx="149">
                  <c:v>40786</c:v>
                </c:pt>
                <c:pt idx="150">
                  <c:v>40753</c:v>
                </c:pt>
                <c:pt idx="151">
                  <c:v>40724</c:v>
                </c:pt>
                <c:pt idx="152">
                  <c:v>40694</c:v>
                </c:pt>
                <c:pt idx="153">
                  <c:v>40662</c:v>
                </c:pt>
                <c:pt idx="154">
                  <c:v>40633</c:v>
                </c:pt>
                <c:pt idx="155">
                  <c:v>40602</c:v>
                </c:pt>
                <c:pt idx="156">
                  <c:v>40574</c:v>
                </c:pt>
                <c:pt idx="157">
                  <c:v>40543</c:v>
                </c:pt>
                <c:pt idx="158">
                  <c:v>40512</c:v>
                </c:pt>
                <c:pt idx="159">
                  <c:v>40480</c:v>
                </c:pt>
                <c:pt idx="160">
                  <c:v>40451</c:v>
                </c:pt>
                <c:pt idx="161">
                  <c:v>40421</c:v>
                </c:pt>
                <c:pt idx="162">
                  <c:v>40389</c:v>
                </c:pt>
                <c:pt idx="163">
                  <c:v>40359</c:v>
                </c:pt>
                <c:pt idx="164">
                  <c:v>40329</c:v>
                </c:pt>
                <c:pt idx="165">
                  <c:v>40298</c:v>
                </c:pt>
                <c:pt idx="166">
                  <c:v>40268</c:v>
                </c:pt>
                <c:pt idx="167">
                  <c:v>40235</c:v>
                </c:pt>
                <c:pt idx="168">
                  <c:v>40207</c:v>
                </c:pt>
                <c:pt idx="169">
                  <c:v>40178</c:v>
                </c:pt>
                <c:pt idx="170">
                  <c:v>40147</c:v>
                </c:pt>
                <c:pt idx="171">
                  <c:v>40116</c:v>
                </c:pt>
                <c:pt idx="172">
                  <c:v>40086</c:v>
                </c:pt>
                <c:pt idx="173">
                  <c:v>40056</c:v>
                </c:pt>
                <c:pt idx="174">
                  <c:v>40025</c:v>
                </c:pt>
                <c:pt idx="175">
                  <c:v>39994</c:v>
                </c:pt>
                <c:pt idx="176">
                  <c:v>39962</c:v>
                </c:pt>
                <c:pt idx="177">
                  <c:v>39933</c:v>
                </c:pt>
                <c:pt idx="178">
                  <c:v>39903</c:v>
                </c:pt>
                <c:pt idx="179">
                  <c:v>39871</c:v>
                </c:pt>
                <c:pt idx="180">
                  <c:v>39843</c:v>
                </c:pt>
                <c:pt idx="181">
                  <c:v>39813</c:v>
                </c:pt>
                <c:pt idx="182">
                  <c:v>39780</c:v>
                </c:pt>
                <c:pt idx="183">
                  <c:v>39752</c:v>
                </c:pt>
                <c:pt idx="184">
                  <c:v>39721</c:v>
                </c:pt>
                <c:pt idx="185">
                  <c:v>39689</c:v>
                </c:pt>
                <c:pt idx="186">
                  <c:v>39660</c:v>
                </c:pt>
                <c:pt idx="187">
                  <c:v>39629</c:v>
                </c:pt>
                <c:pt idx="188">
                  <c:v>39598</c:v>
                </c:pt>
                <c:pt idx="189">
                  <c:v>39568</c:v>
                </c:pt>
                <c:pt idx="190">
                  <c:v>39538</c:v>
                </c:pt>
                <c:pt idx="191">
                  <c:v>39507</c:v>
                </c:pt>
                <c:pt idx="192">
                  <c:v>39478</c:v>
                </c:pt>
                <c:pt idx="193">
                  <c:v>39447</c:v>
                </c:pt>
                <c:pt idx="194">
                  <c:v>39416</c:v>
                </c:pt>
                <c:pt idx="195">
                  <c:v>39386</c:v>
                </c:pt>
                <c:pt idx="196">
                  <c:v>39353</c:v>
                </c:pt>
                <c:pt idx="197">
                  <c:v>39325</c:v>
                </c:pt>
                <c:pt idx="198">
                  <c:v>39294</c:v>
                </c:pt>
                <c:pt idx="199">
                  <c:v>39262</c:v>
                </c:pt>
                <c:pt idx="200">
                  <c:v>39233</c:v>
                </c:pt>
                <c:pt idx="201">
                  <c:v>39202</c:v>
                </c:pt>
                <c:pt idx="202">
                  <c:v>39171</c:v>
                </c:pt>
                <c:pt idx="203">
                  <c:v>39141</c:v>
                </c:pt>
                <c:pt idx="204">
                  <c:v>39113</c:v>
                </c:pt>
                <c:pt idx="205">
                  <c:v>39080</c:v>
                </c:pt>
                <c:pt idx="206">
                  <c:v>39051</c:v>
                </c:pt>
                <c:pt idx="207">
                  <c:v>39021</c:v>
                </c:pt>
                <c:pt idx="208">
                  <c:v>38989</c:v>
                </c:pt>
                <c:pt idx="209">
                  <c:v>38960</c:v>
                </c:pt>
                <c:pt idx="210">
                  <c:v>38929</c:v>
                </c:pt>
                <c:pt idx="211">
                  <c:v>38898</c:v>
                </c:pt>
                <c:pt idx="212">
                  <c:v>38868</c:v>
                </c:pt>
                <c:pt idx="213">
                  <c:v>38835</c:v>
                </c:pt>
                <c:pt idx="214">
                  <c:v>38807</c:v>
                </c:pt>
                <c:pt idx="215">
                  <c:v>38776</c:v>
                </c:pt>
                <c:pt idx="216">
                  <c:v>38748</c:v>
                </c:pt>
                <c:pt idx="217">
                  <c:v>38716</c:v>
                </c:pt>
                <c:pt idx="218">
                  <c:v>38686</c:v>
                </c:pt>
                <c:pt idx="219">
                  <c:v>38656</c:v>
                </c:pt>
                <c:pt idx="220">
                  <c:v>38625</c:v>
                </c:pt>
                <c:pt idx="221">
                  <c:v>38595</c:v>
                </c:pt>
                <c:pt idx="222">
                  <c:v>38562</c:v>
                </c:pt>
                <c:pt idx="223">
                  <c:v>38533</c:v>
                </c:pt>
                <c:pt idx="224">
                  <c:v>38503</c:v>
                </c:pt>
                <c:pt idx="225">
                  <c:v>38471</c:v>
                </c:pt>
                <c:pt idx="226">
                  <c:v>38442</c:v>
                </c:pt>
                <c:pt idx="227">
                  <c:v>38411</c:v>
                </c:pt>
                <c:pt idx="228">
                  <c:v>38383</c:v>
                </c:pt>
                <c:pt idx="229">
                  <c:v>38352</c:v>
                </c:pt>
                <c:pt idx="230">
                  <c:v>38321</c:v>
                </c:pt>
                <c:pt idx="231">
                  <c:v>38289</c:v>
                </c:pt>
                <c:pt idx="232">
                  <c:v>38260</c:v>
                </c:pt>
                <c:pt idx="233">
                  <c:v>38230</c:v>
                </c:pt>
                <c:pt idx="234">
                  <c:v>38198</c:v>
                </c:pt>
                <c:pt idx="235">
                  <c:v>38168</c:v>
                </c:pt>
                <c:pt idx="236">
                  <c:v>38138</c:v>
                </c:pt>
                <c:pt idx="237">
                  <c:v>38107</c:v>
                </c:pt>
                <c:pt idx="238">
                  <c:v>38077</c:v>
                </c:pt>
                <c:pt idx="239">
                  <c:v>38044</c:v>
                </c:pt>
                <c:pt idx="240">
                  <c:v>38016</c:v>
                </c:pt>
                <c:pt idx="241">
                  <c:v>37986</c:v>
                </c:pt>
                <c:pt idx="242">
                  <c:v>37953</c:v>
                </c:pt>
                <c:pt idx="243">
                  <c:v>37925</c:v>
                </c:pt>
                <c:pt idx="244">
                  <c:v>37894</c:v>
                </c:pt>
                <c:pt idx="245">
                  <c:v>37862</c:v>
                </c:pt>
                <c:pt idx="246">
                  <c:v>37833</c:v>
                </c:pt>
                <c:pt idx="247">
                  <c:v>37802</c:v>
                </c:pt>
                <c:pt idx="248">
                  <c:v>37771</c:v>
                </c:pt>
                <c:pt idx="249">
                  <c:v>37741</c:v>
                </c:pt>
                <c:pt idx="250">
                  <c:v>37711</c:v>
                </c:pt>
                <c:pt idx="251">
                  <c:v>37680</c:v>
                </c:pt>
                <c:pt idx="252">
                  <c:v>37652</c:v>
                </c:pt>
                <c:pt idx="253">
                  <c:v>37621</c:v>
                </c:pt>
                <c:pt idx="254">
                  <c:v>37589</c:v>
                </c:pt>
                <c:pt idx="255">
                  <c:v>37560</c:v>
                </c:pt>
                <c:pt idx="256">
                  <c:v>37529</c:v>
                </c:pt>
                <c:pt idx="257">
                  <c:v>37498</c:v>
                </c:pt>
                <c:pt idx="258">
                  <c:v>37468</c:v>
                </c:pt>
                <c:pt idx="259">
                  <c:v>37435</c:v>
                </c:pt>
                <c:pt idx="260">
                  <c:v>37407</c:v>
                </c:pt>
                <c:pt idx="261">
                  <c:v>37376</c:v>
                </c:pt>
                <c:pt idx="262">
                  <c:v>37344</c:v>
                </c:pt>
                <c:pt idx="263">
                  <c:v>37315</c:v>
                </c:pt>
                <c:pt idx="264">
                  <c:v>37287</c:v>
                </c:pt>
                <c:pt idx="265">
                  <c:v>37256</c:v>
                </c:pt>
                <c:pt idx="266">
                  <c:v>37225</c:v>
                </c:pt>
                <c:pt idx="267">
                  <c:v>37195</c:v>
                </c:pt>
                <c:pt idx="268">
                  <c:v>37162</c:v>
                </c:pt>
                <c:pt idx="269">
                  <c:v>37134</c:v>
                </c:pt>
                <c:pt idx="270">
                  <c:v>37103</c:v>
                </c:pt>
                <c:pt idx="271">
                  <c:v>37071</c:v>
                </c:pt>
                <c:pt idx="272">
                  <c:v>37042</c:v>
                </c:pt>
                <c:pt idx="273">
                  <c:v>37011</c:v>
                </c:pt>
                <c:pt idx="274">
                  <c:v>36980</c:v>
                </c:pt>
                <c:pt idx="275">
                  <c:v>36950</c:v>
                </c:pt>
                <c:pt idx="276">
                  <c:v>36922</c:v>
                </c:pt>
                <c:pt idx="277">
                  <c:v>36889</c:v>
                </c:pt>
                <c:pt idx="278">
                  <c:v>36860</c:v>
                </c:pt>
                <c:pt idx="279">
                  <c:v>36830</c:v>
                </c:pt>
                <c:pt idx="280">
                  <c:v>36798</c:v>
                </c:pt>
                <c:pt idx="281">
                  <c:v>36769</c:v>
                </c:pt>
                <c:pt idx="282">
                  <c:v>36738</c:v>
                </c:pt>
                <c:pt idx="283">
                  <c:v>36707</c:v>
                </c:pt>
                <c:pt idx="284">
                  <c:v>36677</c:v>
                </c:pt>
                <c:pt idx="285">
                  <c:v>36644</c:v>
                </c:pt>
                <c:pt idx="286">
                  <c:v>36616</c:v>
                </c:pt>
                <c:pt idx="287">
                  <c:v>36585</c:v>
                </c:pt>
                <c:pt idx="288">
                  <c:v>36556</c:v>
                </c:pt>
                <c:pt idx="289">
                  <c:v>36525</c:v>
                </c:pt>
                <c:pt idx="290">
                  <c:v>36494</c:v>
                </c:pt>
                <c:pt idx="291">
                  <c:v>36462</c:v>
                </c:pt>
                <c:pt idx="292">
                  <c:v>36433</c:v>
                </c:pt>
                <c:pt idx="293">
                  <c:v>36403</c:v>
                </c:pt>
                <c:pt idx="294">
                  <c:v>36371</c:v>
                </c:pt>
                <c:pt idx="295">
                  <c:v>36341</c:v>
                </c:pt>
                <c:pt idx="296">
                  <c:v>36311</c:v>
                </c:pt>
                <c:pt idx="297">
                  <c:v>36280</c:v>
                </c:pt>
                <c:pt idx="298">
                  <c:v>36250</c:v>
                </c:pt>
                <c:pt idx="299">
                  <c:v>36217</c:v>
                </c:pt>
                <c:pt idx="300">
                  <c:v>36189</c:v>
                </c:pt>
                <c:pt idx="301">
                  <c:v>36160</c:v>
                </c:pt>
                <c:pt idx="302">
                  <c:v>36129</c:v>
                </c:pt>
                <c:pt idx="303">
                  <c:v>36098</c:v>
                </c:pt>
                <c:pt idx="304">
                  <c:v>36068</c:v>
                </c:pt>
                <c:pt idx="305">
                  <c:v>36038</c:v>
                </c:pt>
                <c:pt idx="306">
                  <c:v>36007</c:v>
                </c:pt>
                <c:pt idx="307">
                  <c:v>35976</c:v>
                </c:pt>
                <c:pt idx="308">
                  <c:v>35944</c:v>
                </c:pt>
                <c:pt idx="309">
                  <c:v>35915</c:v>
                </c:pt>
                <c:pt idx="310">
                  <c:v>35885</c:v>
                </c:pt>
                <c:pt idx="311">
                  <c:v>35853</c:v>
                </c:pt>
                <c:pt idx="312">
                  <c:v>35825</c:v>
                </c:pt>
                <c:pt idx="313">
                  <c:v>35795</c:v>
                </c:pt>
                <c:pt idx="314">
                  <c:v>35762</c:v>
                </c:pt>
                <c:pt idx="315">
                  <c:v>35734</c:v>
                </c:pt>
                <c:pt idx="316">
                  <c:v>35703</c:v>
                </c:pt>
                <c:pt idx="317">
                  <c:v>35671</c:v>
                </c:pt>
                <c:pt idx="318">
                  <c:v>35642</c:v>
                </c:pt>
                <c:pt idx="319">
                  <c:v>35611</c:v>
                </c:pt>
                <c:pt idx="320">
                  <c:v>35580</c:v>
                </c:pt>
                <c:pt idx="321">
                  <c:v>35550</c:v>
                </c:pt>
                <c:pt idx="322">
                  <c:v>35520</c:v>
                </c:pt>
                <c:pt idx="323">
                  <c:v>35489</c:v>
                </c:pt>
                <c:pt idx="324">
                  <c:v>35461</c:v>
                </c:pt>
                <c:pt idx="325">
                  <c:v>35430</c:v>
                </c:pt>
                <c:pt idx="326">
                  <c:v>35398</c:v>
                </c:pt>
                <c:pt idx="327">
                  <c:v>35369</c:v>
                </c:pt>
                <c:pt idx="328">
                  <c:v>35338</c:v>
                </c:pt>
                <c:pt idx="329">
                  <c:v>35307</c:v>
                </c:pt>
                <c:pt idx="330">
                  <c:v>35277</c:v>
                </c:pt>
                <c:pt idx="331">
                  <c:v>35244</c:v>
                </c:pt>
                <c:pt idx="332">
                  <c:v>35216</c:v>
                </c:pt>
                <c:pt idx="333">
                  <c:v>35185</c:v>
                </c:pt>
                <c:pt idx="334">
                  <c:v>35153</c:v>
                </c:pt>
                <c:pt idx="335">
                  <c:v>35124</c:v>
                </c:pt>
                <c:pt idx="336">
                  <c:v>35095</c:v>
                </c:pt>
                <c:pt idx="337">
                  <c:v>35062</c:v>
                </c:pt>
                <c:pt idx="338">
                  <c:v>35033</c:v>
                </c:pt>
                <c:pt idx="339">
                  <c:v>35003</c:v>
                </c:pt>
                <c:pt idx="340">
                  <c:v>34971</c:v>
                </c:pt>
                <c:pt idx="341">
                  <c:v>34942</c:v>
                </c:pt>
                <c:pt idx="342">
                  <c:v>34911</c:v>
                </c:pt>
                <c:pt idx="343">
                  <c:v>34880</c:v>
                </c:pt>
                <c:pt idx="344">
                  <c:v>34850</c:v>
                </c:pt>
                <c:pt idx="345">
                  <c:v>34817</c:v>
                </c:pt>
                <c:pt idx="346">
                  <c:v>34789</c:v>
                </c:pt>
                <c:pt idx="347">
                  <c:v>34758</c:v>
                </c:pt>
                <c:pt idx="348">
                  <c:v>34730</c:v>
                </c:pt>
                <c:pt idx="349">
                  <c:v>34698</c:v>
                </c:pt>
                <c:pt idx="350">
                  <c:v>34668</c:v>
                </c:pt>
                <c:pt idx="351">
                  <c:v>34638</c:v>
                </c:pt>
                <c:pt idx="352">
                  <c:v>34607</c:v>
                </c:pt>
                <c:pt idx="353">
                  <c:v>34577</c:v>
                </c:pt>
                <c:pt idx="354">
                  <c:v>34544</c:v>
                </c:pt>
                <c:pt idx="355">
                  <c:v>34515</c:v>
                </c:pt>
                <c:pt idx="356">
                  <c:v>34485</c:v>
                </c:pt>
                <c:pt idx="357">
                  <c:v>34453</c:v>
                </c:pt>
                <c:pt idx="358">
                  <c:v>34424</c:v>
                </c:pt>
                <c:pt idx="359">
                  <c:v>34393</c:v>
                </c:pt>
                <c:pt idx="360">
                  <c:v>34365</c:v>
                </c:pt>
                <c:pt idx="361">
                  <c:v>34334</c:v>
                </c:pt>
                <c:pt idx="362">
                  <c:v>34303</c:v>
                </c:pt>
                <c:pt idx="363">
                  <c:v>34271</c:v>
                </c:pt>
                <c:pt idx="364">
                  <c:v>34242</c:v>
                </c:pt>
                <c:pt idx="365">
                  <c:v>34212</c:v>
                </c:pt>
                <c:pt idx="366">
                  <c:v>34180</c:v>
                </c:pt>
                <c:pt idx="367">
                  <c:v>34150</c:v>
                </c:pt>
                <c:pt idx="368">
                  <c:v>34120</c:v>
                </c:pt>
                <c:pt idx="369">
                  <c:v>34089</c:v>
                </c:pt>
                <c:pt idx="370">
                  <c:v>34059</c:v>
                </c:pt>
                <c:pt idx="371">
                  <c:v>34026</c:v>
                </c:pt>
                <c:pt idx="372">
                  <c:v>33998</c:v>
                </c:pt>
                <c:pt idx="373">
                  <c:v>33969</c:v>
                </c:pt>
                <c:pt idx="374">
                  <c:v>33938</c:v>
                </c:pt>
                <c:pt idx="375">
                  <c:v>33907</c:v>
                </c:pt>
                <c:pt idx="376">
                  <c:v>33877</c:v>
                </c:pt>
                <c:pt idx="377">
                  <c:v>33847</c:v>
                </c:pt>
                <c:pt idx="378">
                  <c:v>33816</c:v>
                </c:pt>
                <c:pt idx="379">
                  <c:v>33785</c:v>
                </c:pt>
                <c:pt idx="380">
                  <c:v>33753</c:v>
                </c:pt>
                <c:pt idx="381">
                  <c:v>33724</c:v>
                </c:pt>
                <c:pt idx="382">
                  <c:v>33694</c:v>
                </c:pt>
                <c:pt idx="383">
                  <c:v>33662</c:v>
                </c:pt>
                <c:pt idx="384">
                  <c:v>33634</c:v>
                </c:pt>
                <c:pt idx="385">
                  <c:v>33603</c:v>
                </c:pt>
                <c:pt idx="386">
                  <c:v>33571</c:v>
                </c:pt>
                <c:pt idx="387">
                  <c:v>33542</c:v>
                </c:pt>
                <c:pt idx="388">
                  <c:v>33511</c:v>
                </c:pt>
                <c:pt idx="389">
                  <c:v>33480</c:v>
                </c:pt>
                <c:pt idx="390">
                  <c:v>33450</c:v>
                </c:pt>
                <c:pt idx="391">
                  <c:v>33417</c:v>
                </c:pt>
                <c:pt idx="392">
                  <c:v>33389</c:v>
                </c:pt>
                <c:pt idx="393">
                  <c:v>33358</c:v>
                </c:pt>
                <c:pt idx="394">
                  <c:v>33326</c:v>
                </c:pt>
                <c:pt idx="395">
                  <c:v>33297</c:v>
                </c:pt>
                <c:pt idx="396">
                  <c:v>33269</c:v>
                </c:pt>
                <c:pt idx="397">
                  <c:v>33238</c:v>
                </c:pt>
                <c:pt idx="398">
                  <c:v>33207</c:v>
                </c:pt>
                <c:pt idx="399">
                  <c:v>33177</c:v>
                </c:pt>
                <c:pt idx="400">
                  <c:v>33144</c:v>
                </c:pt>
                <c:pt idx="401">
                  <c:v>33116</c:v>
                </c:pt>
                <c:pt idx="402">
                  <c:v>33085</c:v>
                </c:pt>
                <c:pt idx="403">
                  <c:v>33053</c:v>
                </c:pt>
                <c:pt idx="404">
                  <c:v>33024</c:v>
                </c:pt>
                <c:pt idx="405">
                  <c:v>32993</c:v>
                </c:pt>
                <c:pt idx="406">
                  <c:v>32962</c:v>
                </c:pt>
                <c:pt idx="407">
                  <c:v>32932</c:v>
                </c:pt>
                <c:pt idx="408">
                  <c:v>32904</c:v>
                </c:pt>
                <c:pt idx="409">
                  <c:v>32871</c:v>
                </c:pt>
                <c:pt idx="410">
                  <c:v>32842</c:v>
                </c:pt>
                <c:pt idx="411">
                  <c:v>32812</c:v>
                </c:pt>
                <c:pt idx="412">
                  <c:v>32780</c:v>
                </c:pt>
                <c:pt idx="413">
                  <c:v>32751</c:v>
                </c:pt>
                <c:pt idx="414">
                  <c:v>32720</c:v>
                </c:pt>
                <c:pt idx="415">
                  <c:v>32689</c:v>
                </c:pt>
                <c:pt idx="416">
                  <c:v>32659</c:v>
                </c:pt>
                <c:pt idx="417">
                  <c:v>32626</c:v>
                </c:pt>
                <c:pt idx="418">
                  <c:v>32598</c:v>
                </c:pt>
                <c:pt idx="419">
                  <c:v>32567</c:v>
                </c:pt>
                <c:pt idx="420">
                  <c:v>32539</c:v>
                </c:pt>
                <c:pt idx="421">
                  <c:v>32507</c:v>
                </c:pt>
                <c:pt idx="422">
                  <c:v>32477</c:v>
                </c:pt>
                <c:pt idx="423">
                  <c:v>32447</c:v>
                </c:pt>
                <c:pt idx="424">
                  <c:v>32416</c:v>
                </c:pt>
                <c:pt idx="425">
                  <c:v>32386</c:v>
                </c:pt>
                <c:pt idx="426">
                  <c:v>32353</c:v>
                </c:pt>
                <c:pt idx="427">
                  <c:v>32324</c:v>
                </c:pt>
                <c:pt idx="428">
                  <c:v>32294</c:v>
                </c:pt>
                <c:pt idx="429">
                  <c:v>32262</c:v>
                </c:pt>
                <c:pt idx="430">
                  <c:v>32233</c:v>
                </c:pt>
                <c:pt idx="431">
                  <c:v>32202</c:v>
                </c:pt>
                <c:pt idx="432">
                  <c:v>32171</c:v>
                </c:pt>
                <c:pt idx="433">
                  <c:v>32142</c:v>
                </c:pt>
                <c:pt idx="434">
                  <c:v>32111</c:v>
                </c:pt>
                <c:pt idx="435">
                  <c:v>32080</c:v>
                </c:pt>
                <c:pt idx="436">
                  <c:v>32050</c:v>
                </c:pt>
                <c:pt idx="437">
                  <c:v>32020</c:v>
                </c:pt>
                <c:pt idx="438">
                  <c:v>31989</c:v>
                </c:pt>
                <c:pt idx="439">
                  <c:v>31958</c:v>
                </c:pt>
                <c:pt idx="440">
                  <c:v>31926</c:v>
                </c:pt>
                <c:pt idx="441">
                  <c:v>31897</c:v>
                </c:pt>
                <c:pt idx="442">
                  <c:v>31867</c:v>
                </c:pt>
                <c:pt idx="443">
                  <c:v>31835</c:v>
                </c:pt>
                <c:pt idx="444">
                  <c:v>31807</c:v>
                </c:pt>
                <c:pt idx="445">
                  <c:v>31777</c:v>
                </c:pt>
                <c:pt idx="446">
                  <c:v>31744</c:v>
                </c:pt>
                <c:pt idx="447">
                  <c:v>31716</c:v>
                </c:pt>
                <c:pt idx="448">
                  <c:v>31685</c:v>
                </c:pt>
                <c:pt idx="449">
                  <c:v>31653</c:v>
                </c:pt>
                <c:pt idx="450">
                  <c:v>31624</c:v>
                </c:pt>
                <c:pt idx="451">
                  <c:v>31593</c:v>
                </c:pt>
                <c:pt idx="452">
                  <c:v>31562</c:v>
                </c:pt>
                <c:pt idx="453">
                  <c:v>31532</c:v>
                </c:pt>
                <c:pt idx="454">
                  <c:v>31502</c:v>
                </c:pt>
                <c:pt idx="455">
                  <c:v>31471</c:v>
                </c:pt>
                <c:pt idx="456">
                  <c:v>31443</c:v>
                </c:pt>
                <c:pt idx="457">
                  <c:v>31412</c:v>
                </c:pt>
                <c:pt idx="458">
                  <c:v>31380</c:v>
                </c:pt>
                <c:pt idx="459">
                  <c:v>31351</c:v>
                </c:pt>
                <c:pt idx="460">
                  <c:v>31320</c:v>
                </c:pt>
                <c:pt idx="461">
                  <c:v>31289</c:v>
                </c:pt>
                <c:pt idx="462">
                  <c:v>31259</c:v>
                </c:pt>
                <c:pt idx="463">
                  <c:v>31226</c:v>
                </c:pt>
                <c:pt idx="464">
                  <c:v>31198</c:v>
                </c:pt>
                <c:pt idx="465">
                  <c:v>31167</c:v>
                </c:pt>
                <c:pt idx="466">
                  <c:v>31135</c:v>
                </c:pt>
                <c:pt idx="467">
                  <c:v>31106</c:v>
                </c:pt>
                <c:pt idx="468">
                  <c:v>31078</c:v>
                </c:pt>
                <c:pt idx="469">
                  <c:v>31047</c:v>
                </c:pt>
                <c:pt idx="470">
                  <c:v>31016</c:v>
                </c:pt>
                <c:pt idx="471">
                  <c:v>30986</c:v>
                </c:pt>
                <c:pt idx="472">
                  <c:v>30953</c:v>
                </c:pt>
                <c:pt idx="473">
                  <c:v>30925</c:v>
                </c:pt>
                <c:pt idx="474">
                  <c:v>30894</c:v>
                </c:pt>
                <c:pt idx="475">
                  <c:v>30862</c:v>
                </c:pt>
                <c:pt idx="476">
                  <c:v>30833</c:v>
                </c:pt>
                <c:pt idx="477">
                  <c:v>30802</c:v>
                </c:pt>
                <c:pt idx="478">
                  <c:v>30771</c:v>
                </c:pt>
                <c:pt idx="479">
                  <c:v>30741</c:v>
                </c:pt>
                <c:pt idx="480">
                  <c:v>30712</c:v>
                </c:pt>
                <c:pt idx="481">
                  <c:v>30680</c:v>
                </c:pt>
                <c:pt idx="482">
                  <c:v>30650</c:v>
                </c:pt>
                <c:pt idx="483">
                  <c:v>30620</c:v>
                </c:pt>
                <c:pt idx="484">
                  <c:v>30589</c:v>
                </c:pt>
                <c:pt idx="485">
                  <c:v>30559</c:v>
                </c:pt>
                <c:pt idx="486">
                  <c:v>30526</c:v>
                </c:pt>
                <c:pt idx="487">
                  <c:v>30497</c:v>
                </c:pt>
                <c:pt idx="488">
                  <c:v>30467</c:v>
                </c:pt>
                <c:pt idx="489">
                  <c:v>30435</c:v>
                </c:pt>
                <c:pt idx="490">
                  <c:v>30406</c:v>
                </c:pt>
                <c:pt idx="491">
                  <c:v>30375</c:v>
                </c:pt>
                <c:pt idx="492">
                  <c:v>30347</c:v>
                </c:pt>
                <c:pt idx="493">
                  <c:v>30316</c:v>
                </c:pt>
                <c:pt idx="494">
                  <c:v>30285</c:v>
                </c:pt>
                <c:pt idx="495">
                  <c:v>30253</c:v>
                </c:pt>
                <c:pt idx="496">
                  <c:v>30224</c:v>
                </c:pt>
                <c:pt idx="497">
                  <c:v>30194</c:v>
                </c:pt>
                <c:pt idx="498">
                  <c:v>30162</c:v>
                </c:pt>
                <c:pt idx="499">
                  <c:v>30132</c:v>
                </c:pt>
                <c:pt idx="500">
                  <c:v>30102</c:v>
                </c:pt>
                <c:pt idx="501">
                  <c:v>30071</c:v>
                </c:pt>
                <c:pt idx="502">
                  <c:v>30041</c:v>
                </c:pt>
                <c:pt idx="503">
                  <c:v>30008</c:v>
                </c:pt>
                <c:pt idx="504">
                  <c:v>29980</c:v>
                </c:pt>
                <c:pt idx="505">
                  <c:v>29951</c:v>
                </c:pt>
                <c:pt idx="506">
                  <c:v>29920</c:v>
                </c:pt>
                <c:pt idx="507">
                  <c:v>29889</c:v>
                </c:pt>
                <c:pt idx="508">
                  <c:v>29859</c:v>
                </c:pt>
                <c:pt idx="509">
                  <c:v>29829</c:v>
                </c:pt>
                <c:pt idx="510">
                  <c:v>29798</c:v>
                </c:pt>
                <c:pt idx="511">
                  <c:v>29767</c:v>
                </c:pt>
                <c:pt idx="512">
                  <c:v>29735</c:v>
                </c:pt>
                <c:pt idx="513">
                  <c:v>29706</c:v>
                </c:pt>
                <c:pt idx="514">
                  <c:v>29676</c:v>
                </c:pt>
                <c:pt idx="515">
                  <c:v>29644</c:v>
                </c:pt>
                <c:pt idx="516">
                  <c:v>29616</c:v>
                </c:pt>
                <c:pt idx="517">
                  <c:v>29586</c:v>
                </c:pt>
                <c:pt idx="518">
                  <c:v>29553</c:v>
                </c:pt>
                <c:pt idx="519">
                  <c:v>29525</c:v>
                </c:pt>
                <c:pt idx="520">
                  <c:v>29494</c:v>
                </c:pt>
                <c:pt idx="521">
                  <c:v>29462</c:v>
                </c:pt>
                <c:pt idx="522">
                  <c:v>29433</c:v>
                </c:pt>
                <c:pt idx="523">
                  <c:v>29402</c:v>
                </c:pt>
                <c:pt idx="524">
                  <c:v>29371</c:v>
                </c:pt>
                <c:pt idx="525">
                  <c:v>29341</c:v>
                </c:pt>
                <c:pt idx="526">
                  <c:v>29311</c:v>
                </c:pt>
                <c:pt idx="527">
                  <c:v>29280</c:v>
                </c:pt>
                <c:pt idx="528">
                  <c:v>29251</c:v>
                </c:pt>
                <c:pt idx="529">
                  <c:v>29220</c:v>
                </c:pt>
                <c:pt idx="530">
                  <c:v>29189</c:v>
                </c:pt>
                <c:pt idx="531">
                  <c:v>29159</c:v>
                </c:pt>
                <c:pt idx="532">
                  <c:v>29126</c:v>
                </c:pt>
                <c:pt idx="533">
                  <c:v>29098</c:v>
                </c:pt>
                <c:pt idx="534">
                  <c:v>29067</c:v>
                </c:pt>
                <c:pt idx="535">
                  <c:v>29035</c:v>
                </c:pt>
                <c:pt idx="536">
                  <c:v>29006</c:v>
                </c:pt>
                <c:pt idx="537">
                  <c:v>28975</c:v>
                </c:pt>
                <c:pt idx="538">
                  <c:v>28944</c:v>
                </c:pt>
                <c:pt idx="539">
                  <c:v>28914</c:v>
                </c:pt>
                <c:pt idx="540">
                  <c:v>28886</c:v>
                </c:pt>
                <c:pt idx="541">
                  <c:v>28853</c:v>
                </c:pt>
                <c:pt idx="542">
                  <c:v>28824</c:v>
                </c:pt>
                <c:pt idx="543">
                  <c:v>28794</c:v>
                </c:pt>
                <c:pt idx="544">
                  <c:v>28762</c:v>
                </c:pt>
                <c:pt idx="545">
                  <c:v>28733</c:v>
                </c:pt>
                <c:pt idx="546">
                  <c:v>28702</c:v>
                </c:pt>
                <c:pt idx="547">
                  <c:v>28671</c:v>
                </c:pt>
                <c:pt idx="548">
                  <c:v>28641</c:v>
                </c:pt>
                <c:pt idx="549">
                  <c:v>28608</c:v>
                </c:pt>
                <c:pt idx="550">
                  <c:v>28580</c:v>
                </c:pt>
                <c:pt idx="551">
                  <c:v>28549</c:v>
                </c:pt>
                <c:pt idx="552">
                  <c:v>28521</c:v>
                </c:pt>
                <c:pt idx="553">
                  <c:v>28489</c:v>
                </c:pt>
                <c:pt idx="554">
                  <c:v>28459</c:v>
                </c:pt>
                <c:pt idx="555">
                  <c:v>28429</c:v>
                </c:pt>
                <c:pt idx="556">
                  <c:v>28398</c:v>
                </c:pt>
                <c:pt idx="557">
                  <c:v>28368</c:v>
                </c:pt>
                <c:pt idx="558">
                  <c:v>28335</c:v>
                </c:pt>
                <c:pt idx="559">
                  <c:v>28306</c:v>
                </c:pt>
                <c:pt idx="560">
                  <c:v>28276</c:v>
                </c:pt>
                <c:pt idx="561">
                  <c:v>28244</c:v>
                </c:pt>
                <c:pt idx="562">
                  <c:v>28215</c:v>
                </c:pt>
                <c:pt idx="563">
                  <c:v>28184</c:v>
                </c:pt>
                <c:pt idx="564">
                  <c:v>28156</c:v>
                </c:pt>
                <c:pt idx="565">
                  <c:v>28125</c:v>
                </c:pt>
              </c:numCache>
            </c:numRef>
          </c:cat>
          <c:val>
            <c:numRef>
              <c:f>Worksheet!$L$7:$L$572</c:f>
              <c:numCache>
                <c:formatCode>0.0000%</c:formatCode>
                <c:ptCount val="566"/>
                <c:pt idx="0">
                  <c:v>-2.9429999999999942E-3</c:v>
                </c:pt>
                <c:pt idx="1">
                  <c:v>-3.708000000000003E-3</c:v>
                </c:pt>
                <c:pt idx="2">
                  <c:v>-3.5380000000000064E-3</c:v>
                </c:pt>
                <c:pt idx="3">
                  <c:v>-1.5660000000000049E-3</c:v>
                </c:pt>
                <c:pt idx="4">
                  <c:v>-4.7249999999999931E-3</c:v>
                </c:pt>
                <c:pt idx="5">
                  <c:v>-7.5479999999999922E-3</c:v>
                </c:pt>
                <c:pt idx="6">
                  <c:v>-9.1779999999999987E-3</c:v>
                </c:pt>
                <c:pt idx="7">
                  <c:v>-1.0587000000000006E-2</c:v>
                </c:pt>
                <c:pt idx="8">
                  <c:v>-7.6010000000000036E-3</c:v>
                </c:pt>
                <c:pt idx="9">
                  <c:v>-5.844000000000002E-3</c:v>
                </c:pt>
                <c:pt idx="10">
                  <c:v>-5.5769999999999986E-3</c:v>
                </c:pt>
                <c:pt idx="11">
                  <c:v>-8.9580000000000076E-3</c:v>
                </c:pt>
                <c:pt idx="12">
                  <c:v>-6.9420000000000037E-3</c:v>
                </c:pt>
                <c:pt idx="13">
                  <c:v>-5.510000000000001E-3</c:v>
                </c:pt>
                <c:pt idx="14">
                  <c:v>-7.0479999999999987E-3</c:v>
                </c:pt>
                <c:pt idx="15">
                  <c:v>-4.3460000000000096E-3</c:v>
                </c:pt>
                <c:pt idx="16">
                  <c:v>-4.5009999999999981E-3</c:v>
                </c:pt>
                <c:pt idx="17">
                  <c:v>-3.0029999999999987E-3</c:v>
                </c:pt>
                <c:pt idx="18">
                  <c:v>-2.3570000000000015E-3</c:v>
                </c:pt>
                <c:pt idx="19">
                  <c:v>5.9600000000000278E-4</c:v>
                </c:pt>
                <c:pt idx="20">
                  <c:v>2.8760000000000001E-3</c:v>
                </c:pt>
                <c:pt idx="21">
                  <c:v>2.190000000000001E-3</c:v>
                </c:pt>
                <c:pt idx="22">
                  <c:v>3.5000000000003778E-5</c:v>
                </c:pt>
                <c:pt idx="23">
                  <c:v>3.9269999999999999E-3</c:v>
                </c:pt>
                <c:pt idx="24">
                  <c:v>5.9799999999999975E-3</c:v>
                </c:pt>
                <c:pt idx="25">
                  <c:v>7.7790000000000003E-3</c:v>
                </c:pt>
                <c:pt idx="26">
                  <c:v>8.7929999999999987E-3</c:v>
                </c:pt>
                <c:pt idx="27">
                  <c:v>1.0551000000000001E-2</c:v>
                </c:pt>
                <c:pt idx="28">
                  <c:v>1.2118E-2</c:v>
                </c:pt>
                <c:pt idx="29">
                  <c:v>1.0994999999999998E-2</c:v>
                </c:pt>
                <c:pt idx="30">
                  <c:v>1.0383999999999999E-2</c:v>
                </c:pt>
                <c:pt idx="31">
                  <c:v>1.2194E-2</c:v>
                </c:pt>
                <c:pt idx="32">
                  <c:v>1.4535999999999999E-2</c:v>
                </c:pt>
                <c:pt idx="33">
                  <c:v>1.4674999999999999E-2</c:v>
                </c:pt>
                <c:pt idx="34">
                  <c:v>1.5800999999999999E-2</c:v>
                </c:pt>
                <c:pt idx="35">
                  <c:v>1.2779E-2</c:v>
                </c:pt>
                <c:pt idx="36">
                  <c:v>9.5619999999999993E-3</c:v>
                </c:pt>
                <c:pt idx="37">
                  <c:v>7.9209999999999992E-3</c:v>
                </c:pt>
                <c:pt idx="38">
                  <c:v>6.9040000000000004E-3</c:v>
                </c:pt>
                <c:pt idx="39">
                  <c:v>7.2119999999999997E-3</c:v>
                </c:pt>
                <c:pt idx="40">
                  <c:v>5.5700000000000003E-3</c:v>
                </c:pt>
                <c:pt idx="41">
                  <c:v>5.7389999999999993E-3</c:v>
                </c:pt>
                <c:pt idx="42">
                  <c:v>4.228E-3</c:v>
                </c:pt>
                <c:pt idx="43">
                  <c:v>5.0759999999999998E-3</c:v>
                </c:pt>
                <c:pt idx="44">
                  <c:v>4.9229999999999994E-3</c:v>
                </c:pt>
                <c:pt idx="45">
                  <c:v>4.437E-3</c:v>
                </c:pt>
                <c:pt idx="46">
                  <c:v>4.239999999999999E-3</c:v>
                </c:pt>
                <c:pt idx="47">
                  <c:v>2.3560000000000005E-3</c:v>
                </c:pt>
                <c:pt idx="48">
                  <c:v>1.9360000000000002E-3</c:v>
                </c:pt>
                <c:pt idx="49">
                  <c:v>3.484000000000001E-3</c:v>
                </c:pt>
                <c:pt idx="50">
                  <c:v>1.6389999999999981E-3</c:v>
                </c:pt>
                <c:pt idx="51">
                  <c:v>1.6710000000000006E-3</c:v>
                </c:pt>
                <c:pt idx="52">
                  <c:v>4.290000000000023E-4</c:v>
                </c:pt>
                <c:pt idx="53">
                  <c:v>-7.899999999999921E-5</c:v>
                </c:pt>
                <c:pt idx="54">
                  <c:v>1.4230000000000007E-3</c:v>
                </c:pt>
                <c:pt idx="55">
                  <c:v>2.5020000000000008E-3</c:v>
                </c:pt>
                <c:pt idx="56">
                  <c:v>2.0250000000000025E-3</c:v>
                </c:pt>
                <c:pt idx="57">
                  <c:v>2.3570000000000015E-3</c:v>
                </c:pt>
                <c:pt idx="58">
                  <c:v>1.4499999999999999E-3</c:v>
                </c:pt>
                <c:pt idx="59">
                  <c:v>2.0089999999999969E-3</c:v>
                </c:pt>
                <c:pt idx="60">
                  <c:v>1.7170000000000032E-3</c:v>
                </c:pt>
                <c:pt idx="61">
                  <c:v>1.9640000000000005E-3</c:v>
                </c:pt>
                <c:pt idx="62">
                  <c:v>2.0139999999999984E-3</c:v>
                </c:pt>
                <c:pt idx="63">
                  <c:v>2.7660000000000011E-3</c:v>
                </c:pt>
                <c:pt idx="64">
                  <c:v>2.4239999999999991E-3</c:v>
                </c:pt>
                <c:pt idx="65">
                  <c:v>2.3349999999999968E-3</c:v>
                </c:pt>
                <c:pt idx="66">
                  <c:v>2.9040000000000003E-3</c:v>
                </c:pt>
                <c:pt idx="67">
                  <c:v>3.3190000000000025E-3</c:v>
                </c:pt>
                <c:pt idx="68">
                  <c:v>4.3119999999999999E-3</c:v>
                </c:pt>
                <c:pt idx="69">
                  <c:v>4.6520000000000034E-3</c:v>
                </c:pt>
                <c:pt idx="70">
                  <c:v>4.728000000000003E-3</c:v>
                </c:pt>
                <c:pt idx="71">
                  <c:v>6.1060000000000003E-3</c:v>
                </c:pt>
                <c:pt idx="72">
                  <c:v>5.6439999999999997E-3</c:v>
                </c:pt>
                <c:pt idx="73">
                  <c:v>5.2240000000000029E-3</c:v>
                </c:pt>
                <c:pt idx="74">
                  <c:v>6.2770000000000013E-3</c:v>
                </c:pt>
                <c:pt idx="75">
                  <c:v>7.7960000000000043E-3</c:v>
                </c:pt>
                <c:pt idx="76">
                  <c:v>8.5090000000000027E-3</c:v>
                </c:pt>
                <c:pt idx="77">
                  <c:v>7.9150000000000019E-3</c:v>
                </c:pt>
                <c:pt idx="78">
                  <c:v>9.4510000000000011E-3</c:v>
                </c:pt>
                <c:pt idx="79">
                  <c:v>9.2200000000000025E-3</c:v>
                </c:pt>
                <c:pt idx="80">
                  <c:v>9.2099999999999977E-3</c:v>
                </c:pt>
                <c:pt idx="81">
                  <c:v>1.0182999999999999E-2</c:v>
                </c:pt>
                <c:pt idx="82">
                  <c:v>1.1333999999999999E-2</c:v>
                </c:pt>
                <c:pt idx="83">
                  <c:v>1.1298000000000001E-2</c:v>
                </c:pt>
                <c:pt idx="84">
                  <c:v>1.2487000000000002E-2</c:v>
                </c:pt>
                <c:pt idx="85">
                  <c:v>1.2560000000000003E-2</c:v>
                </c:pt>
                <c:pt idx="86">
                  <c:v>1.2679000000000001E-2</c:v>
                </c:pt>
                <c:pt idx="87">
                  <c:v>9.8460000000000006E-3</c:v>
                </c:pt>
                <c:pt idx="88">
                  <c:v>8.3249999999999991E-3</c:v>
                </c:pt>
                <c:pt idx="89">
                  <c:v>7.7470000000000021E-3</c:v>
                </c:pt>
                <c:pt idx="90">
                  <c:v>7.9770000000000015E-3</c:v>
                </c:pt>
                <c:pt idx="91">
                  <c:v>8.879999999999999E-3</c:v>
                </c:pt>
                <c:pt idx="92">
                  <c:v>9.6880000000000022E-3</c:v>
                </c:pt>
                <c:pt idx="93">
                  <c:v>1.0516999999999999E-2</c:v>
                </c:pt>
                <c:pt idx="94">
                  <c:v>1.0475999999999999E-2</c:v>
                </c:pt>
                <c:pt idx="95">
                  <c:v>9.609999999999997E-3</c:v>
                </c:pt>
                <c:pt idx="96">
                  <c:v>1.1472E-2</c:v>
                </c:pt>
                <c:pt idx="97">
                  <c:v>1.2217000000000002E-2</c:v>
                </c:pt>
                <c:pt idx="98">
                  <c:v>1.2756E-2</c:v>
                </c:pt>
                <c:pt idx="99">
                  <c:v>1.4181000000000003E-2</c:v>
                </c:pt>
                <c:pt idx="100">
                  <c:v>1.4079000000000001E-2</c:v>
                </c:pt>
                <c:pt idx="101">
                  <c:v>1.4804000000000001E-2</c:v>
                </c:pt>
                <c:pt idx="102">
                  <c:v>1.5195E-2</c:v>
                </c:pt>
                <c:pt idx="103">
                  <c:v>1.7104000000000001E-2</c:v>
                </c:pt>
                <c:pt idx="104">
                  <c:v>1.5161000000000001E-2</c:v>
                </c:pt>
                <c:pt idx="105">
                  <c:v>1.4646999999999999E-2</c:v>
                </c:pt>
                <c:pt idx="106">
                  <c:v>1.3680000000000001E-2</c:v>
                </c:pt>
                <c:pt idx="107">
                  <c:v>1.3746000000000001E-2</c:v>
                </c:pt>
                <c:pt idx="108">
                  <c:v>1.1919000000000003E-2</c:v>
                </c:pt>
                <c:pt idx="109">
                  <c:v>1.5066999999999999E-2</c:v>
                </c:pt>
                <c:pt idx="110">
                  <c:v>1.6955000000000005E-2</c:v>
                </c:pt>
                <c:pt idx="111">
                  <c:v>1.8439000000000004E-2</c:v>
                </c:pt>
                <c:pt idx="112">
                  <c:v>1.9217999999999999E-2</c:v>
                </c:pt>
                <c:pt idx="113">
                  <c:v>1.8549E-2</c:v>
                </c:pt>
                <c:pt idx="114">
                  <c:v>2.0302000000000001E-2</c:v>
                </c:pt>
                <c:pt idx="115">
                  <c:v>2.0737000000000005E-2</c:v>
                </c:pt>
                <c:pt idx="116">
                  <c:v>2.1029000000000003E-2</c:v>
                </c:pt>
                <c:pt idx="117">
                  <c:v>2.2355E-2</c:v>
                </c:pt>
                <c:pt idx="118">
                  <c:v>2.2997E-2</c:v>
                </c:pt>
                <c:pt idx="119">
                  <c:v>2.3307000000000001E-2</c:v>
                </c:pt>
                <c:pt idx="120">
                  <c:v>2.3163000000000003E-2</c:v>
                </c:pt>
                <c:pt idx="121">
                  <c:v>2.6483E-2</c:v>
                </c:pt>
                <c:pt idx="122">
                  <c:v>2.4631E-2</c:v>
                </c:pt>
                <c:pt idx="123">
                  <c:v>2.2491999999999998E-2</c:v>
                </c:pt>
                <c:pt idx="124">
                  <c:v>2.2931999999999998E-2</c:v>
                </c:pt>
                <c:pt idx="125">
                  <c:v>2.3851999999999998E-2</c:v>
                </c:pt>
                <c:pt idx="126">
                  <c:v>2.2672999999999999E-2</c:v>
                </c:pt>
                <c:pt idx="127">
                  <c:v>2.1303000000000002E-2</c:v>
                </c:pt>
                <c:pt idx="128">
                  <c:v>1.8349000000000004E-2</c:v>
                </c:pt>
                <c:pt idx="129">
                  <c:v>1.4643E-2</c:v>
                </c:pt>
                <c:pt idx="130">
                  <c:v>1.6064999999999999E-2</c:v>
                </c:pt>
                <c:pt idx="131">
                  <c:v>1.6412999999999997E-2</c:v>
                </c:pt>
                <c:pt idx="132">
                  <c:v>1.7231000000000003E-2</c:v>
                </c:pt>
                <c:pt idx="133">
                  <c:v>1.5106E-2</c:v>
                </c:pt>
                <c:pt idx="134">
                  <c:v>1.3695000000000001E-2</c:v>
                </c:pt>
                <c:pt idx="135">
                  <c:v>1.4086999999999999E-2</c:v>
                </c:pt>
                <c:pt idx="136">
                  <c:v>1.4030999999999998E-2</c:v>
                </c:pt>
                <c:pt idx="137">
                  <c:v>1.3278999999999999E-2</c:v>
                </c:pt>
                <c:pt idx="138">
                  <c:v>1.2565999999999999E-2</c:v>
                </c:pt>
                <c:pt idx="139">
                  <c:v>1.3438000000000002E-2</c:v>
                </c:pt>
                <c:pt idx="140">
                  <c:v>1.2960000000000003E-2</c:v>
                </c:pt>
                <c:pt idx="141">
                  <c:v>1.6578000000000002E-2</c:v>
                </c:pt>
                <c:pt idx="142">
                  <c:v>1.8800999999999998E-2</c:v>
                </c:pt>
                <c:pt idx="143">
                  <c:v>1.6773E-2</c:v>
                </c:pt>
                <c:pt idx="144">
                  <c:v>1.5824000000000001E-2</c:v>
                </c:pt>
                <c:pt idx="145">
                  <c:v>1.6371E-2</c:v>
                </c:pt>
                <c:pt idx="146">
                  <c:v>1.8141000000000001E-2</c:v>
                </c:pt>
                <c:pt idx="147">
                  <c:v>1.8751000000000004E-2</c:v>
                </c:pt>
                <c:pt idx="148">
                  <c:v>1.6724000000000003E-2</c:v>
                </c:pt>
                <c:pt idx="149">
                  <c:v>2.0238999999999997E-2</c:v>
                </c:pt>
                <c:pt idx="150">
                  <c:v>2.4406999999999998E-2</c:v>
                </c:pt>
                <c:pt idx="151">
                  <c:v>2.7024000000000003E-2</c:v>
                </c:pt>
                <c:pt idx="152">
                  <c:v>2.5922000000000001E-2</c:v>
                </c:pt>
                <c:pt idx="153">
                  <c:v>2.6850000000000006E-2</c:v>
                </c:pt>
                <c:pt idx="154">
                  <c:v>2.6491999999999995E-2</c:v>
                </c:pt>
                <c:pt idx="155">
                  <c:v>2.7469999999999998E-2</c:v>
                </c:pt>
                <c:pt idx="156">
                  <c:v>2.8083999999999998E-2</c:v>
                </c:pt>
                <c:pt idx="157">
                  <c:v>2.7000999999999997E-2</c:v>
                </c:pt>
                <c:pt idx="158">
                  <c:v>2.3440000000000003E-2</c:v>
                </c:pt>
                <c:pt idx="159">
                  <c:v>2.2636E-2</c:v>
                </c:pt>
                <c:pt idx="160">
                  <c:v>2.0875999999999999E-2</c:v>
                </c:pt>
                <c:pt idx="161">
                  <c:v>1.9989E-2</c:v>
                </c:pt>
                <c:pt idx="162">
                  <c:v>2.3590999999999997E-2</c:v>
                </c:pt>
                <c:pt idx="163">
                  <c:v>2.3296999999999998E-2</c:v>
                </c:pt>
                <c:pt idx="164">
                  <c:v>2.5190000000000001E-2</c:v>
                </c:pt>
                <c:pt idx="165">
                  <c:v>2.6929000000000002E-2</c:v>
                </c:pt>
                <c:pt idx="166">
                  <c:v>2.8098999999999999E-2</c:v>
                </c:pt>
                <c:pt idx="167">
                  <c:v>2.7998999999999996E-2</c:v>
                </c:pt>
                <c:pt idx="168">
                  <c:v>2.7726000000000001E-2</c:v>
                </c:pt>
                <c:pt idx="169">
                  <c:v>2.7014E-2</c:v>
                </c:pt>
                <c:pt idx="170">
                  <c:v>2.5346E-2</c:v>
                </c:pt>
                <c:pt idx="171">
                  <c:v>2.4936999999999997E-2</c:v>
                </c:pt>
                <c:pt idx="172">
                  <c:v>2.3607E-2</c:v>
                </c:pt>
                <c:pt idx="173">
                  <c:v>2.4291999999999998E-2</c:v>
                </c:pt>
                <c:pt idx="174">
                  <c:v>2.3683000000000003E-2</c:v>
                </c:pt>
                <c:pt idx="175">
                  <c:v>2.4234999999999996E-2</c:v>
                </c:pt>
                <c:pt idx="176">
                  <c:v>2.5447999999999998E-2</c:v>
                </c:pt>
                <c:pt idx="177">
                  <c:v>2.2199999999999998E-2</c:v>
                </c:pt>
                <c:pt idx="178">
                  <c:v>1.8668999999999998E-2</c:v>
                </c:pt>
                <c:pt idx="179">
                  <c:v>2.0430000000000004E-2</c:v>
                </c:pt>
                <c:pt idx="180">
                  <c:v>1.8939999999999999E-2</c:v>
                </c:pt>
                <c:pt idx="181">
                  <c:v>1.448E-2</c:v>
                </c:pt>
                <c:pt idx="182">
                  <c:v>1.9393000000000001E-2</c:v>
                </c:pt>
                <c:pt idx="183">
                  <c:v>2.4049999999999995E-2</c:v>
                </c:pt>
                <c:pt idx="184">
                  <c:v>1.8634999999999999E-2</c:v>
                </c:pt>
                <c:pt idx="185">
                  <c:v>1.4446999999999998E-2</c:v>
                </c:pt>
                <c:pt idx="186">
                  <c:v>1.4383000000000007E-2</c:v>
                </c:pt>
                <c:pt idx="187">
                  <c:v>1.3525999999999996E-2</c:v>
                </c:pt>
                <c:pt idx="188">
                  <c:v>1.4184000000000002E-2</c:v>
                </c:pt>
                <c:pt idx="189">
                  <c:v>1.4742000000000002E-2</c:v>
                </c:pt>
                <c:pt idx="190">
                  <c:v>1.8272E-2</c:v>
                </c:pt>
                <c:pt idx="191">
                  <c:v>1.8933999999999999E-2</c:v>
                </c:pt>
                <c:pt idx="192">
                  <c:v>1.5002000000000001E-2</c:v>
                </c:pt>
                <c:pt idx="193">
                  <c:v>9.7660000000000004E-3</c:v>
                </c:pt>
                <c:pt idx="194">
                  <c:v>9.4319999999999994E-3</c:v>
                </c:pt>
                <c:pt idx="195">
                  <c:v>5.2559999999999968E-3</c:v>
                </c:pt>
                <c:pt idx="196">
                  <c:v>6.0300000000000076E-3</c:v>
                </c:pt>
                <c:pt idx="197">
                  <c:v>3.9720000000000102E-3</c:v>
                </c:pt>
                <c:pt idx="198">
                  <c:v>2.2140000000000007E-3</c:v>
                </c:pt>
                <c:pt idx="199">
                  <c:v>1.6619999999999968E-3</c:v>
                </c:pt>
                <c:pt idx="200">
                  <c:v>-2.0200000000000079E-4</c:v>
                </c:pt>
                <c:pt idx="201">
                  <c:v>3.1200000000000672E-4</c:v>
                </c:pt>
                <c:pt idx="202">
                  <c:v>6.9900000000000517E-4</c:v>
                </c:pt>
                <c:pt idx="203">
                  <c:v>-7.6600000000000279E-4</c:v>
                </c:pt>
                <c:pt idx="204">
                  <c:v>-1.0850000000000026E-3</c:v>
                </c:pt>
                <c:pt idx="205">
                  <c:v>-1.0579999999999964E-3</c:v>
                </c:pt>
                <c:pt idx="206">
                  <c:v>-1.5029999999999905E-3</c:v>
                </c:pt>
                <c:pt idx="207">
                  <c:v>-9.4500000000000139E-4</c:v>
                </c:pt>
                <c:pt idx="208">
                  <c:v>-5.5299999999999794E-4</c:v>
                </c:pt>
                <c:pt idx="209">
                  <c:v>-4.9600000000001032E-4</c:v>
                </c:pt>
                <c:pt idx="210">
                  <c:v>2.9399999999999565E-4</c:v>
                </c:pt>
                <c:pt idx="211">
                  <c:v>-1.3400000000000217E-4</c:v>
                </c:pt>
                <c:pt idx="212">
                  <c:v>8.5599999999998871E-4</c:v>
                </c:pt>
                <c:pt idx="213">
                  <c:v>1.9220000000000001E-3</c:v>
                </c:pt>
                <c:pt idx="214">
                  <c:v>3.1100000000000572E-4</c:v>
                </c:pt>
                <c:pt idx="215">
                  <c:v>-1.235999999999994E-3</c:v>
                </c:pt>
                <c:pt idx="216">
                  <c:v>-3.0000000000030003E-6</c:v>
                </c:pt>
                <c:pt idx="217">
                  <c:v>-8.500000000000868E-5</c:v>
                </c:pt>
                <c:pt idx="218">
                  <c:v>7.7200000000000185E-4</c:v>
                </c:pt>
                <c:pt idx="219">
                  <c:v>1.7680000000000057E-3</c:v>
                </c:pt>
                <c:pt idx="220">
                  <c:v>1.5909999999999952E-3</c:v>
                </c:pt>
                <c:pt idx="221">
                  <c:v>2.022999999999997E-3</c:v>
                </c:pt>
                <c:pt idx="222">
                  <c:v>2.6129999999999973E-3</c:v>
                </c:pt>
                <c:pt idx="223">
                  <c:v>2.7989999999999959E-3</c:v>
                </c:pt>
                <c:pt idx="224">
                  <c:v>4.0740000000000012E-3</c:v>
                </c:pt>
                <c:pt idx="225">
                  <c:v>5.4810000000000067E-3</c:v>
                </c:pt>
                <c:pt idx="226">
                  <c:v>7.069999999999993E-3</c:v>
                </c:pt>
                <c:pt idx="227">
                  <c:v>7.8079999999999955E-3</c:v>
                </c:pt>
                <c:pt idx="228">
                  <c:v>8.5640000000000091E-3</c:v>
                </c:pt>
                <c:pt idx="229">
                  <c:v>1.1531000000000003E-2</c:v>
                </c:pt>
                <c:pt idx="230">
                  <c:v>1.3524999999999995E-2</c:v>
                </c:pt>
                <c:pt idx="231">
                  <c:v>1.4751E-2</c:v>
                </c:pt>
                <c:pt idx="232">
                  <c:v>1.5143999999999994E-2</c:v>
                </c:pt>
                <c:pt idx="233">
                  <c:v>1.7255999999999997E-2</c:v>
                </c:pt>
                <c:pt idx="234">
                  <c:v>1.7976000000000002E-2</c:v>
                </c:pt>
                <c:pt idx="235">
                  <c:v>1.9033999999999992E-2</c:v>
                </c:pt>
                <c:pt idx="236">
                  <c:v>2.1144999999999994E-2</c:v>
                </c:pt>
                <c:pt idx="237">
                  <c:v>2.1908000000000004E-2</c:v>
                </c:pt>
                <c:pt idx="238">
                  <c:v>2.2630000000000001E-2</c:v>
                </c:pt>
                <c:pt idx="239">
                  <c:v>2.3300999999999995E-2</c:v>
                </c:pt>
                <c:pt idx="240">
                  <c:v>2.3130000000000001E-2</c:v>
                </c:pt>
                <c:pt idx="241">
                  <c:v>2.4265999999999999E-2</c:v>
                </c:pt>
                <c:pt idx="242">
                  <c:v>2.2879000000000004E-2</c:v>
                </c:pt>
                <c:pt idx="243">
                  <c:v>2.4752E-2</c:v>
                </c:pt>
                <c:pt idx="244">
                  <c:v>2.4799000000000002E-2</c:v>
                </c:pt>
                <c:pt idx="245">
                  <c:v>2.4956999999999997E-2</c:v>
                </c:pt>
                <c:pt idx="246">
                  <c:v>2.6656999999999997E-2</c:v>
                </c:pt>
                <c:pt idx="247">
                  <c:v>2.2133999999999997E-2</c:v>
                </c:pt>
                <c:pt idx="248">
                  <c:v>2.0482E-2</c:v>
                </c:pt>
                <c:pt idx="249">
                  <c:v>2.3543000000000001E-2</c:v>
                </c:pt>
                <c:pt idx="250">
                  <c:v>2.3143999999999998E-2</c:v>
                </c:pt>
                <c:pt idx="251">
                  <c:v>2.1817E-2</c:v>
                </c:pt>
                <c:pt idx="252">
                  <c:v>2.2734000000000001E-2</c:v>
                </c:pt>
                <c:pt idx="253">
                  <c:v>2.2178E-2</c:v>
                </c:pt>
                <c:pt idx="254">
                  <c:v>2.1489000000000001E-2</c:v>
                </c:pt>
                <c:pt idx="255">
                  <c:v>2.2228000000000001E-2</c:v>
                </c:pt>
                <c:pt idx="256">
                  <c:v>1.9109000000000001E-2</c:v>
                </c:pt>
                <c:pt idx="257">
                  <c:v>1.9919000000000003E-2</c:v>
                </c:pt>
                <c:pt idx="258">
                  <c:v>2.2249000000000001E-2</c:v>
                </c:pt>
                <c:pt idx="259">
                  <c:v>1.9861E-2</c:v>
                </c:pt>
                <c:pt idx="260">
                  <c:v>1.8499000000000002E-2</c:v>
                </c:pt>
                <c:pt idx="261">
                  <c:v>1.8646999999999997E-2</c:v>
                </c:pt>
                <c:pt idx="262">
                  <c:v>1.6850000000000004E-2</c:v>
                </c:pt>
                <c:pt idx="263">
                  <c:v>1.8160000000000003E-2</c:v>
                </c:pt>
                <c:pt idx="264">
                  <c:v>1.8740000000000007E-2</c:v>
                </c:pt>
                <c:pt idx="265">
                  <c:v>2.0250000000000001E-2</c:v>
                </c:pt>
                <c:pt idx="266">
                  <c:v>1.9109999999999999E-2</c:v>
                </c:pt>
                <c:pt idx="267">
                  <c:v>1.8090000000000002E-2</c:v>
                </c:pt>
                <c:pt idx="268">
                  <c:v>1.7370000000000003E-2</c:v>
                </c:pt>
                <c:pt idx="269">
                  <c:v>1.2029999999999999E-2</c:v>
                </c:pt>
                <c:pt idx="270">
                  <c:v>1.2569999999999998E-2</c:v>
                </c:pt>
                <c:pt idx="271">
                  <c:v>1.1700000000000002E-2</c:v>
                </c:pt>
                <c:pt idx="272">
                  <c:v>1.1930000000000003E-2</c:v>
                </c:pt>
                <c:pt idx="273">
                  <c:v>1.0620000000000004E-2</c:v>
                </c:pt>
                <c:pt idx="274">
                  <c:v>7.3700000000000015E-3</c:v>
                </c:pt>
                <c:pt idx="275">
                  <c:v>5.060000000000002E-3</c:v>
                </c:pt>
                <c:pt idx="276">
                  <c:v>5.4199999999999943E-3</c:v>
                </c:pt>
                <c:pt idx="277">
                  <c:v>1.6000000000000042E-4</c:v>
                </c:pt>
                <c:pt idx="278">
                  <c:v>-1.4500000000000068E-3</c:v>
                </c:pt>
                <c:pt idx="279">
                  <c:v>-1.6299999999999926E-3</c:v>
                </c:pt>
                <c:pt idx="280">
                  <c:v>-1.7700000000000077E-3</c:v>
                </c:pt>
                <c:pt idx="281">
                  <c:v>-4.3800000000000089E-3</c:v>
                </c:pt>
                <c:pt idx="282">
                  <c:v>-2.5700000000000098E-3</c:v>
                </c:pt>
                <c:pt idx="283">
                  <c:v>-3.3100000000000004E-3</c:v>
                </c:pt>
                <c:pt idx="284">
                  <c:v>-4.0000000000000036E-3</c:v>
                </c:pt>
                <c:pt idx="285">
                  <c:v>-4.6400000000000052E-3</c:v>
                </c:pt>
                <c:pt idx="286">
                  <c:v>-4.7500000000000042E-3</c:v>
                </c:pt>
                <c:pt idx="287">
                  <c:v>-1.1200000000000099E-3</c:v>
                </c:pt>
                <c:pt idx="288">
                  <c:v>7.4000000000000454E-4</c:v>
                </c:pt>
                <c:pt idx="289">
                  <c:v>2.2800000000000042E-3</c:v>
                </c:pt>
                <c:pt idx="290">
                  <c:v>1.7700000000000007E-3</c:v>
                </c:pt>
                <c:pt idx="291">
                  <c:v>2.370000000000004E-3</c:v>
                </c:pt>
                <c:pt idx="292">
                  <c:v>2.8099999999999931E-3</c:v>
                </c:pt>
                <c:pt idx="293">
                  <c:v>2.4799999999999892E-3</c:v>
                </c:pt>
                <c:pt idx="294">
                  <c:v>2.81E-3</c:v>
                </c:pt>
                <c:pt idx="295">
                  <c:v>2.6800000000000088E-3</c:v>
                </c:pt>
                <c:pt idx="296">
                  <c:v>2.0899999999999946E-3</c:v>
                </c:pt>
                <c:pt idx="297">
                  <c:v>2.9399999999999982E-3</c:v>
                </c:pt>
                <c:pt idx="298">
                  <c:v>2.5500000000000037E-3</c:v>
                </c:pt>
                <c:pt idx="299">
                  <c:v>1.4899999999999983E-3</c:v>
                </c:pt>
                <c:pt idx="300">
                  <c:v>8.0999999999999128E-4</c:v>
                </c:pt>
                <c:pt idx="301">
                  <c:v>1.1899999999999966E-3</c:v>
                </c:pt>
                <c:pt idx="302">
                  <c:v>2.0900000000000016E-3</c:v>
                </c:pt>
                <c:pt idx="303">
                  <c:v>4.8500000000000071E-3</c:v>
                </c:pt>
                <c:pt idx="304">
                  <c:v>1.4699999999999991E-3</c:v>
                </c:pt>
                <c:pt idx="305">
                  <c:v>1.9500000000000003E-3</c:v>
                </c:pt>
                <c:pt idx="306">
                  <c:v>1.399999999999943E-4</c:v>
                </c:pt>
                <c:pt idx="307">
                  <c:v>-2.5000000000000716E-4</c:v>
                </c:pt>
                <c:pt idx="308">
                  <c:v>3.0999999999999084E-4</c:v>
                </c:pt>
                <c:pt idx="309">
                  <c:v>1.0000000000000078E-3</c:v>
                </c:pt>
                <c:pt idx="310">
                  <c:v>9.1000000000000109E-4</c:v>
                </c:pt>
                <c:pt idx="311">
                  <c:v>8.3999999999999353E-4</c:v>
                </c:pt>
                <c:pt idx="312">
                  <c:v>2.0099999999999979E-3</c:v>
                </c:pt>
                <c:pt idx="313">
                  <c:v>9.6000000000000252E-4</c:v>
                </c:pt>
                <c:pt idx="314">
                  <c:v>1.3599999999999862E-3</c:v>
                </c:pt>
                <c:pt idx="315">
                  <c:v>2.1899999999999975E-3</c:v>
                </c:pt>
                <c:pt idx="316">
                  <c:v>3.2399999999999998E-3</c:v>
                </c:pt>
                <c:pt idx="317">
                  <c:v>3.8400000000000031E-3</c:v>
                </c:pt>
                <c:pt idx="318">
                  <c:v>2.8300000000000061E-3</c:v>
                </c:pt>
                <c:pt idx="319">
                  <c:v>4.3200000000000044E-3</c:v>
                </c:pt>
                <c:pt idx="320">
                  <c:v>4.5899999999999969E-3</c:v>
                </c:pt>
                <c:pt idx="321">
                  <c:v>4.4399999999999995E-3</c:v>
                </c:pt>
                <c:pt idx="322">
                  <c:v>4.830000000000001E-3</c:v>
                </c:pt>
                <c:pt idx="323">
                  <c:v>4.6599999999999905E-3</c:v>
                </c:pt>
                <c:pt idx="324">
                  <c:v>5.850000000000001E-3</c:v>
                </c:pt>
                <c:pt idx="325">
                  <c:v>5.4999999999999979E-3</c:v>
                </c:pt>
                <c:pt idx="326">
                  <c:v>4.5999999999999999E-3</c:v>
                </c:pt>
                <c:pt idx="327">
                  <c:v>5.9800000000000061E-3</c:v>
                </c:pt>
                <c:pt idx="328">
                  <c:v>6.0100000000000015E-3</c:v>
                </c:pt>
                <c:pt idx="329">
                  <c:v>6.0499999999999859E-3</c:v>
                </c:pt>
                <c:pt idx="330">
                  <c:v>5.7700000000000043E-3</c:v>
                </c:pt>
                <c:pt idx="331">
                  <c:v>6.0400000000000037E-3</c:v>
                </c:pt>
                <c:pt idx="332">
                  <c:v>6.1499999999999957E-3</c:v>
                </c:pt>
                <c:pt idx="333">
                  <c:v>6.179999999999998E-3</c:v>
                </c:pt>
                <c:pt idx="334">
                  <c:v>5.6599999999999914E-3</c:v>
                </c:pt>
                <c:pt idx="335">
                  <c:v>6.7199999999999968E-3</c:v>
                </c:pt>
                <c:pt idx="336">
                  <c:v>6.5500000000000072E-3</c:v>
                </c:pt>
                <c:pt idx="337">
                  <c:v>4.2199999999999946E-3</c:v>
                </c:pt>
                <c:pt idx="338">
                  <c:v>3.9900000000000005E-3</c:v>
                </c:pt>
                <c:pt idx="339">
                  <c:v>4.1199999999999987E-3</c:v>
                </c:pt>
                <c:pt idx="340">
                  <c:v>3.3100000000000074E-3</c:v>
                </c:pt>
                <c:pt idx="341">
                  <c:v>4.3499999999999928E-3</c:v>
                </c:pt>
                <c:pt idx="342">
                  <c:v>5.5899999999999977E-3</c:v>
                </c:pt>
                <c:pt idx="343">
                  <c:v>4.0999999999999995E-3</c:v>
                </c:pt>
                <c:pt idx="344">
                  <c:v>4.4499999999999887E-3</c:v>
                </c:pt>
                <c:pt idx="345">
                  <c:v>4.6999999999999958E-3</c:v>
                </c:pt>
                <c:pt idx="346">
                  <c:v>4.1800000000000032E-3</c:v>
                </c:pt>
                <c:pt idx="347">
                  <c:v>4.369999999999985E-3</c:v>
                </c:pt>
                <c:pt idx="348">
                  <c:v>3.4600000000000047E-3</c:v>
                </c:pt>
                <c:pt idx="349">
                  <c:v>1.229999999999995E-3</c:v>
                </c:pt>
                <c:pt idx="350">
                  <c:v>5.1099999999999896E-3</c:v>
                </c:pt>
                <c:pt idx="351">
                  <c:v>9.8300000000000054E-3</c:v>
                </c:pt>
                <c:pt idx="352">
                  <c:v>1.0179999999999995E-2</c:v>
                </c:pt>
                <c:pt idx="353">
                  <c:v>1.0239999999999999E-2</c:v>
                </c:pt>
                <c:pt idx="354">
                  <c:v>1.1199999999999995E-2</c:v>
                </c:pt>
                <c:pt idx="355">
                  <c:v>1.1430000000000003E-2</c:v>
                </c:pt>
                <c:pt idx="356">
                  <c:v>1.1540000000000002E-2</c:v>
                </c:pt>
                <c:pt idx="357">
                  <c:v>1.3060000000000002E-2</c:v>
                </c:pt>
                <c:pt idx="358">
                  <c:v>1.5460000000000008E-2</c:v>
                </c:pt>
                <c:pt idx="359">
                  <c:v>1.4709999999999994E-2</c:v>
                </c:pt>
                <c:pt idx="360">
                  <c:v>1.5180000000000006E-2</c:v>
                </c:pt>
                <c:pt idx="361">
                  <c:v>1.5599999999999996E-2</c:v>
                </c:pt>
                <c:pt idx="362">
                  <c:v>1.602E-2</c:v>
                </c:pt>
                <c:pt idx="363">
                  <c:v>1.4280000000000001E-2</c:v>
                </c:pt>
                <c:pt idx="364">
                  <c:v>1.507E-2</c:v>
                </c:pt>
                <c:pt idx="365">
                  <c:v>1.5890000000000001E-2</c:v>
                </c:pt>
                <c:pt idx="366">
                  <c:v>1.6800000000000002E-2</c:v>
                </c:pt>
                <c:pt idx="367">
                  <c:v>1.7739999999999999E-2</c:v>
                </c:pt>
                <c:pt idx="368">
                  <c:v>1.9000000000000003E-2</c:v>
                </c:pt>
                <c:pt idx="369">
                  <c:v>2.2080000000000002E-2</c:v>
                </c:pt>
                <c:pt idx="370">
                  <c:v>2.0670000000000001E-2</c:v>
                </c:pt>
                <c:pt idx="371">
                  <c:v>2.112E-2</c:v>
                </c:pt>
                <c:pt idx="372">
                  <c:v>2.1909999999999992E-2</c:v>
                </c:pt>
                <c:pt idx="373">
                  <c:v>2.1280000000000007E-2</c:v>
                </c:pt>
                <c:pt idx="374">
                  <c:v>2.146E-2</c:v>
                </c:pt>
                <c:pt idx="375">
                  <c:v>2.4059999999999991E-2</c:v>
                </c:pt>
                <c:pt idx="376">
                  <c:v>2.5590000000000002E-2</c:v>
                </c:pt>
                <c:pt idx="377">
                  <c:v>2.4690000000000004E-2</c:v>
                </c:pt>
                <c:pt idx="378">
                  <c:v>2.3099999999999996E-2</c:v>
                </c:pt>
                <c:pt idx="379">
                  <c:v>2.2870000000000015E-2</c:v>
                </c:pt>
                <c:pt idx="380">
                  <c:v>2.1339999999999991E-2</c:v>
                </c:pt>
                <c:pt idx="381">
                  <c:v>2.1580000000000009E-2</c:v>
                </c:pt>
                <c:pt idx="382">
                  <c:v>1.9449999999999995E-2</c:v>
                </c:pt>
                <c:pt idx="383">
                  <c:v>2.0079999999999994E-2</c:v>
                </c:pt>
                <c:pt idx="384">
                  <c:v>2.1740000000000002E-2</c:v>
                </c:pt>
                <c:pt idx="385">
                  <c:v>1.947999999999999E-2</c:v>
                </c:pt>
                <c:pt idx="386">
                  <c:v>2.0010000000000007E-2</c:v>
                </c:pt>
                <c:pt idx="387">
                  <c:v>1.7619999999999997E-2</c:v>
                </c:pt>
                <c:pt idx="388">
                  <c:v>1.4629999999999997E-2</c:v>
                </c:pt>
                <c:pt idx="389">
                  <c:v>1.4829999999999996E-2</c:v>
                </c:pt>
                <c:pt idx="390">
                  <c:v>1.3740000000000002E-2</c:v>
                </c:pt>
                <c:pt idx="391">
                  <c:v>1.329000000000001E-2</c:v>
                </c:pt>
                <c:pt idx="392">
                  <c:v>1.3689999999999994E-2</c:v>
                </c:pt>
                <c:pt idx="393">
                  <c:v>1.2429999999999997E-2</c:v>
                </c:pt>
                <c:pt idx="394">
                  <c:v>1.0300000000000004E-2</c:v>
                </c:pt>
                <c:pt idx="395">
                  <c:v>9.5100000000000046E-3</c:v>
                </c:pt>
                <c:pt idx="396">
                  <c:v>9.6500000000000058E-3</c:v>
                </c:pt>
                <c:pt idx="397">
                  <c:v>8.3799999999999986E-3</c:v>
                </c:pt>
                <c:pt idx="398">
                  <c:v>6.6300000000000109E-3</c:v>
                </c:pt>
                <c:pt idx="399">
                  <c:v>8.8400000000000145E-3</c:v>
                </c:pt>
                <c:pt idx="400">
                  <c:v>8.0800000000000038E-3</c:v>
                </c:pt>
                <c:pt idx="401">
                  <c:v>7.8299999999999897E-3</c:v>
                </c:pt>
                <c:pt idx="402">
                  <c:v>4.6199999999999991E-3</c:v>
                </c:pt>
                <c:pt idx="403">
                  <c:v>1.920000000000005E-3</c:v>
                </c:pt>
                <c:pt idx="404">
                  <c:v>1.1700000000000044E-3</c:v>
                </c:pt>
                <c:pt idx="405">
                  <c:v>7.8000000000000291E-4</c:v>
                </c:pt>
                <c:pt idx="406">
                  <c:v>5.9999999999990616E-5</c:v>
                </c:pt>
                <c:pt idx="407">
                  <c:v>9.3000000000000027E-4</c:v>
                </c:pt>
                <c:pt idx="408">
                  <c:v>1.6399999999999887E-3</c:v>
                </c:pt>
                <c:pt idx="409">
                  <c:v>9.3999999999998252E-4</c:v>
                </c:pt>
                <c:pt idx="410">
                  <c:v>9.3000000000000027E-4</c:v>
                </c:pt>
                <c:pt idx="411">
                  <c:v>4.2999999999999983E-4</c:v>
                </c:pt>
                <c:pt idx="412">
                  <c:v>-1.5900000000000081E-3</c:v>
                </c:pt>
                <c:pt idx="413">
                  <c:v>-1.460000000000003E-3</c:v>
                </c:pt>
                <c:pt idx="414">
                  <c:v>2.8600000000000014E-3</c:v>
                </c:pt>
                <c:pt idx="415">
                  <c:v>3.5000000000000309E-4</c:v>
                </c:pt>
                <c:pt idx="416">
                  <c:v>-2.0200000000000079E-3</c:v>
                </c:pt>
                <c:pt idx="417">
                  <c:v>-2.229999999999982E-3</c:v>
                </c:pt>
                <c:pt idx="418">
                  <c:v>-3.9399999999999991E-3</c:v>
                </c:pt>
                <c:pt idx="419">
                  <c:v>-1.9299999999999873E-3</c:v>
                </c:pt>
                <c:pt idx="420">
                  <c:v>-1.1599999999999944E-3</c:v>
                </c:pt>
                <c:pt idx="421">
                  <c:v>3.0000000000002247E-5</c:v>
                </c:pt>
                <c:pt idx="422">
                  <c:v>2.4000000000000132E-3</c:v>
                </c:pt>
                <c:pt idx="423">
                  <c:v>4.3800000000000089E-3</c:v>
                </c:pt>
                <c:pt idx="424">
                  <c:v>4.610000000000003E-3</c:v>
                </c:pt>
                <c:pt idx="425">
                  <c:v>5.510000000000001E-3</c:v>
                </c:pt>
                <c:pt idx="426">
                  <c:v>7.3900000000000077E-3</c:v>
                </c:pt>
                <c:pt idx="427">
                  <c:v>8.4699999999999914E-3</c:v>
                </c:pt>
                <c:pt idx="428">
                  <c:v>9.8300000000000054E-3</c:v>
                </c:pt>
                <c:pt idx="429">
                  <c:v>1.1690000000000006E-2</c:v>
                </c:pt>
                <c:pt idx="430">
                  <c:v>1.1589999999999989E-2</c:v>
                </c:pt>
                <c:pt idx="431">
                  <c:v>1.0499999999999995E-2</c:v>
                </c:pt>
                <c:pt idx="432">
                  <c:v>1.0600000000000012E-2</c:v>
                </c:pt>
                <c:pt idx="433">
                  <c:v>1.0800000000000004E-2</c:v>
                </c:pt>
                <c:pt idx="434">
                  <c:v>1.2310000000000001E-2</c:v>
                </c:pt>
                <c:pt idx="435">
                  <c:v>1.3170000000000001E-2</c:v>
                </c:pt>
                <c:pt idx="436">
                  <c:v>1.0269999999999987E-2</c:v>
                </c:pt>
                <c:pt idx="437">
                  <c:v>1.0359999999999994E-2</c:v>
                </c:pt>
                <c:pt idx="438">
                  <c:v>1.0359999999999994E-2</c:v>
                </c:pt>
                <c:pt idx="439">
                  <c:v>8.9800000000000019E-3</c:v>
                </c:pt>
                <c:pt idx="440">
                  <c:v>7.8099999999999975E-3</c:v>
                </c:pt>
                <c:pt idx="441">
                  <c:v>8.5800000000000043E-3</c:v>
                </c:pt>
                <c:pt idx="442">
                  <c:v>9.1599999999999876E-3</c:v>
                </c:pt>
                <c:pt idx="443">
                  <c:v>8.4900000000000114E-3</c:v>
                </c:pt>
                <c:pt idx="444">
                  <c:v>8.4100000000000008E-3</c:v>
                </c:pt>
                <c:pt idx="445">
                  <c:v>8.8000000000000023E-3</c:v>
                </c:pt>
                <c:pt idx="446">
                  <c:v>9.450000000000007E-3</c:v>
                </c:pt>
                <c:pt idx="447">
                  <c:v>1.0889999999999997E-2</c:v>
                </c:pt>
                <c:pt idx="448">
                  <c:v>1.0880000000000001E-2</c:v>
                </c:pt>
                <c:pt idx="449">
                  <c:v>1.004E-2</c:v>
                </c:pt>
                <c:pt idx="450">
                  <c:v>7.9400000000000165E-3</c:v>
                </c:pt>
                <c:pt idx="451">
                  <c:v>5.5000000000000049E-3</c:v>
                </c:pt>
                <c:pt idx="452">
                  <c:v>6.9400000000000017E-3</c:v>
                </c:pt>
                <c:pt idx="453">
                  <c:v>5.4900000000000088E-3</c:v>
                </c:pt>
                <c:pt idx="454">
                  <c:v>4.4800000000000118E-3</c:v>
                </c:pt>
                <c:pt idx="455">
                  <c:v>4.510000000000014E-3</c:v>
                </c:pt>
                <c:pt idx="456">
                  <c:v>1.1050000000000004E-2</c:v>
                </c:pt>
                <c:pt idx="457">
                  <c:v>1.0160000000000016E-2</c:v>
                </c:pt>
                <c:pt idx="458">
                  <c:v>1.1200000000000015E-2</c:v>
                </c:pt>
                <c:pt idx="459">
                  <c:v>1.2819999999999998E-2</c:v>
                </c:pt>
                <c:pt idx="460">
                  <c:v>1.421E-2</c:v>
                </c:pt>
                <c:pt idx="461">
                  <c:v>1.3129999999999989E-2</c:v>
                </c:pt>
                <c:pt idx="462">
                  <c:v>1.5219999999999997E-2</c:v>
                </c:pt>
                <c:pt idx="463">
                  <c:v>1.5660000000000007E-2</c:v>
                </c:pt>
                <c:pt idx="464">
                  <c:v>1.3910000000000006E-2</c:v>
                </c:pt>
                <c:pt idx="465">
                  <c:v>1.4859999999999998E-2</c:v>
                </c:pt>
                <c:pt idx="466">
                  <c:v>1.2070000000000011E-2</c:v>
                </c:pt>
                <c:pt idx="467">
                  <c:v>1.243000000000001E-2</c:v>
                </c:pt>
                <c:pt idx="468">
                  <c:v>1.2560000000000002E-2</c:v>
                </c:pt>
                <c:pt idx="469">
                  <c:v>1.507E-2</c:v>
                </c:pt>
                <c:pt idx="470">
                  <c:v>1.0560000000000014E-2</c:v>
                </c:pt>
                <c:pt idx="471">
                  <c:v>6.7799999999999944E-3</c:v>
                </c:pt>
                <c:pt idx="472">
                  <c:v>4.0199999999999958E-3</c:v>
                </c:pt>
                <c:pt idx="473">
                  <c:v>2.7900000000000147E-3</c:v>
                </c:pt>
                <c:pt idx="474">
                  <c:v>3.4200000000000064E-3</c:v>
                </c:pt>
                <c:pt idx="475">
                  <c:v>6.8300000000000027E-3</c:v>
                </c:pt>
                <c:pt idx="476">
                  <c:v>8.7899999999999923E-3</c:v>
                </c:pt>
                <c:pt idx="477">
                  <c:v>9.3099999999999988E-3</c:v>
                </c:pt>
                <c:pt idx="478">
                  <c:v>9.8000000000000032E-3</c:v>
                </c:pt>
                <c:pt idx="479">
                  <c:v>1.0469999999999993E-2</c:v>
                </c:pt>
                <c:pt idx="480">
                  <c:v>1.0789999999999994E-2</c:v>
                </c:pt>
                <c:pt idx="481">
                  <c:v>9.8799999999999999E-3</c:v>
                </c:pt>
                <c:pt idx="482">
                  <c:v>9.7399999999999987E-3</c:v>
                </c:pt>
                <c:pt idx="483">
                  <c:v>1.1550000000000019E-2</c:v>
                </c:pt>
                <c:pt idx="484">
                  <c:v>9.1399999999999954E-3</c:v>
                </c:pt>
                <c:pt idx="485">
                  <c:v>8.4199999999999831E-3</c:v>
                </c:pt>
                <c:pt idx="486">
                  <c:v>7.859999999999992E-3</c:v>
                </c:pt>
                <c:pt idx="487">
                  <c:v>7.4899999999999828E-3</c:v>
                </c:pt>
                <c:pt idx="488">
                  <c:v>8.1299999999999983E-3</c:v>
                </c:pt>
                <c:pt idx="489">
                  <c:v>9.1299999999999992E-3</c:v>
                </c:pt>
                <c:pt idx="490">
                  <c:v>7.430000000000006E-3</c:v>
                </c:pt>
                <c:pt idx="491">
                  <c:v>9.5299999999999968E-3</c:v>
                </c:pt>
                <c:pt idx="492">
                  <c:v>1.2129999999999988E-2</c:v>
                </c:pt>
                <c:pt idx="493">
                  <c:v>8.5599999999999982E-3</c:v>
                </c:pt>
                <c:pt idx="494">
                  <c:v>8.2300000000000012E-3</c:v>
                </c:pt>
                <c:pt idx="495">
                  <c:v>8.8299999999999906E-3</c:v>
                </c:pt>
                <c:pt idx="496">
                  <c:v>4.9299999999999899E-3</c:v>
                </c:pt>
                <c:pt idx="497">
                  <c:v>8.1299999999999845E-3</c:v>
                </c:pt>
                <c:pt idx="498">
                  <c:v>5.0300000000000067E-3</c:v>
                </c:pt>
                <c:pt idx="499">
                  <c:v>-2.270000000000022E-3</c:v>
                </c:pt>
                <c:pt idx="500">
                  <c:v>8.2999999999999741E-4</c:v>
                </c:pt>
                <c:pt idx="501">
                  <c:v>-1.2699999999999934E-3</c:v>
                </c:pt>
                <c:pt idx="502">
                  <c:v>-3.4700000000000009E-3</c:v>
                </c:pt>
                <c:pt idx="503">
                  <c:v>-4.170000000000007E-3</c:v>
                </c:pt>
                <c:pt idx="504">
                  <c:v>-1.0700000000000154E-3</c:v>
                </c:pt>
                <c:pt idx="505">
                  <c:v>3.4300000000000164E-3</c:v>
                </c:pt>
                <c:pt idx="506">
                  <c:v>7.6299999999999979E-3</c:v>
                </c:pt>
                <c:pt idx="507">
                  <c:v>3.2999999999999696E-4</c:v>
                </c:pt>
                <c:pt idx="508">
                  <c:v>-8.570000000000022E-3</c:v>
                </c:pt>
                <c:pt idx="509">
                  <c:v>-1.3270000000000004E-2</c:v>
                </c:pt>
                <c:pt idx="510">
                  <c:v>-1.1769999999999975E-2</c:v>
                </c:pt>
                <c:pt idx="511">
                  <c:v>-8.0700000000000216E-3</c:v>
                </c:pt>
                <c:pt idx="512">
                  <c:v>-9.0699999999999947E-3</c:v>
                </c:pt>
                <c:pt idx="513">
                  <c:v>-7.3700000000000154E-3</c:v>
                </c:pt>
                <c:pt idx="514">
                  <c:v>-4.699999999999982E-4</c:v>
                </c:pt>
                <c:pt idx="515">
                  <c:v>-6.5700000000000203E-3</c:v>
                </c:pt>
                <c:pt idx="516">
                  <c:v>-5.8699999999999863E-3</c:v>
                </c:pt>
                <c:pt idx="517">
                  <c:v>-6.3700000000000007E-3</c:v>
                </c:pt>
                <c:pt idx="518">
                  <c:v>-1.4169999999999988E-2</c:v>
                </c:pt>
                <c:pt idx="519">
                  <c:v>-6.2700000000000117E-3</c:v>
                </c:pt>
                <c:pt idx="520">
                  <c:v>-2.7699999999999947E-3</c:v>
                </c:pt>
                <c:pt idx="521">
                  <c:v>1.8299999999999983E-3</c:v>
                </c:pt>
                <c:pt idx="522">
                  <c:v>1.033000000000002E-2</c:v>
                </c:pt>
                <c:pt idx="523">
                  <c:v>1.1130000000000015E-2</c:v>
                </c:pt>
                <c:pt idx="524">
                  <c:v>9.9299999999999944E-3</c:v>
                </c:pt>
                <c:pt idx="525">
                  <c:v>-5.7000000000000106E-4</c:v>
                </c:pt>
                <c:pt idx="526">
                  <c:v>-1.9969999999999988E-2</c:v>
                </c:pt>
                <c:pt idx="527">
                  <c:v>-2.0170000000000021E-2</c:v>
                </c:pt>
                <c:pt idx="528">
                  <c:v>-7.4699999999999905E-3</c:v>
                </c:pt>
                <c:pt idx="529">
                  <c:v>-9.0699999999999947E-3</c:v>
                </c:pt>
                <c:pt idx="530">
                  <c:v>-9.5700000000000091E-3</c:v>
                </c:pt>
                <c:pt idx="531">
                  <c:v>-1.347000000000001E-2</c:v>
                </c:pt>
                <c:pt idx="532">
                  <c:v>-6.6699999999999954E-3</c:v>
                </c:pt>
                <c:pt idx="533">
                  <c:v>-6.0700000000000059E-3</c:v>
                </c:pt>
                <c:pt idx="534">
                  <c:v>-3.0700000000000033E-3</c:v>
                </c:pt>
                <c:pt idx="535">
                  <c:v>-1.6700000000000048E-3</c:v>
                </c:pt>
                <c:pt idx="536">
                  <c:v>-5.0700000000000189E-3</c:v>
                </c:pt>
                <c:pt idx="537">
                  <c:v>-5.6699999999999945E-3</c:v>
                </c:pt>
                <c:pt idx="538">
                  <c:v>-6.1699999999999811E-3</c:v>
                </c:pt>
                <c:pt idx="539">
                  <c:v>-7.2699999999999848E-3</c:v>
                </c:pt>
                <c:pt idx="540">
                  <c:v>-6.9699999999999901E-3</c:v>
                </c:pt>
                <c:pt idx="541">
                  <c:v>-8.3700000000000163E-3</c:v>
                </c:pt>
                <c:pt idx="542">
                  <c:v>-6.9699999999999901E-3</c:v>
                </c:pt>
                <c:pt idx="543">
                  <c:v>-1.6700000000000048E-3</c:v>
                </c:pt>
                <c:pt idx="544">
                  <c:v>-1.470000000000013E-3</c:v>
                </c:pt>
                <c:pt idx="545">
                  <c:v>-7.6999999999999291E-4</c:v>
                </c:pt>
                <c:pt idx="546">
                  <c:v>8.2999999999999741E-4</c:v>
                </c:pt>
                <c:pt idx="547">
                  <c:v>1.3299999999999979E-3</c:v>
                </c:pt>
                <c:pt idx="548">
                  <c:v>2.930000000000002E-3</c:v>
                </c:pt>
                <c:pt idx="549">
                  <c:v>2.6300000000000073E-3</c:v>
                </c:pt>
                <c:pt idx="550">
                  <c:v>4.4300000000000034E-3</c:v>
                </c:pt>
                <c:pt idx="551">
                  <c:v>4.6299999999999952E-3</c:v>
                </c:pt>
                <c:pt idx="552">
                  <c:v>4.6300000000000091E-3</c:v>
                </c:pt>
                <c:pt idx="553">
                  <c:v>5.3300000000000014E-3</c:v>
                </c:pt>
                <c:pt idx="554">
                  <c:v>4.3299999999999866E-3</c:v>
                </c:pt>
                <c:pt idx="555">
                  <c:v>3.8300000000000001E-3</c:v>
                </c:pt>
                <c:pt idx="556">
                  <c:v>5.8300000000000018E-3</c:v>
                </c:pt>
                <c:pt idx="557">
                  <c:v>5.1299999999999957E-3</c:v>
                </c:pt>
                <c:pt idx="558">
                  <c:v>9.1299999999999853E-3</c:v>
                </c:pt>
                <c:pt idx="559">
                  <c:v>1.1129999999999994E-2</c:v>
                </c:pt>
                <c:pt idx="560">
                  <c:v>1.1929999999999996E-2</c:v>
                </c:pt>
                <c:pt idx="561">
                  <c:v>1.303E-2</c:v>
                </c:pt>
                <c:pt idx="562">
                  <c:v>1.4029999999999994E-2</c:v>
                </c:pt>
                <c:pt idx="563">
                  <c:v>1.7129999999999986E-2</c:v>
                </c:pt>
                <c:pt idx="564">
                  <c:v>1.2130000000000002E-2</c:v>
                </c:pt>
                <c:pt idx="565">
                  <c:v>1.4720000000000004E-2</c:v>
                </c:pt>
              </c:numCache>
            </c:numRef>
          </c:val>
          <c:smooth val="0"/>
          <c:extLst>
            <c:ext xmlns:c16="http://schemas.microsoft.com/office/drawing/2014/chart" uri="{C3380CC4-5D6E-409C-BE32-E72D297353CC}">
              <c16:uniqueId val="{00000001-CD26-4CD3-8A81-4908A2459413}"/>
            </c:ext>
          </c:extLst>
        </c:ser>
        <c:dLbls>
          <c:showLegendKey val="0"/>
          <c:showVal val="0"/>
          <c:showCatName val="0"/>
          <c:showSerName val="0"/>
          <c:showPercent val="0"/>
          <c:showBubbleSize val="0"/>
        </c:dLbls>
        <c:marker val="1"/>
        <c:smooth val="0"/>
        <c:axId val="1285071256"/>
        <c:axId val="1285071616"/>
      </c:lineChart>
      <c:dateAx>
        <c:axId val="1285071256"/>
        <c:scaling>
          <c:orientation val="minMax"/>
        </c:scaling>
        <c:delete val="0"/>
        <c:axPos val="b"/>
        <c:numFmt formatCode="yyyy" sourceLinked="0"/>
        <c:majorTickMark val="out"/>
        <c:minorTickMark val="none"/>
        <c:tickLblPos val="low"/>
        <c:spPr>
          <a:noFill/>
          <a:ln w="222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5071616"/>
        <c:crosses val="autoZero"/>
        <c:auto val="1"/>
        <c:lblOffset val="100"/>
        <c:baseTimeUnit val="months"/>
        <c:majorUnit val="12"/>
        <c:majorTimeUnit val="months"/>
      </c:dateAx>
      <c:valAx>
        <c:axId val="1285071616"/>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5071256"/>
        <c:crosses val="autoZero"/>
        <c:crossBetween val="between"/>
      </c:valAx>
      <c:valAx>
        <c:axId val="1788032472"/>
        <c:scaling>
          <c:orientation val="minMax"/>
          <c:max val="10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788041472"/>
        <c:crosses val="max"/>
        <c:crossBetween val="between"/>
      </c:valAx>
      <c:dateAx>
        <c:axId val="1788041472"/>
        <c:scaling>
          <c:orientation val="minMax"/>
        </c:scaling>
        <c:delete val="1"/>
        <c:axPos val="b"/>
        <c:numFmt formatCode="m/d/yyyy" sourceLinked="1"/>
        <c:majorTickMark val="out"/>
        <c:minorTickMark val="none"/>
        <c:tickLblPos val="nextTo"/>
        <c:crossAx val="1788032472"/>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6074A-677F-49ED-8EAB-964E87912882}"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54B6706A-0964-4A8D-ACCF-764F139F51B7}">
      <dgm:prSet custT="1"/>
      <dgm:spPr>
        <a:solidFill>
          <a:srgbClr val="D9E3DE"/>
        </a:solidFill>
      </dgm:spPr>
      <dgm:t>
        <a:bodyPr/>
        <a:lstStyle/>
        <a:p>
          <a:pPr marL="0" lvl="0" algn="l" defTabSz="1422400">
            <a:lnSpc>
              <a:spcPct val="90000"/>
            </a:lnSpc>
            <a:spcBef>
              <a:spcPct val="0"/>
            </a:spcBef>
            <a:spcAft>
              <a:spcPct val="35000"/>
            </a:spcAft>
            <a:buNone/>
          </a:pPr>
          <a:r>
            <a:rPr lang="en-US" sz="3200" kern="1200" dirty="0">
              <a:solidFill>
                <a:schemeClr val="tx1"/>
              </a:solidFill>
            </a:rPr>
            <a:t>What Exactly Is A Bond?</a:t>
          </a:r>
        </a:p>
      </dgm:t>
    </dgm:pt>
    <dgm:pt modelId="{F6BEAA60-E211-4364-9E88-EBFF28500EB3}" type="parTrans" cxnId="{DF48B544-7EE8-4672-B741-56261D6620B8}">
      <dgm:prSet/>
      <dgm:spPr/>
      <dgm:t>
        <a:bodyPr/>
        <a:lstStyle/>
        <a:p>
          <a:endParaRPr lang="en-US"/>
        </a:p>
      </dgm:t>
    </dgm:pt>
    <dgm:pt modelId="{D69190BE-D395-402D-90EF-5E41EA5C97E0}" type="sibTrans" cxnId="{DF48B544-7EE8-4672-B741-56261D6620B8}">
      <dgm:prSet/>
      <dgm:spPr/>
      <dgm:t>
        <a:bodyPr/>
        <a:lstStyle/>
        <a:p>
          <a:endParaRPr lang="en-US"/>
        </a:p>
      </dgm:t>
    </dgm:pt>
    <dgm:pt modelId="{7E140795-AFA1-422D-A88F-FB90B6140C86}" type="pres">
      <dgm:prSet presAssocID="{66F6074A-677F-49ED-8EAB-964E87912882}" presName="Name0" presStyleCnt="0">
        <dgm:presLayoutVars>
          <dgm:dir/>
          <dgm:resizeHandles val="exact"/>
        </dgm:presLayoutVars>
      </dgm:prSet>
      <dgm:spPr/>
    </dgm:pt>
    <dgm:pt modelId="{9EA236B6-1B39-4802-8878-2B580AAB6154}" type="pres">
      <dgm:prSet presAssocID="{54B6706A-0964-4A8D-ACCF-764F139F51B7}" presName="node" presStyleLbl="node1" presStyleIdx="0" presStyleCnt="1" custLinFactNeighborX="-5322" custLinFactNeighborY="2628">
        <dgm:presLayoutVars>
          <dgm:bulletEnabled val="1"/>
        </dgm:presLayoutVars>
      </dgm:prSet>
      <dgm:spPr/>
    </dgm:pt>
  </dgm:ptLst>
  <dgm:cxnLst>
    <dgm:cxn modelId="{15C11D24-BC22-4885-83E2-7C5B02518A94}" type="presOf" srcId="{54B6706A-0964-4A8D-ACCF-764F139F51B7}" destId="{9EA236B6-1B39-4802-8878-2B580AAB6154}" srcOrd="0" destOrd="0" presId="urn:microsoft.com/office/officeart/2016/7/layout/BasicProcessNew"/>
    <dgm:cxn modelId="{DF48B544-7EE8-4672-B741-56261D6620B8}" srcId="{66F6074A-677F-49ED-8EAB-964E87912882}" destId="{54B6706A-0964-4A8D-ACCF-764F139F51B7}" srcOrd="0" destOrd="0" parTransId="{F6BEAA60-E211-4364-9E88-EBFF28500EB3}" sibTransId="{D69190BE-D395-402D-90EF-5E41EA5C97E0}"/>
    <dgm:cxn modelId="{61ED5CDA-B0CA-45C0-8217-3DB79DCF51AE}" type="presOf" srcId="{66F6074A-677F-49ED-8EAB-964E87912882}" destId="{7E140795-AFA1-422D-A88F-FB90B6140C86}" srcOrd="0" destOrd="0" presId="urn:microsoft.com/office/officeart/2016/7/layout/BasicProcessNew"/>
    <dgm:cxn modelId="{4AC11C74-DAC7-4B7D-A29B-2E748F77726A}" type="presParOf" srcId="{7E140795-AFA1-422D-A88F-FB90B6140C86}" destId="{9EA236B6-1B39-4802-8878-2B580AAB6154}"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F6074A-677F-49ED-8EAB-964E87912882}"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54B6706A-0964-4A8D-ACCF-764F139F51B7}">
      <dgm:prSet custT="1"/>
      <dgm:spPr>
        <a:solidFill>
          <a:srgbClr val="D9E3DE"/>
        </a:solidFill>
      </dgm:spPr>
      <dgm:t>
        <a:bodyPr/>
        <a:lstStyle/>
        <a:p>
          <a:pPr marL="0" lvl="0" algn="l" defTabSz="1422400">
            <a:lnSpc>
              <a:spcPct val="90000"/>
            </a:lnSpc>
            <a:spcBef>
              <a:spcPct val="0"/>
            </a:spcBef>
            <a:spcAft>
              <a:spcPct val="35000"/>
            </a:spcAft>
            <a:buNone/>
          </a:pPr>
          <a:r>
            <a:rPr lang="en-US" sz="3200" kern="1200" dirty="0">
              <a:solidFill>
                <a:schemeClr val="tx1"/>
              </a:solidFill>
            </a:rPr>
            <a:t>Key Terminology</a:t>
          </a:r>
        </a:p>
      </dgm:t>
    </dgm:pt>
    <dgm:pt modelId="{F6BEAA60-E211-4364-9E88-EBFF28500EB3}" type="parTrans" cxnId="{DF48B544-7EE8-4672-B741-56261D6620B8}">
      <dgm:prSet/>
      <dgm:spPr/>
      <dgm:t>
        <a:bodyPr/>
        <a:lstStyle/>
        <a:p>
          <a:endParaRPr lang="en-US"/>
        </a:p>
      </dgm:t>
    </dgm:pt>
    <dgm:pt modelId="{D69190BE-D395-402D-90EF-5E41EA5C97E0}" type="sibTrans" cxnId="{DF48B544-7EE8-4672-B741-56261D6620B8}">
      <dgm:prSet/>
      <dgm:spPr/>
      <dgm:t>
        <a:bodyPr/>
        <a:lstStyle/>
        <a:p>
          <a:endParaRPr lang="en-US"/>
        </a:p>
      </dgm:t>
    </dgm:pt>
    <dgm:pt modelId="{7E140795-AFA1-422D-A88F-FB90B6140C86}" type="pres">
      <dgm:prSet presAssocID="{66F6074A-677F-49ED-8EAB-964E87912882}" presName="Name0" presStyleCnt="0">
        <dgm:presLayoutVars>
          <dgm:dir/>
          <dgm:resizeHandles val="exact"/>
        </dgm:presLayoutVars>
      </dgm:prSet>
      <dgm:spPr/>
    </dgm:pt>
    <dgm:pt modelId="{9EA236B6-1B39-4802-8878-2B580AAB6154}" type="pres">
      <dgm:prSet presAssocID="{54B6706A-0964-4A8D-ACCF-764F139F51B7}" presName="node" presStyleLbl="node1" presStyleIdx="0" presStyleCnt="1" custLinFactNeighborX="-5322" custLinFactNeighborY="2628">
        <dgm:presLayoutVars>
          <dgm:bulletEnabled val="1"/>
        </dgm:presLayoutVars>
      </dgm:prSet>
      <dgm:spPr/>
    </dgm:pt>
  </dgm:ptLst>
  <dgm:cxnLst>
    <dgm:cxn modelId="{15C11D24-BC22-4885-83E2-7C5B02518A94}" type="presOf" srcId="{54B6706A-0964-4A8D-ACCF-764F139F51B7}" destId="{9EA236B6-1B39-4802-8878-2B580AAB6154}" srcOrd="0" destOrd="0" presId="urn:microsoft.com/office/officeart/2016/7/layout/BasicProcessNew"/>
    <dgm:cxn modelId="{DF48B544-7EE8-4672-B741-56261D6620B8}" srcId="{66F6074A-677F-49ED-8EAB-964E87912882}" destId="{54B6706A-0964-4A8D-ACCF-764F139F51B7}" srcOrd="0" destOrd="0" parTransId="{F6BEAA60-E211-4364-9E88-EBFF28500EB3}" sibTransId="{D69190BE-D395-402D-90EF-5E41EA5C97E0}"/>
    <dgm:cxn modelId="{61ED5CDA-B0CA-45C0-8217-3DB79DCF51AE}" type="presOf" srcId="{66F6074A-677F-49ED-8EAB-964E87912882}" destId="{7E140795-AFA1-422D-A88F-FB90B6140C86}" srcOrd="0" destOrd="0" presId="urn:microsoft.com/office/officeart/2016/7/layout/BasicProcessNew"/>
    <dgm:cxn modelId="{4AC11C74-DAC7-4B7D-A29B-2E748F77726A}" type="presParOf" srcId="{7E140795-AFA1-422D-A88F-FB90B6140C86}" destId="{9EA236B6-1B39-4802-8878-2B580AAB6154}"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F6074A-677F-49ED-8EAB-964E87912882}"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54B6706A-0964-4A8D-ACCF-764F139F51B7}">
      <dgm:prSet custT="1"/>
      <dgm:spPr>
        <a:solidFill>
          <a:srgbClr val="D9E3DE"/>
        </a:solidFill>
      </dgm:spPr>
      <dgm:t>
        <a:bodyPr/>
        <a:lstStyle/>
        <a:p>
          <a:pPr marL="0" lvl="0" algn="l" defTabSz="1422400">
            <a:lnSpc>
              <a:spcPct val="90000"/>
            </a:lnSpc>
            <a:spcBef>
              <a:spcPct val="0"/>
            </a:spcBef>
            <a:spcAft>
              <a:spcPct val="35000"/>
            </a:spcAft>
            <a:buNone/>
          </a:pPr>
          <a:endParaRPr lang="en-US" sz="3200" kern="1200" dirty="0">
            <a:solidFill>
              <a:schemeClr val="tx1"/>
            </a:solidFill>
          </a:endParaRPr>
        </a:p>
        <a:p>
          <a:pPr marL="0" lvl="0" algn="l" defTabSz="1422400">
            <a:lnSpc>
              <a:spcPct val="90000"/>
            </a:lnSpc>
            <a:spcBef>
              <a:spcPct val="0"/>
            </a:spcBef>
            <a:spcAft>
              <a:spcPct val="35000"/>
            </a:spcAft>
            <a:buNone/>
          </a:pPr>
          <a:r>
            <a:rPr lang="en-US" sz="3200" kern="1200" dirty="0">
              <a:solidFill>
                <a:schemeClr val="tx1"/>
              </a:solidFill>
            </a:rPr>
            <a:t>#1. Premiums and Discounts represent:</a:t>
          </a:r>
        </a:p>
        <a:p>
          <a:pPr marL="0" lvl="0" algn="l" defTabSz="1422400">
            <a:lnSpc>
              <a:spcPct val="90000"/>
            </a:lnSpc>
            <a:spcBef>
              <a:spcPct val="0"/>
            </a:spcBef>
            <a:spcAft>
              <a:spcPct val="35000"/>
            </a:spcAft>
            <a:buNone/>
          </a:pPr>
          <a:endParaRPr lang="en-US" sz="3200" kern="1200" dirty="0">
            <a:solidFill>
              <a:schemeClr val="tx1"/>
            </a:solidFill>
          </a:endParaRPr>
        </a:p>
        <a:p>
          <a:pPr marL="0" lvl="0" algn="l" defTabSz="1422400">
            <a:lnSpc>
              <a:spcPct val="90000"/>
            </a:lnSpc>
            <a:spcBef>
              <a:spcPct val="0"/>
            </a:spcBef>
            <a:spcAft>
              <a:spcPct val="35000"/>
            </a:spcAft>
            <a:buNone/>
          </a:pPr>
          <a:r>
            <a:rPr lang="en-US" sz="3200" kern="1200" dirty="0">
              <a:solidFill>
                <a:schemeClr val="tx1"/>
              </a:solidFill>
            </a:rPr>
            <a:t>	a.  The amount originally paid for the security</a:t>
          </a:r>
        </a:p>
        <a:p>
          <a:pPr marL="0" lvl="0" algn="l" defTabSz="1422400">
            <a:lnSpc>
              <a:spcPct val="90000"/>
            </a:lnSpc>
            <a:spcBef>
              <a:spcPct val="0"/>
            </a:spcBef>
            <a:spcAft>
              <a:spcPct val="35000"/>
            </a:spcAft>
            <a:buNone/>
          </a:pPr>
          <a:r>
            <a:rPr lang="en-US" sz="3200" kern="1200" dirty="0">
              <a:solidFill>
                <a:schemeClr val="tx1"/>
              </a:solidFill>
            </a:rPr>
            <a:t>	b.  The amount paid above or below par value</a:t>
          </a:r>
        </a:p>
        <a:p>
          <a:pPr marL="0" lvl="0" algn="l" defTabSz="1422400">
            <a:lnSpc>
              <a:spcPct val="90000"/>
            </a:lnSpc>
            <a:spcBef>
              <a:spcPct val="0"/>
            </a:spcBef>
            <a:spcAft>
              <a:spcPct val="35000"/>
            </a:spcAft>
            <a:buNone/>
          </a:pPr>
          <a:r>
            <a:rPr lang="en-US" sz="3200" kern="1200" dirty="0">
              <a:solidFill>
                <a:schemeClr val="tx1"/>
              </a:solidFill>
            </a:rPr>
            <a:t>	c.  The amount someone is willing to pay for your bond	</a:t>
          </a:r>
        </a:p>
        <a:p>
          <a:pPr marL="0" lvl="0" algn="l" defTabSz="1422400">
            <a:lnSpc>
              <a:spcPct val="90000"/>
            </a:lnSpc>
            <a:spcBef>
              <a:spcPct val="0"/>
            </a:spcBef>
            <a:spcAft>
              <a:spcPct val="35000"/>
            </a:spcAft>
            <a:buNone/>
          </a:pPr>
          <a:endParaRPr lang="en-US" sz="3200" kern="1200" dirty="0">
            <a:solidFill>
              <a:schemeClr val="tx1"/>
            </a:solidFill>
          </a:endParaRPr>
        </a:p>
      </dgm:t>
    </dgm:pt>
    <dgm:pt modelId="{F6BEAA60-E211-4364-9E88-EBFF28500EB3}" type="parTrans" cxnId="{DF48B544-7EE8-4672-B741-56261D6620B8}">
      <dgm:prSet/>
      <dgm:spPr/>
      <dgm:t>
        <a:bodyPr/>
        <a:lstStyle/>
        <a:p>
          <a:endParaRPr lang="en-US"/>
        </a:p>
      </dgm:t>
    </dgm:pt>
    <dgm:pt modelId="{D69190BE-D395-402D-90EF-5E41EA5C97E0}" type="sibTrans" cxnId="{DF48B544-7EE8-4672-B741-56261D6620B8}">
      <dgm:prSet/>
      <dgm:spPr/>
      <dgm:t>
        <a:bodyPr/>
        <a:lstStyle/>
        <a:p>
          <a:endParaRPr lang="en-US"/>
        </a:p>
      </dgm:t>
    </dgm:pt>
    <dgm:pt modelId="{7E140795-AFA1-422D-A88F-FB90B6140C86}" type="pres">
      <dgm:prSet presAssocID="{66F6074A-677F-49ED-8EAB-964E87912882}" presName="Name0" presStyleCnt="0">
        <dgm:presLayoutVars>
          <dgm:dir/>
          <dgm:resizeHandles val="exact"/>
        </dgm:presLayoutVars>
      </dgm:prSet>
      <dgm:spPr/>
    </dgm:pt>
    <dgm:pt modelId="{9EA236B6-1B39-4802-8878-2B580AAB6154}" type="pres">
      <dgm:prSet presAssocID="{54B6706A-0964-4A8D-ACCF-764F139F51B7}" presName="node" presStyleLbl="node1" presStyleIdx="0" presStyleCnt="1" custLinFactNeighborX="-47" custLinFactNeighborY="259">
        <dgm:presLayoutVars>
          <dgm:bulletEnabled val="1"/>
        </dgm:presLayoutVars>
      </dgm:prSet>
      <dgm:spPr/>
    </dgm:pt>
  </dgm:ptLst>
  <dgm:cxnLst>
    <dgm:cxn modelId="{15C11D24-BC22-4885-83E2-7C5B02518A94}" type="presOf" srcId="{54B6706A-0964-4A8D-ACCF-764F139F51B7}" destId="{9EA236B6-1B39-4802-8878-2B580AAB6154}" srcOrd="0" destOrd="0" presId="urn:microsoft.com/office/officeart/2016/7/layout/BasicProcessNew"/>
    <dgm:cxn modelId="{DF48B544-7EE8-4672-B741-56261D6620B8}" srcId="{66F6074A-677F-49ED-8EAB-964E87912882}" destId="{54B6706A-0964-4A8D-ACCF-764F139F51B7}" srcOrd="0" destOrd="0" parTransId="{F6BEAA60-E211-4364-9E88-EBFF28500EB3}" sibTransId="{D69190BE-D395-402D-90EF-5E41EA5C97E0}"/>
    <dgm:cxn modelId="{61ED5CDA-B0CA-45C0-8217-3DB79DCF51AE}" type="presOf" srcId="{66F6074A-677F-49ED-8EAB-964E87912882}" destId="{7E140795-AFA1-422D-A88F-FB90B6140C86}" srcOrd="0" destOrd="0" presId="urn:microsoft.com/office/officeart/2016/7/layout/BasicProcessNew"/>
    <dgm:cxn modelId="{4AC11C74-DAC7-4B7D-A29B-2E748F77726A}" type="presParOf" srcId="{7E140795-AFA1-422D-A88F-FB90B6140C86}" destId="{9EA236B6-1B39-4802-8878-2B580AAB6154}"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F6074A-677F-49ED-8EAB-964E87912882}"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54B6706A-0964-4A8D-ACCF-764F139F51B7}">
      <dgm:prSet custT="1"/>
      <dgm:spPr>
        <a:solidFill>
          <a:srgbClr val="D9E3DE"/>
        </a:solidFill>
      </dgm:spPr>
      <dgm:t>
        <a:bodyPr/>
        <a:lstStyle/>
        <a:p>
          <a:pPr marL="0" lvl="0" algn="l" defTabSz="1422400">
            <a:lnSpc>
              <a:spcPct val="90000"/>
            </a:lnSpc>
            <a:spcBef>
              <a:spcPct val="0"/>
            </a:spcBef>
            <a:spcAft>
              <a:spcPct val="35000"/>
            </a:spcAft>
            <a:buNone/>
          </a:pPr>
          <a:r>
            <a:rPr lang="en-US" sz="3200" kern="1200" dirty="0">
              <a:solidFill>
                <a:schemeClr val="tx1"/>
              </a:solidFill>
            </a:rPr>
            <a:t>Key Concepts</a:t>
          </a:r>
        </a:p>
      </dgm:t>
    </dgm:pt>
    <dgm:pt modelId="{F6BEAA60-E211-4364-9E88-EBFF28500EB3}" type="parTrans" cxnId="{DF48B544-7EE8-4672-B741-56261D6620B8}">
      <dgm:prSet/>
      <dgm:spPr/>
      <dgm:t>
        <a:bodyPr/>
        <a:lstStyle/>
        <a:p>
          <a:endParaRPr lang="en-US"/>
        </a:p>
      </dgm:t>
    </dgm:pt>
    <dgm:pt modelId="{D69190BE-D395-402D-90EF-5E41EA5C97E0}" type="sibTrans" cxnId="{DF48B544-7EE8-4672-B741-56261D6620B8}">
      <dgm:prSet/>
      <dgm:spPr/>
      <dgm:t>
        <a:bodyPr/>
        <a:lstStyle/>
        <a:p>
          <a:endParaRPr lang="en-US"/>
        </a:p>
      </dgm:t>
    </dgm:pt>
    <dgm:pt modelId="{7E140795-AFA1-422D-A88F-FB90B6140C86}" type="pres">
      <dgm:prSet presAssocID="{66F6074A-677F-49ED-8EAB-964E87912882}" presName="Name0" presStyleCnt="0">
        <dgm:presLayoutVars>
          <dgm:dir/>
          <dgm:resizeHandles val="exact"/>
        </dgm:presLayoutVars>
      </dgm:prSet>
      <dgm:spPr/>
    </dgm:pt>
    <dgm:pt modelId="{9EA236B6-1B39-4802-8878-2B580AAB6154}" type="pres">
      <dgm:prSet presAssocID="{54B6706A-0964-4A8D-ACCF-764F139F51B7}" presName="node" presStyleLbl="node1" presStyleIdx="0" presStyleCnt="1" custLinFactNeighborX="-5322" custLinFactNeighborY="2628">
        <dgm:presLayoutVars>
          <dgm:bulletEnabled val="1"/>
        </dgm:presLayoutVars>
      </dgm:prSet>
      <dgm:spPr/>
    </dgm:pt>
  </dgm:ptLst>
  <dgm:cxnLst>
    <dgm:cxn modelId="{15C11D24-BC22-4885-83E2-7C5B02518A94}" type="presOf" srcId="{54B6706A-0964-4A8D-ACCF-764F139F51B7}" destId="{9EA236B6-1B39-4802-8878-2B580AAB6154}" srcOrd="0" destOrd="0" presId="urn:microsoft.com/office/officeart/2016/7/layout/BasicProcessNew"/>
    <dgm:cxn modelId="{DF48B544-7EE8-4672-B741-56261D6620B8}" srcId="{66F6074A-677F-49ED-8EAB-964E87912882}" destId="{54B6706A-0964-4A8D-ACCF-764F139F51B7}" srcOrd="0" destOrd="0" parTransId="{F6BEAA60-E211-4364-9E88-EBFF28500EB3}" sibTransId="{D69190BE-D395-402D-90EF-5E41EA5C97E0}"/>
    <dgm:cxn modelId="{61ED5CDA-B0CA-45C0-8217-3DB79DCF51AE}" type="presOf" srcId="{66F6074A-677F-49ED-8EAB-964E87912882}" destId="{7E140795-AFA1-422D-A88F-FB90B6140C86}" srcOrd="0" destOrd="0" presId="urn:microsoft.com/office/officeart/2016/7/layout/BasicProcessNew"/>
    <dgm:cxn modelId="{4AC11C74-DAC7-4B7D-A29B-2E748F77726A}" type="presParOf" srcId="{7E140795-AFA1-422D-A88F-FB90B6140C86}" destId="{9EA236B6-1B39-4802-8878-2B580AAB6154}"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F6074A-677F-49ED-8EAB-964E87912882}"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54B6706A-0964-4A8D-ACCF-764F139F51B7}">
      <dgm:prSet custT="1"/>
      <dgm:spPr>
        <a:solidFill>
          <a:srgbClr val="D9E3DE"/>
        </a:solidFill>
      </dgm:spPr>
      <dgm:t>
        <a:bodyPr/>
        <a:lstStyle/>
        <a:p>
          <a:pPr marL="0" lvl="0" algn="l" defTabSz="1422400">
            <a:lnSpc>
              <a:spcPct val="90000"/>
            </a:lnSpc>
            <a:spcBef>
              <a:spcPct val="0"/>
            </a:spcBef>
            <a:spcAft>
              <a:spcPct val="35000"/>
            </a:spcAft>
            <a:buNone/>
          </a:pPr>
          <a:endParaRPr lang="en-US" sz="3200" kern="1200" dirty="0">
            <a:solidFill>
              <a:schemeClr val="tx1"/>
            </a:solidFill>
          </a:endParaRPr>
        </a:p>
        <a:p>
          <a:pPr marL="0" lvl="0" algn="l" defTabSz="1422400">
            <a:lnSpc>
              <a:spcPct val="90000"/>
            </a:lnSpc>
            <a:spcBef>
              <a:spcPct val="0"/>
            </a:spcBef>
            <a:spcAft>
              <a:spcPct val="35000"/>
            </a:spcAft>
            <a:buNone/>
          </a:pPr>
          <a:r>
            <a:rPr lang="en-US" sz="3200" kern="1200" dirty="0">
              <a:solidFill>
                <a:schemeClr val="tx1"/>
              </a:solidFill>
            </a:rPr>
            <a:t>#3 : Yield Curve Inversions:</a:t>
          </a:r>
        </a:p>
        <a:p>
          <a:pPr marL="0" lvl="0" algn="l" defTabSz="514350">
            <a:lnSpc>
              <a:spcPct val="90000"/>
            </a:lnSpc>
            <a:spcBef>
              <a:spcPct val="0"/>
            </a:spcBef>
            <a:spcAft>
              <a:spcPct val="35000"/>
            </a:spcAft>
            <a:buNone/>
          </a:pPr>
          <a:endParaRPr lang="en-US" sz="3200" kern="1200" dirty="0">
            <a:solidFill>
              <a:schemeClr val="tx1"/>
            </a:solidFill>
          </a:endParaRPr>
        </a:p>
        <a:p>
          <a:pPr marL="0" lvl="0" algn="l" defTabSz="514350">
            <a:lnSpc>
              <a:spcPct val="90000"/>
            </a:lnSpc>
            <a:spcBef>
              <a:spcPct val="0"/>
            </a:spcBef>
            <a:spcAft>
              <a:spcPct val="35000"/>
            </a:spcAft>
            <a:buNone/>
          </a:pPr>
          <a:r>
            <a:rPr lang="en-US" sz="3200" kern="1200" dirty="0">
              <a:solidFill>
                <a:schemeClr val="tx1"/>
              </a:solidFill>
            </a:rPr>
            <a:t>	a.  May occur because investors anticipate future lower yields</a:t>
          </a:r>
        </a:p>
        <a:p>
          <a:pPr marL="0" lvl="0" algn="l" defTabSz="514350">
            <a:lnSpc>
              <a:spcPct val="90000"/>
            </a:lnSpc>
            <a:spcBef>
              <a:spcPct val="0"/>
            </a:spcBef>
            <a:spcAft>
              <a:spcPct val="35000"/>
            </a:spcAft>
            <a:buNone/>
          </a:pPr>
          <a:r>
            <a:rPr lang="en-US" sz="3200" kern="1200" dirty="0">
              <a:solidFill>
                <a:schemeClr val="tx1"/>
              </a:solidFill>
            </a:rPr>
            <a:t>	b.  Have a strong correlation with future recessionary periods</a:t>
          </a:r>
        </a:p>
        <a:p>
          <a:pPr marL="0" lvl="0" algn="l" defTabSz="514350">
            <a:lnSpc>
              <a:spcPct val="90000"/>
            </a:lnSpc>
            <a:spcBef>
              <a:spcPct val="0"/>
            </a:spcBef>
            <a:spcAft>
              <a:spcPct val="35000"/>
            </a:spcAft>
            <a:buNone/>
          </a:pPr>
          <a:r>
            <a:rPr lang="en-US" sz="3200" kern="1200" dirty="0">
              <a:solidFill>
                <a:schemeClr val="tx1"/>
              </a:solidFill>
            </a:rPr>
            <a:t>	c.  Cause shorter maturities to pay higher yield than longer 	    maturities</a:t>
          </a:r>
        </a:p>
        <a:p>
          <a:pPr marL="0" lvl="0" algn="l" defTabSz="514350">
            <a:lnSpc>
              <a:spcPct val="90000"/>
            </a:lnSpc>
            <a:spcBef>
              <a:spcPct val="0"/>
            </a:spcBef>
            <a:spcAft>
              <a:spcPct val="35000"/>
            </a:spcAft>
            <a:buNone/>
          </a:pPr>
          <a:r>
            <a:rPr lang="en-US" sz="3200" kern="1200" dirty="0">
              <a:solidFill>
                <a:schemeClr val="tx1"/>
              </a:solidFill>
            </a:rPr>
            <a:t>	d.  All of the above	</a:t>
          </a:r>
        </a:p>
        <a:p>
          <a:pPr marL="0" lvl="0" algn="l" defTabSz="1422400">
            <a:lnSpc>
              <a:spcPct val="90000"/>
            </a:lnSpc>
            <a:spcBef>
              <a:spcPct val="0"/>
            </a:spcBef>
            <a:spcAft>
              <a:spcPct val="35000"/>
            </a:spcAft>
            <a:buNone/>
          </a:pPr>
          <a:endParaRPr lang="en-US" sz="3200" kern="1200" dirty="0">
            <a:solidFill>
              <a:schemeClr val="tx1"/>
            </a:solidFill>
          </a:endParaRPr>
        </a:p>
      </dgm:t>
    </dgm:pt>
    <dgm:pt modelId="{F6BEAA60-E211-4364-9E88-EBFF28500EB3}" type="parTrans" cxnId="{DF48B544-7EE8-4672-B741-56261D6620B8}">
      <dgm:prSet/>
      <dgm:spPr/>
      <dgm:t>
        <a:bodyPr/>
        <a:lstStyle/>
        <a:p>
          <a:endParaRPr lang="en-US"/>
        </a:p>
      </dgm:t>
    </dgm:pt>
    <dgm:pt modelId="{D69190BE-D395-402D-90EF-5E41EA5C97E0}" type="sibTrans" cxnId="{DF48B544-7EE8-4672-B741-56261D6620B8}">
      <dgm:prSet/>
      <dgm:spPr/>
      <dgm:t>
        <a:bodyPr/>
        <a:lstStyle/>
        <a:p>
          <a:endParaRPr lang="en-US"/>
        </a:p>
      </dgm:t>
    </dgm:pt>
    <dgm:pt modelId="{7E140795-AFA1-422D-A88F-FB90B6140C86}" type="pres">
      <dgm:prSet presAssocID="{66F6074A-677F-49ED-8EAB-964E87912882}" presName="Name0" presStyleCnt="0">
        <dgm:presLayoutVars>
          <dgm:dir/>
          <dgm:resizeHandles val="exact"/>
        </dgm:presLayoutVars>
      </dgm:prSet>
      <dgm:spPr/>
    </dgm:pt>
    <dgm:pt modelId="{9EA236B6-1B39-4802-8878-2B580AAB6154}" type="pres">
      <dgm:prSet presAssocID="{54B6706A-0964-4A8D-ACCF-764F139F51B7}" presName="node" presStyleLbl="node1" presStyleIdx="0" presStyleCnt="1" custLinFactNeighborX="-47" custLinFactNeighborY="259">
        <dgm:presLayoutVars>
          <dgm:bulletEnabled val="1"/>
        </dgm:presLayoutVars>
      </dgm:prSet>
      <dgm:spPr/>
    </dgm:pt>
  </dgm:ptLst>
  <dgm:cxnLst>
    <dgm:cxn modelId="{15C11D24-BC22-4885-83E2-7C5B02518A94}" type="presOf" srcId="{54B6706A-0964-4A8D-ACCF-764F139F51B7}" destId="{9EA236B6-1B39-4802-8878-2B580AAB6154}" srcOrd="0" destOrd="0" presId="urn:microsoft.com/office/officeart/2016/7/layout/BasicProcessNew"/>
    <dgm:cxn modelId="{DF48B544-7EE8-4672-B741-56261D6620B8}" srcId="{66F6074A-677F-49ED-8EAB-964E87912882}" destId="{54B6706A-0964-4A8D-ACCF-764F139F51B7}" srcOrd="0" destOrd="0" parTransId="{F6BEAA60-E211-4364-9E88-EBFF28500EB3}" sibTransId="{D69190BE-D395-402D-90EF-5E41EA5C97E0}"/>
    <dgm:cxn modelId="{61ED5CDA-B0CA-45C0-8217-3DB79DCF51AE}" type="presOf" srcId="{66F6074A-677F-49ED-8EAB-964E87912882}" destId="{7E140795-AFA1-422D-A88F-FB90B6140C86}" srcOrd="0" destOrd="0" presId="urn:microsoft.com/office/officeart/2016/7/layout/BasicProcessNew"/>
    <dgm:cxn modelId="{4AC11C74-DAC7-4B7D-A29B-2E748F77726A}" type="presParOf" srcId="{7E140795-AFA1-422D-A88F-FB90B6140C86}" destId="{9EA236B6-1B39-4802-8878-2B580AAB6154}"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F6074A-677F-49ED-8EAB-964E87912882}"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54B6706A-0964-4A8D-ACCF-764F139F51B7}">
      <dgm:prSet custT="1"/>
      <dgm:spPr>
        <a:solidFill>
          <a:srgbClr val="D9E3DE"/>
        </a:solidFill>
      </dgm:spPr>
      <dgm:t>
        <a:bodyPr/>
        <a:lstStyle/>
        <a:p>
          <a:pPr marL="0" lvl="0" algn="l" defTabSz="1422400">
            <a:lnSpc>
              <a:spcPct val="90000"/>
            </a:lnSpc>
            <a:spcBef>
              <a:spcPct val="0"/>
            </a:spcBef>
            <a:spcAft>
              <a:spcPct val="35000"/>
            </a:spcAft>
            <a:buNone/>
          </a:pPr>
          <a:r>
            <a:rPr lang="en-US" sz="3600" b="1" kern="1200" dirty="0">
              <a:solidFill>
                <a:schemeClr val="tx1"/>
              </a:solidFill>
            </a:rPr>
            <a:t>North Carolina Government Statutes</a:t>
          </a:r>
          <a:endParaRPr lang="en-US" sz="3600" b="1" kern="1200" dirty="0">
            <a:solidFill>
              <a:schemeClr val="tx1"/>
            </a:solidFill>
            <a:highlight>
              <a:srgbClr val="FFFF00"/>
            </a:highlight>
          </a:endParaRPr>
        </a:p>
        <a:p>
          <a:pPr marL="0" lvl="0" algn="l" defTabSz="1422400">
            <a:lnSpc>
              <a:spcPct val="90000"/>
            </a:lnSpc>
            <a:spcBef>
              <a:spcPct val="0"/>
            </a:spcBef>
            <a:spcAft>
              <a:spcPct val="35000"/>
            </a:spcAft>
            <a:buNone/>
          </a:pPr>
          <a:endParaRPr lang="en-US" sz="3600" kern="1200" dirty="0">
            <a:solidFill>
              <a:schemeClr val="tx1"/>
            </a:solidFill>
          </a:endParaRPr>
        </a:p>
        <a:p>
          <a:pPr marL="0" lvl="0" algn="l" defTabSz="1422400">
            <a:lnSpc>
              <a:spcPct val="90000"/>
            </a:lnSpc>
            <a:spcBef>
              <a:spcPct val="0"/>
            </a:spcBef>
            <a:spcAft>
              <a:spcPct val="35000"/>
            </a:spcAft>
            <a:buNone/>
          </a:pPr>
          <a:r>
            <a:rPr lang="en-US" sz="3600" kern="1200" dirty="0">
              <a:solidFill>
                <a:schemeClr val="tx1"/>
              </a:solidFill>
            </a:rPr>
            <a:t>Basics</a:t>
          </a:r>
        </a:p>
      </dgm:t>
    </dgm:pt>
    <dgm:pt modelId="{F6BEAA60-E211-4364-9E88-EBFF28500EB3}" type="parTrans" cxnId="{DF48B544-7EE8-4672-B741-56261D6620B8}">
      <dgm:prSet/>
      <dgm:spPr/>
      <dgm:t>
        <a:bodyPr/>
        <a:lstStyle/>
        <a:p>
          <a:endParaRPr lang="en-US"/>
        </a:p>
      </dgm:t>
    </dgm:pt>
    <dgm:pt modelId="{D69190BE-D395-402D-90EF-5E41EA5C97E0}" type="sibTrans" cxnId="{DF48B544-7EE8-4672-B741-56261D6620B8}">
      <dgm:prSet/>
      <dgm:spPr/>
      <dgm:t>
        <a:bodyPr/>
        <a:lstStyle/>
        <a:p>
          <a:endParaRPr lang="en-US"/>
        </a:p>
      </dgm:t>
    </dgm:pt>
    <dgm:pt modelId="{7E140795-AFA1-422D-A88F-FB90B6140C86}" type="pres">
      <dgm:prSet presAssocID="{66F6074A-677F-49ED-8EAB-964E87912882}" presName="Name0" presStyleCnt="0">
        <dgm:presLayoutVars>
          <dgm:dir/>
          <dgm:resizeHandles val="exact"/>
        </dgm:presLayoutVars>
      </dgm:prSet>
      <dgm:spPr/>
    </dgm:pt>
    <dgm:pt modelId="{9EA236B6-1B39-4802-8878-2B580AAB6154}" type="pres">
      <dgm:prSet presAssocID="{54B6706A-0964-4A8D-ACCF-764F139F51B7}" presName="node" presStyleLbl="node1" presStyleIdx="0" presStyleCnt="1" custLinFactNeighborX="-5322" custLinFactNeighborY="2628">
        <dgm:presLayoutVars>
          <dgm:bulletEnabled val="1"/>
        </dgm:presLayoutVars>
      </dgm:prSet>
      <dgm:spPr/>
    </dgm:pt>
  </dgm:ptLst>
  <dgm:cxnLst>
    <dgm:cxn modelId="{15C11D24-BC22-4885-83E2-7C5B02518A94}" type="presOf" srcId="{54B6706A-0964-4A8D-ACCF-764F139F51B7}" destId="{9EA236B6-1B39-4802-8878-2B580AAB6154}" srcOrd="0" destOrd="0" presId="urn:microsoft.com/office/officeart/2016/7/layout/BasicProcessNew"/>
    <dgm:cxn modelId="{DF48B544-7EE8-4672-B741-56261D6620B8}" srcId="{66F6074A-677F-49ED-8EAB-964E87912882}" destId="{54B6706A-0964-4A8D-ACCF-764F139F51B7}" srcOrd="0" destOrd="0" parTransId="{F6BEAA60-E211-4364-9E88-EBFF28500EB3}" sibTransId="{D69190BE-D395-402D-90EF-5E41EA5C97E0}"/>
    <dgm:cxn modelId="{61ED5CDA-B0CA-45C0-8217-3DB79DCF51AE}" type="presOf" srcId="{66F6074A-677F-49ED-8EAB-964E87912882}" destId="{7E140795-AFA1-422D-A88F-FB90B6140C86}" srcOrd="0" destOrd="0" presId="urn:microsoft.com/office/officeart/2016/7/layout/BasicProcessNew"/>
    <dgm:cxn modelId="{4AC11C74-DAC7-4B7D-A29B-2E748F77726A}" type="presParOf" srcId="{7E140795-AFA1-422D-A88F-FB90B6140C86}" destId="{9EA236B6-1B39-4802-8878-2B580AAB6154}"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36B6-1B39-4802-8878-2B580AAB6154}">
      <dsp:nvSpPr>
        <dsp:cNvPr id="0" name=""/>
        <dsp:cNvSpPr/>
      </dsp:nvSpPr>
      <dsp:spPr>
        <a:xfrm>
          <a:off x="0" y="0"/>
          <a:ext cx="11019178" cy="3678238"/>
        </a:xfrm>
        <a:prstGeom prst="rect">
          <a:avLst/>
        </a:prstGeom>
        <a:solidFill>
          <a:srgbClr val="D9E3DE"/>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What Exactly Is A Bond?</a:t>
          </a:r>
        </a:p>
      </dsp:txBody>
      <dsp:txXfrm>
        <a:off x="0" y="0"/>
        <a:ext cx="11019178" cy="3678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36B6-1B39-4802-8878-2B580AAB6154}">
      <dsp:nvSpPr>
        <dsp:cNvPr id="0" name=""/>
        <dsp:cNvSpPr/>
      </dsp:nvSpPr>
      <dsp:spPr>
        <a:xfrm>
          <a:off x="0" y="0"/>
          <a:ext cx="11019178" cy="3678238"/>
        </a:xfrm>
        <a:prstGeom prst="rect">
          <a:avLst/>
        </a:prstGeom>
        <a:solidFill>
          <a:srgbClr val="D9E3DE"/>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Key Terminology</a:t>
          </a:r>
        </a:p>
      </dsp:txBody>
      <dsp:txXfrm>
        <a:off x="0" y="0"/>
        <a:ext cx="11019178" cy="3678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36B6-1B39-4802-8878-2B580AAB6154}">
      <dsp:nvSpPr>
        <dsp:cNvPr id="0" name=""/>
        <dsp:cNvSpPr/>
      </dsp:nvSpPr>
      <dsp:spPr>
        <a:xfrm>
          <a:off x="5592" y="0"/>
          <a:ext cx="11008417" cy="3954463"/>
        </a:xfrm>
        <a:prstGeom prst="rect">
          <a:avLst/>
        </a:prstGeom>
        <a:solidFill>
          <a:srgbClr val="D9E3DE"/>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422400">
            <a:lnSpc>
              <a:spcPct val="90000"/>
            </a:lnSpc>
            <a:spcBef>
              <a:spcPct val="0"/>
            </a:spcBef>
            <a:spcAft>
              <a:spcPct val="35000"/>
            </a:spcAft>
            <a:buNone/>
          </a:pPr>
          <a:endParaRPr lang="en-US" sz="3200" kern="1200" dirty="0">
            <a:solidFill>
              <a:schemeClr val="tx1"/>
            </a:solidFill>
          </a:endParaRPr>
        </a:p>
        <a:p>
          <a:pPr marL="0" lvl="0" indent="0" algn="l" defTabSz="1422400">
            <a:lnSpc>
              <a:spcPct val="90000"/>
            </a:lnSpc>
            <a:spcBef>
              <a:spcPct val="0"/>
            </a:spcBef>
            <a:spcAft>
              <a:spcPct val="35000"/>
            </a:spcAft>
            <a:buNone/>
          </a:pPr>
          <a:r>
            <a:rPr lang="en-US" sz="3200" kern="1200" dirty="0">
              <a:solidFill>
                <a:schemeClr val="tx1"/>
              </a:solidFill>
            </a:rPr>
            <a:t>#1. Premiums and Discounts represent:</a:t>
          </a:r>
        </a:p>
        <a:p>
          <a:pPr marL="0" lvl="0" indent="0" algn="l" defTabSz="1422400">
            <a:lnSpc>
              <a:spcPct val="90000"/>
            </a:lnSpc>
            <a:spcBef>
              <a:spcPct val="0"/>
            </a:spcBef>
            <a:spcAft>
              <a:spcPct val="35000"/>
            </a:spcAft>
            <a:buNone/>
          </a:pPr>
          <a:endParaRPr lang="en-US" sz="3200" kern="1200" dirty="0">
            <a:solidFill>
              <a:schemeClr val="tx1"/>
            </a:solidFill>
          </a:endParaRPr>
        </a:p>
        <a:p>
          <a:pPr marL="0" lvl="0" indent="0" algn="l" defTabSz="1422400">
            <a:lnSpc>
              <a:spcPct val="90000"/>
            </a:lnSpc>
            <a:spcBef>
              <a:spcPct val="0"/>
            </a:spcBef>
            <a:spcAft>
              <a:spcPct val="35000"/>
            </a:spcAft>
            <a:buNone/>
          </a:pPr>
          <a:r>
            <a:rPr lang="en-US" sz="3200" kern="1200" dirty="0">
              <a:solidFill>
                <a:schemeClr val="tx1"/>
              </a:solidFill>
            </a:rPr>
            <a:t>	a.  The amount originally paid for the security</a:t>
          </a:r>
        </a:p>
        <a:p>
          <a:pPr marL="0" lvl="0" indent="0" algn="l" defTabSz="1422400">
            <a:lnSpc>
              <a:spcPct val="90000"/>
            </a:lnSpc>
            <a:spcBef>
              <a:spcPct val="0"/>
            </a:spcBef>
            <a:spcAft>
              <a:spcPct val="35000"/>
            </a:spcAft>
            <a:buNone/>
          </a:pPr>
          <a:r>
            <a:rPr lang="en-US" sz="3200" kern="1200" dirty="0">
              <a:solidFill>
                <a:schemeClr val="tx1"/>
              </a:solidFill>
            </a:rPr>
            <a:t>	b.  The amount paid above or below par value</a:t>
          </a:r>
        </a:p>
        <a:p>
          <a:pPr marL="0" lvl="0" indent="0" algn="l" defTabSz="1422400">
            <a:lnSpc>
              <a:spcPct val="90000"/>
            </a:lnSpc>
            <a:spcBef>
              <a:spcPct val="0"/>
            </a:spcBef>
            <a:spcAft>
              <a:spcPct val="35000"/>
            </a:spcAft>
            <a:buNone/>
          </a:pPr>
          <a:r>
            <a:rPr lang="en-US" sz="3200" kern="1200" dirty="0">
              <a:solidFill>
                <a:schemeClr val="tx1"/>
              </a:solidFill>
            </a:rPr>
            <a:t>	c.  The amount someone is willing to pay for your bond	</a:t>
          </a:r>
        </a:p>
        <a:p>
          <a:pPr marL="0" lvl="0" indent="0" algn="l" defTabSz="1422400">
            <a:lnSpc>
              <a:spcPct val="90000"/>
            </a:lnSpc>
            <a:spcBef>
              <a:spcPct val="0"/>
            </a:spcBef>
            <a:spcAft>
              <a:spcPct val="35000"/>
            </a:spcAft>
            <a:buNone/>
          </a:pPr>
          <a:endParaRPr lang="en-US" sz="3200" kern="1200" dirty="0">
            <a:solidFill>
              <a:schemeClr val="tx1"/>
            </a:solidFill>
          </a:endParaRPr>
        </a:p>
      </dsp:txBody>
      <dsp:txXfrm>
        <a:off x="5592" y="0"/>
        <a:ext cx="11008417" cy="3954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36B6-1B39-4802-8878-2B580AAB6154}">
      <dsp:nvSpPr>
        <dsp:cNvPr id="0" name=""/>
        <dsp:cNvSpPr/>
      </dsp:nvSpPr>
      <dsp:spPr>
        <a:xfrm>
          <a:off x="0" y="0"/>
          <a:ext cx="11019178" cy="3678238"/>
        </a:xfrm>
        <a:prstGeom prst="rect">
          <a:avLst/>
        </a:prstGeom>
        <a:solidFill>
          <a:srgbClr val="D9E3DE"/>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Key Concepts</a:t>
          </a:r>
        </a:p>
      </dsp:txBody>
      <dsp:txXfrm>
        <a:off x="0" y="0"/>
        <a:ext cx="11019178" cy="3678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36B6-1B39-4802-8878-2B580AAB6154}">
      <dsp:nvSpPr>
        <dsp:cNvPr id="0" name=""/>
        <dsp:cNvSpPr/>
      </dsp:nvSpPr>
      <dsp:spPr>
        <a:xfrm>
          <a:off x="5592" y="0"/>
          <a:ext cx="11008417" cy="4572000"/>
        </a:xfrm>
        <a:prstGeom prst="rect">
          <a:avLst/>
        </a:prstGeom>
        <a:solidFill>
          <a:srgbClr val="D9E3DE"/>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422400">
            <a:lnSpc>
              <a:spcPct val="90000"/>
            </a:lnSpc>
            <a:spcBef>
              <a:spcPct val="0"/>
            </a:spcBef>
            <a:spcAft>
              <a:spcPct val="35000"/>
            </a:spcAft>
            <a:buNone/>
          </a:pPr>
          <a:endParaRPr lang="en-US" sz="3200" kern="1200" dirty="0">
            <a:solidFill>
              <a:schemeClr val="tx1"/>
            </a:solidFill>
          </a:endParaRPr>
        </a:p>
        <a:p>
          <a:pPr marL="0" lvl="0" indent="0" algn="l" defTabSz="1422400">
            <a:lnSpc>
              <a:spcPct val="90000"/>
            </a:lnSpc>
            <a:spcBef>
              <a:spcPct val="0"/>
            </a:spcBef>
            <a:spcAft>
              <a:spcPct val="35000"/>
            </a:spcAft>
            <a:buNone/>
          </a:pPr>
          <a:r>
            <a:rPr lang="en-US" sz="3200" kern="1200" dirty="0">
              <a:solidFill>
                <a:schemeClr val="tx1"/>
              </a:solidFill>
            </a:rPr>
            <a:t>#3 : Yield Curve Inversions:</a:t>
          </a:r>
        </a:p>
        <a:p>
          <a:pPr marL="0" lvl="0" indent="0" algn="l" defTabSz="514350">
            <a:lnSpc>
              <a:spcPct val="90000"/>
            </a:lnSpc>
            <a:spcBef>
              <a:spcPct val="0"/>
            </a:spcBef>
            <a:spcAft>
              <a:spcPct val="35000"/>
            </a:spcAft>
            <a:buNone/>
          </a:pPr>
          <a:endParaRPr lang="en-US" sz="3200" kern="1200" dirty="0">
            <a:solidFill>
              <a:schemeClr val="tx1"/>
            </a:solidFill>
          </a:endParaRPr>
        </a:p>
        <a:p>
          <a:pPr marL="0" lvl="0" indent="0" algn="l" defTabSz="514350">
            <a:lnSpc>
              <a:spcPct val="90000"/>
            </a:lnSpc>
            <a:spcBef>
              <a:spcPct val="0"/>
            </a:spcBef>
            <a:spcAft>
              <a:spcPct val="35000"/>
            </a:spcAft>
            <a:buNone/>
          </a:pPr>
          <a:r>
            <a:rPr lang="en-US" sz="3200" kern="1200" dirty="0">
              <a:solidFill>
                <a:schemeClr val="tx1"/>
              </a:solidFill>
            </a:rPr>
            <a:t>	a.  May occur because investors anticipate future lower yields</a:t>
          </a:r>
        </a:p>
        <a:p>
          <a:pPr marL="0" lvl="0" indent="0" algn="l" defTabSz="514350">
            <a:lnSpc>
              <a:spcPct val="90000"/>
            </a:lnSpc>
            <a:spcBef>
              <a:spcPct val="0"/>
            </a:spcBef>
            <a:spcAft>
              <a:spcPct val="35000"/>
            </a:spcAft>
            <a:buNone/>
          </a:pPr>
          <a:r>
            <a:rPr lang="en-US" sz="3200" kern="1200" dirty="0">
              <a:solidFill>
                <a:schemeClr val="tx1"/>
              </a:solidFill>
            </a:rPr>
            <a:t>	b.  Have a strong correlation with future recessionary periods</a:t>
          </a:r>
        </a:p>
        <a:p>
          <a:pPr marL="0" lvl="0" indent="0" algn="l" defTabSz="514350">
            <a:lnSpc>
              <a:spcPct val="90000"/>
            </a:lnSpc>
            <a:spcBef>
              <a:spcPct val="0"/>
            </a:spcBef>
            <a:spcAft>
              <a:spcPct val="35000"/>
            </a:spcAft>
            <a:buNone/>
          </a:pPr>
          <a:r>
            <a:rPr lang="en-US" sz="3200" kern="1200" dirty="0">
              <a:solidFill>
                <a:schemeClr val="tx1"/>
              </a:solidFill>
            </a:rPr>
            <a:t>	c.  Cause shorter maturities to pay higher yield than longer 	    maturities</a:t>
          </a:r>
        </a:p>
        <a:p>
          <a:pPr marL="0" lvl="0" indent="0" algn="l" defTabSz="514350">
            <a:lnSpc>
              <a:spcPct val="90000"/>
            </a:lnSpc>
            <a:spcBef>
              <a:spcPct val="0"/>
            </a:spcBef>
            <a:spcAft>
              <a:spcPct val="35000"/>
            </a:spcAft>
            <a:buNone/>
          </a:pPr>
          <a:r>
            <a:rPr lang="en-US" sz="3200" kern="1200" dirty="0">
              <a:solidFill>
                <a:schemeClr val="tx1"/>
              </a:solidFill>
            </a:rPr>
            <a:t>	d.  All of the above	</a:t>
          </a:r>
        </a:p>
        <a:p>
          <a:pPr marL="0" lvl="0" indent="0" algn="l" defTabSz="1422400">
            <a:lnSpc>
              <a:spcPct val="90000"/>
            </a:lnSpc>
            <a:spcBef>
              <a:spcPct val="0"/>
            </a:spcBef>
            <a:spcAft>
              <a:spcPct val="35000"/>
            </a:spcAft>
            <a:buNone/>
          </a:pPr>
          <a:endParaRPr lang="en-US" sz="3200" kern="1200" dirty="0">
            <a:solidFill>
              <a:schemeClr val="tx1"/>
            </a:solidFill>
          </a:endParaRPr>
        </a:p>
      </dsp:txBody>
      <dsp:txXfrm>
        <a:off x="5592" y="0"/>
        <a:ext cx="11008417" cy="4572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36B6-1B39-4802-8878-2B580AAB6154}">
      <dsp:nvSpPr>
        <dsp:cNvPr id="0" name=""/>
        <dsp:cNvSpPr/>
      </dsp:nvSpPr>
      <dsp:spPr>
        <a:xfrm>
          <a:off x="0" y="0"/>
          <a:ext cx="11019178" cy="3678238"/>
        </a:xfrm>
        <a:prstGeom prst="rect">
          <a:avLst/>
        </a:prstGeom>
        <a:solidFill>
          <a:srgbClr val="D9E3DE"/>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422400">
            <a:lnSpc>
              <a:spcPct val="90000"/>
            </a:lnSpc>
            <a:spcBef>
              <a:spcPct val="0"/>
            </a:spcBef>
            <a:spcAft>
              <a:spcPct val="35000"/>
            </a:spcAft>
            <a:buNone/>
          </a:pPr>
          <a:r>
            <a:rPr lang="en-US" sz="3600" b="1" kern="1200" dirty="0">
              <a:solidFill>
                <a:schemeClr val="tx1"/>
              </a:solidFill>
            </a:rPr>
            <a:t>North Carolina Government Statutes</a:t>
          </a:r>
          <a:endParaRPr lang="en-US" sz="3600" b="1" kern="1200" dirty="0">
            <a:solidFill>
              <a:schemeClr val="tx1"/>
            </a:solidFill>
            <a:highlight>
              <a:srgbClr val="FFFF00"/>
            </a:highlight>
          </a:endParaRPr>
        </a:p>
        <a:p>
          <a:pPr marL="0" lvl="0" indent="0" algn="l" defTabSz="1422400">
            <a:lnSpc>
              <a:spcPct val="90000"/>
            </a:lnSpc>
            <a:spcBef>
              <a:spcPct val="0"/>
            </a:spcBef>
            <a:spcAft>
              <a:spcPct val="35000"/>
            </a:spcAft>
            <a:buNone/>
          </a:pPr>
          <a:endParaRPr lang="en-US" sz="3600" kern="1200" dirty="0">
            <a:solidFill>
              <a:schemeClr val="tx1"/>
            </a:solidFill>
          </a:endParaRPr>
        </a:p>
        <a:p>
          <a:pPr marL="0" lvl="0" indent="0" algn="l" defTabSz="1422400">
            <a:lnSpc>
              <a:spcPct val="90000"/>
            </a:lnSpc>
            <a:spcBef>
              <a:spcPct val="0"/>
            </a:spcBef>
            <a:spcAft>
              <a:spcPct val="35000"/>
            </a:spcAft>
            <a:buNone/>
          </a:pPr>
          <a:r>
            <a:rPr lang="en-US" sz="3600" kern="1200" dirty="0">
              <a:solidFill>
                <a:schemeClr val="tx1"/>
              </a:solidFill>
            </a:rPr>
            <a:t>Basics</a:t>
          </a:r>
        </a:p>
      </dsp:txBody>
      <dsp:txXfrm>
        <a:off x="0" y="0"/>
        <a:ext cx="11019178" cy="3678238"/>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613598-7456-4107-BC5B-BCA14EA0AE18}"/>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DC1254-8E7B-481E-A1DF-AD5B69B912A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0680B3A7-1963-4A1C-9068-2CB700A22CF6}" type="datetimeFigureOut">
              <a:rPr lang="en-US" smtClean="0"/>
              <a:t>7/23/2024</a:t>
            </a:fld>
            <a:endParaRPr lang="en-US" dirty="0"/>
          </a:p>
        </p:txBody>
      </p:sp>
      <p:sp>
        <p:nvSpPr>
          <p:cNvPr id="4" name="Footer Placeholder 3">
            <a:extLst>
              <a:ext uri="{FF2B5EF4-FFF2-40B4-BE49-F238E27FC236}">
                <a16:creationId xmlns:a16="http://schemas.microsoft.com/office/drawing/2014/main" id="{9627596B-B67D-442F-89AE-60970B4B1022}"/>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71A8D1E-1F5B-4A6F-90FA-D90E1191609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69B6B8E-2864-4449-8336-5B58512ADBFE}" type="slidenum">
              <a:rPr lang="en-US" smtClean="0"/>
              <a:t>‹#›</a:t>
            </a:fld>
            <a:endParaRPr lang="en-US" dirty="0"/>
          </a:p>
        </p:txBody>
      </p:sp>
    </p:spTree>
    <p:extLst>
      <p:ext uri="{BB962C8B-B14F-4D97-AF65-F5344CB8AC3E}">
        <p14:creationId xmlns:p14="http://schemas.microsoft.com/office/powerpoint/2010/main" val="2046913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C673865-6ABD-4740-BDE4-9BD461741079}" type="datetimeFigureOut">
              <a:rPr lang="en-US" smtClean="0"/>
              <a:t>7/23/2024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12621F2-EF34-4016-8E94-B2691FAEB57C}" type="slidenum">
              <a:rPr lang="en-US" smtClean="0"/>
              <a:t>‹#›</a:t>
            </a:fld>
            <a:endParaRPr lang="en-US" dirty="0"/>
          </a:p>
        </p:txBody>
      </p:sp>
    </p:spTree>
    <p:extLst>
      <p:ext uri="{BB962C8B-B14F-4D97-AF65-F5344CB8AC3E}">
        <p14:creationId xmlns:p14="http://schemas.microsoft.com/office/powerpoint/2010/main" val="733231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1</a:t>
            </a:fld>
            <a:endParaRPr lang="en-US" dirty="0"/>
          </a:p>
        </p:txBody>
      </p:sp>
    </p:spTree>
    <p:extLst>
      <p:ext uri="{BB962C8B-B14F-4D97-AF65-F5344CB8AC3E}">
        <p14:creationId xmlns:p14="http://schemas.microsoft.com/office/powerpoint/2010/main" val="166410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A9E8-60B2-8AC2-9D0F-864C81874668}"/>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00FC354C-02D3-5087-57A0-3017AF7D4E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15</a:t>
            </a:fld>
            <a:endParaRPr lang="en-US" altLang="en-US" sz="1200" dirty="0"/>
          </a:p>
        </p:txBody>
      </p:sp>
      <p:sp>
        <p:nvSpPr>
          <p:cNvPr id="17411" name="Rectangle 2050">
            <a:extLst>
              <a:ext uri="{FF2B5EF4-FFF2-40B4-BE49-F238E27FC236}">
                <a16:creationId xmlns:a16="http://schemas.microsoft.com/office/drawing/2014/main" id="{39A68BB6-DEA0-270E-6D90-F061CE3F51CE}"/>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20AFA557-4462-9B3F-834F-0D68271963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1424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5595801-B3A4-444A-B43A-6BA3B5D1C7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16</a:t>
            </a:fld>
            <a:endParaRPr lang="en-US" altLang="en-US" sz="1200" dirty="0"/>
          </a:p>
        </p:txBody>
      </p:sp>
      <p:sp>
        <p:nvSpPr>
          <p:cNvPr id="17411" name="Rectangle 2050">
            <a:extLst>
              <a:ext uri="{FF2B5EF4-FFF2-40B4-BE49-F238E27FC236}">
                <a16:creationId xmlns:a16="http://schemas.microsoft.com/office/drawing/2014/main" id="{12516303-B240-482F-BC96-58A11BE3BFAB}"/>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2B162C32-2065-4D19-BC91-D0263A995A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C2795-922D-9944-B419-4D82DFE8E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2CE63-6514-F0CB-6169-98EE6A3E1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D0FBF-B28C-F703-D6D6-1D8D2906ED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FEF124-A9E1-400B-1C14-B80F02261848}"/>
              </a:ext>
            </a:extLst>
          </p:cNvPr>
          <p:cNvSpPr>
            <a:spLocks noGrp="1"/>
          </p:cNvSpPr>
          <p:nvPr>
            <p:ph type="sldNum" sz="quarter" idx="5"/>
          </p:nvPr>
        </p:nvSpPr>
        <p:spPr/>
        <p:txBody>
          <a:bodyPr/>
          <a:lstStyle/>
          <a:p>
            <a:pPr>
              <a:defRPr/>
            </a:pPr>
            <a:fld id="{5842926E-FCC6-4AF8-A884-A6430D4A6BDC}" type="slidenum">
              <a:rPr lang="en-US" smtClean="0"/>
              <a:pPr>
                <a:defRPr/>
              </a:pPr>
              <a:t>19</a:t>
            </a:fld>
            <a:endParaRPr lang="en-US" dirty="0"/>
          </a:p>
        </p:txBody>
      </p:sp>
    </p:spTree>
    <p:extLst>
      <p:ext uri="{BB962C8B-B14F-4D97-AF65-F5344CB8AC3E}">
        <p14:creationId xmlns:p14="http://schemas.microsoft.com/office/powerpoint/2010/main" val="256997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979B3-4A03-DB86-714F-ED49BFD26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1C82C-F507-2862-DC75-32BF7C706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3AF03-8F91-5DBD-5CE2-CA3B5F702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3BA9CD-4DEA-8729-D0B6-EDD1F654BDF9}"/>
              </a:ext>
            </a:extLst>
          </p:cNvPr>
          <p:cNvSpPr>
            <a:spLocks noGrp="1"/>
          </p:cNvSpPr>
          <p:nvPr>
            <p:ph type="sldNum" sz="quarter" idx="5"/>
          </p:nvPr>
        </p:nvSpPr>
        <p:spPr/>
        <p:txBody>
          <a:bodyPr/>
          <a:lstStyle/>
          <a:p>
            <a:pPr>
              <a:defRPr/>
            </a:pPr>
            <a:fld id="{5842926E-FCC6-4AF8-A884-A6430D4A6BDC}" type="slidenum">
              <a:rPr lang="en-US" smtClean="0"/>
              <a:pPr>
                <a:defRPr/>
              </a:pPr>
              <a:t>20</a:t>
            </a:fld>
            <a:endParaRPr lang="en-US" dirty="0"/>
          </a:p>
        </p:txBody>
      </p:sp>
    </p:spTree>
    <p:extLst>
      <p:ext uri="{BB962C8B-B14F-4D97-AF65-F5344CB8AC3E}">
        <p14:creationId xmlns:p14="http://schemas.microsoft.com/office/powerpoint/2010/main" val="299826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F42B9-1303-0163-45DB-FDCE2351112C}"/>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A2AF276E-9398-F3F8-49CA-04F39E2D2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21</a:t>
            </a:fld>
            <a:endParaRPr lang="en-US" altLang="en-US" sz="1200" dirty="0"/>
          </a:p>
        </p:txBody>
      </p:sp>
      <p:sp>
        <p:nvSpPr>
          <p:cNvPr id="17411" name="Rectangle 2050">
            <a:extLst>
              <a:ext uri="{FF2B5EF4-FFF2-40B4-BE49-F238E27FC236}">
                <a16:creationId xmlns:a16="http://schemas.microsoft.com/office/drawing/2014/main" id="{67F7DD52-D14A-3124-0C4A-EE03B3501252}"/>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26EA494A-7213-B2A9-8C6E-2EEAC58DDD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06295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C6E9-FD0E-93FA-33BE-1966A82534BD}"/>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DF60524B-D11D-A8B8-9742-E004540C5A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22</a:t>
            </a:fld>
            <a:endParaRPr lang="en-US" altLang="en-US" sz="1200" dirty="0"/>
          </a:p>
        </p:txBody>
      </p:sp>
      <p:sp>
        <p:nvSpPr>
          <p:cNvPr id="17411" name="Rectangle 2050">
            <a:extLst>
              <a:ext uri="{FF2B5EF4-FFF2-40B4-BE49-F238E27FC236}">
                <a16:creationId xmlns:a16="http://schemas.microsoft.com/office/drawing/2014/main" id="{262CD4E6-4B00-A451-8E4E-DDC801C50DA5}"/>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7BCEE335-6C7E-AA59-6858-29B355BAF0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88735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65C9A-261E-B95F-AB76-7087095192B8}"/>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393DCFC7-FAB3-8714-5CB4-600450079A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23</a:t>
            </a:fld>
            <a:endParaRPr lang="en-US" altLang="en-US" sz="1200" dirty="0"/>
          </a:p>
        </p:txBody>
      </p:sp>
      <p:sp>
        <p:nvSpPr>
          <p:cNvPr id="17411" name="Rectangle 2050">
            <a:extLst>
              <a:ext uri="{FF2B5EF4-FFF2-40B4-BE49-F238E27FC236}">
                <a16:creationId xmlns:a16="http://schemas.microsoft.com/office/drawing/2014/main" id="{1832A347-2C6F-1939-509A-DA62413B981E}"/>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54F58F27-7E24-9284-CAE9-70DD4D3372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04981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30604-4F7B-FBEE-EF14-8BD75D874D8A}"/>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4DCA7887-BDF7-FB4C-A67C-3BBEBC6CDA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24</a:t>
            </a:fld>
            <a:endParaRPr lang="en-US" altLang="en-US" sz="1200" dirty="0"/>
          </a:p>
        </p:txBody>
      </p:sp>
      <p:sp>
        <p:nvSpPr>
          <p:cNvPr id="17411" name="Rectangle 2050">
            <a:extLst>
              <a:ext uri="{FF2B5EF4-FFF2-40B4-BE49-F238E27FC236}">
                <a16:creationId xmlns:a16="http://schemas.microsoft.com/office/drawing/2014/main" id="{56CE1720-02A9-360B-E69A-A9B784848B16}"/>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D72150F5-B966-1C39-549D-95810C711D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28223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AAC55-021C-2061-7A70-5ED66869A980}"/>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AD87F219-D4B9-00B8-E9F7-FCB262F4C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27</a:t>
            </a:fld>
            <a:endParaRPr lang="en-US" altLang="en-US" sz="1200" dirty="0"/>
          </a:p>
        </p:txBody>
      </p:sp>
      <p:sp>
        <p:nvSpPr>
          <p:cNvPr id="17411" name="Rectangle 2050">
            <a:extLst>
              <a:ext uri="{FF2B5EF4-FFF2-40B4-BE49-F238E27FC236}">
                <a16:creationId xmlns:a16="http://schemas.microsoft.com/office/drawing/2014/main" id="{FDD58531-7ED6-4BC8-D340-D837D4DD6623}"/>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C8D6902A-C36C-A2D5-B79C-229B55C13A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84514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3197D-396D-26D7-91F3-CC9067053BC9}"/>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1B0BF0E3-378C-6D2B-A116-F9B438AF9C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28</a:t>
            </a:fld>
            <a:endParaRPr lang="en-US" altLang="en-US" sz="1200" dirty="0"/>
          </a:p>
        </p:txBody>
      </p:sp>
      <p:sp>
        <p:nvSpPr>
          <p:cNvPr id="17411" name="Rectangle 2050">
            <a:extLst>
              <a:ext uri="{FF2B5EF4-FFF2-40B4-BE49-F238E27FC236}">
                <a16:creationId xmlns:a16="http://schemas.microsoft.com/office/drawing/2014/main" id="{05D66DB6-C685-0003-FDE3-A2A36E676FF3}"/>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6AA048AD-5D3C-502D-C1E5-BBA6313E8C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4627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4BB13B5-DAA1-4766-BD26-FB1759E46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3570CB04-B76F-4CD8-B07F-56C73F39D76B}" type="slidenum">
              <a:rPr lang="en-US" altLang="en-US" sz="1200" smtClean="0"/>
              <a:pPr>
                <a:spcBef>
                  <a:spcPct val="0"/>
                </a:spcBef>
              </a:pPr>
              <a:t>2</a:t>
            </a:fld>
            <a:endParaRPr lang="en-US" altLang="en-US" sz="1200" dirty="0"/>
          </a:p>
        </p:txBody>
      </p:sp>
      <p:sp>
        <p:nvSpPr>
          <p:cNvPr id="15363" name="Rectangle 2">
            <a:extLst>
              <a:ext uri="{FF2B5EF4-FFF2-40B4-BE49-F238E27FC236}">
                <a16:creationId xmlns:a16="http://schemas.microsoft.com/office/drawing/2014/main" id="{F05E117B-F3D4-4905-8733-725D3146AD9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28E56AB-36B8-4793-948C-1B4E9CC62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E261F48-6622-4B47-8CF0-ADB78F59FD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B3465222-A402-471D-A123-E2DD4C32B542}" type="slidenum">
              <a:rPr lang="en-US" altLang="en-US" sz="1200" smtClean="0"/>
              <a:pPr>
                <a:spcBef>
                  <a:spcPct val="0"/>
                </a:spcBef>
              </a:pPr>
              <a:t>29</a:t>
            </a:fld>
            <a:endParaRPr lang="en-US" altLang="en-US" sz="1200" dirty="0"/>
          </a:p>
        </p:txBody>
      </p:sp>
      <p:sp>
        <p:nvSpPr>
          <p:cNvPr id="21507" name="Rectangle 2">
            <a:extLst>
              <a:ext uri="{FF2B5EF4-FFF2-40B4-BE49-F238E27FC236}">
                <a16:creationId xmlns:a16="http://schemas.microsoft.com/office/drawing/2014/main" id="{B392FC95-687C-4EFA-AFD6-68F41A5AD71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537AE10-2D13-4E76-8F9A-DDE5F55E0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E261F48-6622-4B47-8CF0-ADB78F59FD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B3465222-A402-471D-A123-E2DD4C32B542}" type="slidenum">
              <a:rPr lang="en-US" altLang="en-US" sz="1200" smtClean="0"/>
              <a:pPr>
                <a:spcBef>
                  <a:spcPct val="0"/>
                </a:spcBef>
              </a:pPr>
              <a:t>30</a:t>
            </a:fld>
            <a:endParaRPr lang="en-US" altLang="en-US" sz="1200" dirty="0"/>
          </a:p>
        </p:txBody>
      </p:sp>
      <p:sp>
        <p:nvSpPr>
          <p:cNvPr id="21507" name="Rectangle 2">
            <a:extLst>
              <a:ext uri="{FF2B5EF4-FFF2-40B4-BE49-F238E27FC236}">
                <a16:creationId xmlns:a16="http://schemas.microsoft.com/office/drawing/2014/main" id="{B392FC95-687C-4EFA-AFD6-68F41A5AD71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537AE10-2D13-4E76-8F9A-DDE5F55E0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endParaRPr lang="en-US" altLang="en-US" dirty="0"/>
          </a:p>
        </p:txBody>
      </p:sp>
    </p:spTree>
    <p:extLst>
      <p:ext uri="{BB962C8B-B14F-4D97-AF65-F5344CB8AC3E}">
        <p14:creationId xmlns:p14="http://schemas.microsoft.com/office/powerpoint/2010/main" val="4127639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EB4B-583A-92E5-03E9-F6C6DDC782AA}"/>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9F6CAECE-0D95-1CD4-D1F5-D601AEE4BC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B3465222-A402-471D-A123-E2DD4C32B542}" type="slidenum">
              <a:rPr lang="en-US" altLang="en-US" sz="1200" smtClean="0"/>
              <a:pPr>
                <a:spcBef>
                  <a:spcPct val="0"/>
                </a:spcBef>
              </a:pPr>
              <a:t>31</a:t>
            </a:fld>
            <a:endParaRPr lang="en-US" altLang="en-US" sz="1200" dirty="0"/>
          </a:p>
        </p:txBody>
      </p:sp>
      <p:sp>
        <p:nvSpPr>
          <p:cNvPr id="21507" name="Rectangle 2">
            <a:extLst>
              <a:ext uri="{FF2B5EF4-FFF2-40B4-BE49-F238E27FC236}">
                <a16:creationId xmlns:a16="http://schemas.microsoft.com/office/drawing/2014/main" id="{27DBCCA9-243C-6DA6-55BE-7CE1E201C23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AE574A0-BE5D-7D72-A35B-426E590147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9915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E261F48-6622-4B47-8CF0-ADB78F59FD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B3465222-A402-471D-A123-E2DD4C32B542}" type="slidenum">
              <a:rPr lang="en-US" altLang="en-US" sz="1200" smtClean="0"/>
              <a:pPr>
                <a:spcBef>
                  <a:spcPct val="0"/>
                </a:spcBef>
              </a:pPr>
              <a:t>32</a:t>
            </a:fld>
            <a:endParaRPr lang="en-US" altLang="en-US" sz="1200" dirty="0"/>
          </a:p>
        </p:txBody>
      </p:sp>
      <p:sp>
        <p:nvSpPr>
          <p:cNvPr id="21507" name="Rectangle 2">
            <a:extLst>
              <a:ext uri="{FF2B5EF4-FFF2-40B4-BE49-F238E27FC236}">
                <a16:creationId xmlns:a16="http://schemas.microsoft.com/office/drawing/2014/main" id="{B392FC95-687C-4EFA-AFD6-68F41A5AD71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537AE10-2D13-4E76-8F9A-DDE5F55E0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39268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E261F48-6622-4B47-8CF0-ADB78F59FD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B3465222-A402-471D-A123-E2DD4C32B542}" type="slidenum">
              <a:rPr lang="en-US" altLang="en-US" sz="1200" smtClean="0"/>
              <a:pPr>
                <a:spcBef>
                  <a:spcPct val="0"/>
                </a:spcBef>
              </a:pPr>
              <a:t>33</a:t>
            </a:fld>
            <a:endParaRPr lang="en-US" altLang="en-US" sz="1200" dirty="0"/>
          </a:p>
        </p:txBody>
      </p:sp>
      <p:sp>
        <p:nvSpPr>
          <p:cNvPr id="21507" name="Rectangle 2">
            <a:extLst>
              <a:ext uri="{FF2B5EF4-FFF2-40B4-BE49-F238E27FC236}">
                <a16:creationId xmlns:a16="http://schemas.microsoft.com/office/drawing/2014/main" id="{B392FC95-687C-4EFA-AFD6-68F41A5AD71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537AE10-2D13-4E76-8F9A-DDE5F55E0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58501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C7032-BD32-9AA0-AB6C-61B64BC16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C9690-0146-21F1-35B7-2488EE456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7EFA9-6BEF-60ED-307D-C4774E9804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9F62AE-F92E-3716-3CD7-F273F2978CD5}"/>
              </a:ext>
            </a:extLst>
          </p:cNvPr>
          <p:cNvSpPr>
            <a:spLocks noGrp="1"/>
          </p:cNvSpPr>
          <p:nvPr>
            <p:ph type="sldNum" sz="quarter" idx="5"/>
          </p:nvPr>
        </p:nvSpPr>
        <p:spPr/>
        <p:txBody>
          <a:bodyPr/>
          <a:lstStyle/>
          <a:p>
            <a:pPr>
              <a:defRPr/>
            </a:pPr>
            <a:fld id="{5842926E-FCC6-4AF8-A884-A6430D4A6BDC}" type="slidenum">
              <a:rPr lang="en-US" smtClean="0"/>
              <a:pPr>
                <a:defRPr/>
              </a:pPr>
              <a:t>34</a:t>
            </a:fld>
            <a:endParaRPr lang="en-US" dirty="0"/>
          </a:p>
        </p:txBody>
      </p:sp>
    </p:spTree>
    <p:extLst>
      <p:ext uri="{BB962C8B-B14F-4D97-AF65-F5344CB8AC3E}">
        <p14:creationId xmlns:p14="http://schemas.microsoft.com/office/powerpoint/2010/main" val="2729564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EB4B-583A-92E5-03E9-F6C6DDC782AA}"/>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9F6CAECE-0D95-1CD4-D1F5-D601AEE4BC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B3465222-A402-471D-A123-E2DD4C32B542}" type="slidenum">
              <a:rPr lang="en-US" altLang="en-US" sz="1200" smtClean="0"/>
              <a:pPr>
                <a:spcBef>
                  <a:spcPct val="0"/>
                </a:spcBef>
              </a:pPr>
              <a:t>35</a:t>
            </a:fld>
            <a:endParaRPr lang="en-US" altLang="en-US" sz="1200" dirty="0"/>
          </a:p>
        </p:txBody>
      </p:sp>
      <p:sp>
        <p:nvSpPr>
          <p:cNvPr id="21507" name="Rectangle 2">
            <a:extLst>
              <a:ext uri="{FF2B5EF4-FFF2-40B4-BE49-F238E27FC236}">
                <a16:creationId xmlns:a16="http://schemas.microsoft.com/office/drawing/2014/main" id="{27DBCCA9-243C-6DA6-55BE-7CE1E201C23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AE574A0-BE5D-7D72-A35B-426E590147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57576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45154-5002-D4A9-9792-F8ED6536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6489C-6774-E129-7A4C-0C75C364F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08F7A-95DD-D4DC-065F-1094A653CA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4A9A14-B577-EFB4-0F1A-3CD6C1FFE582}"/>
              </a:ext>
            </a:extLst>
          </p:cNvPr>
          <p:cNvSpPr>
            <a:spLocks noGrp="1"/>
          </p:cNvSpPr>
          <p:nvPr>
            <p:ph type="sldNum" sz="quarter" idx="5"/>
          </p:nvPr>
        </p:nvSpPr>
        <p:spPr/>
        <p:txBody>
          <a:bodyPr/>
          <a:lstStyle/>
          <a:p>
            <a:pPr>
              <a:defRPr/>
            </a:pPr>
            <a:fld id="{5842926E-FCC6-4AF8-A884-A6430D4A6BDC}" type="slidenum">
              <a:rPr lang="en-US" smtClean="0"/>
              <a:pPr>
                <a:defRPr/>
              </a:pPr>
              <a:t>36</a:t>
            </a:fld>
            <a:endParaRPr lang="en-US" dirty="0"/>
          </a:p>
        </p:txBody>
      </p:sp>
    </p:spTree>
    <p:extLst>
      <p:ext uri="{BB962C8B-B14F-4D97-AF65-F5344CB8AC3E}">
        <p14:creationId xmlns:p14="http://schemas.microsoft.com/office/powerpoint/2010/main" val="3320115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40</a:t>
            </a:fld>
            <a:endParaRPr lang="en-US" dirty="0"/>
          </a:p>
        </p:txBody>
      </p:sp>
    </p:spTree>
    <p:extLst>
      <p:ext uri="{BB962C8B-B14F-4D97-AF65-F5344CB8AC3E}">
        <p14:creationId xmlns:p14="http://schemas.microsoft.com/office/powerpoint/2010/main" val="722385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41</a:t>
            </a:fld>
            <a:endParaRPr lang="en-US" dirty="0"/>
          </a:p>
        </p:txBody>
      </p:sp>
    </p:spTree>
    <p:extLst>
      <p:ext uri="{BB962C8B-B14F-4D97-AF65-F5344CB8AC3E}">
        <p14:creationId xmlns:p14="http://schemas.microsoft.com/office/powerpoint/2010/main" val="342659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842926E-FCC6-4AF8-A884-A6430D4A6BDC}" type="slidenum">
              <a:rPr lang="en-US" smtClean="0"/>
              <a:pPr>
                <a:defRPr/>
              </a:pPr>
              <a:t>3</a:t>
            </a:fld>
            <a:endParaRPr lang="en-US" dirty="0"/>
          </a:p>
        </p:txBody>
      </p:sp>
    </p:spTree>
    <p:extLst>
      <p:ext uri="{BB962C8B-B14F-4D97-AF65-F5344CB8AC3E}">
        <p14:creationId xmlns:p14="http://schemas.microsoft.com/office/powerpoint/2010/main" val="4015660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396607-2E9A-4B67-8916-E0D26A2D6E8B}" type="slidenum">
              <a:rPr lang="en-US" smtClean="0"/>
              <a:t>44</a:t>
            </a:fld>
            <a:endParaRPr lang="en-US"/>
          </a:p>
        </p:txBody>
      </p:sp>
    </p:spTree>
    <p:extLst>
      <p:ext uri="{BB962C8B-B14F-4D97-AF65-F5344CB8AC3E}">
        <p14:creationId xmlns:p14="http://schemas.microsoft.com/office/powerpoint/2010/main" val="389374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396607-2E9A-4B67-8916-E0D26A2D6E8B}" type="slidenum">
              <a:rPr lang="en-US" smtClean="0"/>
              <a:t>45</a:t>
            </a:fld>
            <a:endParaRPr lang="en-US"/>
          </a:p>
        </p:txBody>
      </p:sp>
    </p:spTree>
    <p:extLst>
      <p:ext uri="{BB962C8B-B14F-4D97-AF65-F5344CB8AC3E}">
        <p14:creationId xmlns:p14="http://schemas.microsoft.com/office/powerpoint/2010/main" val="4294353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659382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605920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380" eaLnBrk="0" hangingPunct="0">
              <a:defRPr sz="2400">
                <a:solidFill>
                  <a:schemeClr val="tx1"/>
                </a:solidFill>
                <a:latin typeface="Verdana" pitchFamily="34" charset="0"/>
                <a:cs typeface="Times New Roman" pitchFamily="18" charset="0"/>
              </a:defRPr>
            </a:lvl1pPr>
            <a:lvl2pPr marL="744631" indent="-286397" defTabSz="932380" eaLnBrk="0" hangingPunct="0">
              <a:defRPr sz="2400">
                <a:solidFill>
                  <a:schemeClr val="tx1"/>
                </a:solidFill>
                <a:latin typeface="Verdana" pitchFamily="34" charset="0"/>
                <a:cs typeface="Times New Roman" pitchFamily="18" charset="0"/>
              </a:defRPr>
            </a:lvl2pPr>
            <a:lvl3pPr marL="1145586" indent="-229117" defTabSz="932380" eaLnBrk="0" hangingPunct="0">
              <a:defRPr sz="2400">
                <a:solidFill>
                  <a:schemeClr val="tx1"/>
                </a:solidFill>
                <a:latin typeface="Verdana" pitchFamily="34" charset="0"/>
                <a:cs typeface="Times New Roman" pitchFamily="18" charset="0"/>
              </a:defRPr>
            </a:lvl3pPr>
            <a:lvl4pPr marL="1603822" indent="-229117" defTabSz="932380" eaLnBrk="0" hangingPunct="0">
              <a:defRPr sz="2400">
                <a:solidFill>
                  <a:schemeClr val="tx1"/>
                </a:solidFill>
                <a:latin typeface="Verdana" pitchFamily="34" charset="0"/>
                <a:cs typeface="Times New Roman" pitchFamily="18" charset="0"/>
              </a:defRPr>
            </a:lvl4pPr>
            <a:lvl5pPr marL="2062057" indent="-229117" defTabSz="932380" eaLnBrk="0" hangingPunct="0">
              <a:defRPr sz="2400">
                <a:solidFill>
                  <a:schemeClr val="tx1"/>
                </a:solidFill>
                <a:latin typeface="Verdana" pitchFamily="34" charset="0"/>
                <a:cs typeface="Times New Roman" pitchFamily="18" charset="0"/>
              </a:defRPr>
            </a:lvl5pPr>
            <a:lvl6pPr marL="2520291"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852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7pPr>
            <a:lvl8pPr marL="3436760"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8pPr>
            <a:lvl9pPr marL="389499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eaLnBrk="1" hangingPunct="1"/>
            <a:fld id="{3952C2EA-4A3C-4E69-B323-F107DC264249}" type="slidenum">
              <a:rPr lang="en-US" altLang="en-US" sz="1200"/>
              <a:pPr eaLnBrk="1" hangingPunct="1"/>
              <a:t>48</a:t>
            </a:fld>
            <a:endParaRPr lang="en-US" altLang="en-US" sz="1200"/>
          </a:p>
        </p:txBody>
      </p:sp>
      <p:sp>
        <p:nvSpPr>
          <p:cNvPr id="17411" name="Rectangle 2"/>
          <p:cNvSpPr>
            <a:spLocks noGrp="1" noRot="1" noChangeAspect="1" noChangeArrowheads="1" noTextEdit="1"/>
          </p:cNvSpPr>
          <p:nvPr>
            <p:ph type="sldImg"/>
          </p:nvPr>
        </p:nvSpPr>
        <p:spPr>
          <a:xfrm>
            <a:off x="444500" y="733425"/>
            <a:ext cx="6127750" cy="3448050"/>
          </a:xfrm>
          <a:ln/>
        </p:spPr>
      </p:sp>
      <p:sp>
        <p:nvSpPr>
          <p:cNvPr id="17412" name="Rectangle 3"/>
          <p:cNvSpPr>
            <a:spLocks noGrp="1" noChangeArrowheads="1"/>
          </p:cNvSpPr>
          <p:nvPr>
            <p:ph type="body" idx="1"/>
          </p:nvPr>
        </p:nvSpPr>
        <p:spPr>
          <a:xfrm>
            <a:off x="682274" y="4415790"/>
            <a:ext cx="5693565" cy="4606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z="1100" dirty="0">
              <a:latin typeface="Helvetica" charset="0"/>
            </a:endParaRPr>
          </a:p>
        </p:txBody>
      </p:sp>
    </p:spTree>
    <p:extLst>
      <p:ext uri="{BB962C8B-B14F-4D97-AF65-F5344CB8AC3E}">
        <p14:creationId xmlns:p14="http://schemas.microsoft.com/office/powerpoint/2010/main" val="198616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380" eaLnBrk="0" hangingPunct="0">
              <a:defRPr sz="2400">
                <a:solidFill>
                  <a:schemeClr val="tx1"/>
                </a:solidFill>
                <a:latin typeface="Verdana" pitchFamily="34" charset="0"/>
                <a:cs typeface="Times New Roman" pitchFamily="18" charset="0"/>
              </a:defRPr>
            </a:lvl1pPr>
            <a:lvl2pPr marL="744631" indent="-286397" defTabSz="932380" eaLnBrk="0" hangingPunct="0">
              <a:defRPr sz="2400">
                <a:solidFill>
                  <a:schemeClr val="tx1"/>
                </a:solidFill>
                <a:latin typeface="Verdana" pitchFamily="34" charset="0"/>
                <a:cs typeface="Times New Roman" pitchFamily="18" charset="0"/>
              </a:defRPr>
            </a:lvl2pPr>
            <a:lvl3pPr marL="1145586" indent="-229117" defTabSz="932380" eaLnBrk="0" hangingPunct="0">
              <a:defRPr sz="2400">
                <a:solidFill>
                  <a:schemeClr val="tx1"/>
                </a:solidFill>
                <a:latin typeface="Verdana" pitchFamily="34" charset="0"/>
                <a:cs typeface="Times New Roman" pitchFamily="18" charset="0"/>
              </a:defRPr>
            </a:lvl3pPr>
            <a:lvl4pPr marL="1603822" indent="-229117" defTabSz="932380" eaLnBrk="0" hangingPunct="0">
              <a:defRPr sz="2400">
                <a:solidFill>
                  <a:schemeClr val="tx1"/>
                </a:solidFill>
                <a:latin typeface="Verdana" pitchFamily="34" charset="0"/>
                <a:cs typeface="Times New Roman" pitchFamily="18" charset="0"/>
              </a:defRPr>
            </a:lvl4pPr>
            <a:lvl5pPr marL="2062057" indent="-229117" defTabSz="932380" eaLnBrk="0" hangingPunct="0">
              <a:defRPr sz="2400">
                <a:solidFill>
                  <a:schemeClr val="tx1"/>
                </a:solidFill>
                <a:latin typeface="Verdana" pitchFamily="34" charset="0"/>
                <a:cs typeface="Times New Roman" pitchFamily="18" charset="0"/>
              </a:defRPr>
            </a:lvl5pPr>
            <a:lvl6pPr marL="2520291"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852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7pPr>
            <a:lvl8pPr marL="3436760"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8pPr>
            <a:lvl9pPr marL="389499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eaLnBrk="1" hangingPunct="1"/>
            <a:fld id="{998D51D0-82FA-4F50-B0B4-8427D4CBF349}" type="slidenum">
              <a:rPr lang="en-US" altLang="en-US" sz="1200"/>
              <a:pPr eaLnBrk="1" hangingPunct="1"/>
              <a:t>49</a:t>
            </a:fld>
            <a:endParaRPr lang="en-US" altLang="en-US" sz="1200"/>
          </a:p>
        </p:txBody>
      </p:sp>
      <p:sp>
        <p:nvSpPr>
          <p:cNvPr id="18435" name="Rectangle 2"/>
          <p:cNvSpPr>
            <a:spLocks noGrp="1" noRot="1" noChangeAspect="1" noChangeArrowheads="1" noTextEdit="1"/>
          </p:cNvSpPr>
          <p:nvPr>
            <p:ph type="sldImg"/>
          </p:nvPr>
        </p:nvSpPr>
        <p:spPr>
          <a:xfrm>
            <a:off x="444500" y="733425"/>
            <a:ext cx="6127750" cy="3448050"/>
          </a:xfrm>
          <a:ln/>
        </p:spPr>
      </p:sp>
      <p:sp>
        <p:nvSpPr>
          <p:cNvPr id="18436" name="Rectangle 3"/>
          <p:cNvSpPr>
            <a:spLocks noGrp="1" noChangeArrowheads="1"/>
          </p:cNvSpPr>
          <p:nvPr>
            <p:ph type="body" idx="1"/>
          </p:nvPr>
        </p:nvSpPr>
        <p:spPr>
          <a:xfrm>
            <a:off x="924012" y="4415791"/>
            <a:ext cx="5162377" cy="4684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endParaRPr lang="en-US" altLang="en-US"/>
          </a:p>
          <a:p>
            <a:pPr eaLnBrk="1" hangingPunct="1">
              <a:buFontTx/>
              <a:buChar char="•"/>
            </a:pPr>
            <a:endParaRPr lang="en-US" altLang="en-US"/>
          </a:p>
        </p:txBody>
      </p:sp>
    </p:spTree>
    <p:extLst>
      <p:ext uri="{BB962C8B-B14F-4D97-AF65-F5344CB8AC3E}">
        <p14:creationId xmlns:p14="http://schemas.microsoft.com/office/powerpoint/2010/main" val="959877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380" eaLnBrk="0" hangingPunct="0">
              <a:defRPr sz="2400">
                <a:solidFill>
                  <a:schemeClr val="tx1"/>
                </a:solidFill>
                <a:latin typeface="Verdana" pitchFamily="34" charset="0"/>
                <a:cs typeface="Times New Roman" pitchFamily="18" charset="0"/>
              </a:defRPr>
            </a:lvl1pPr>
            <a:lvl2pPr marL="744631" indent="-286397" defTabSz="932380" eaLnBrk="0" hangingPunct="0">
              <a:defRPr sz="2400">
                <a:solidFill>
                  <a:schemeClr val="tx1"/>
                </a:solidFill>
                <a:latin typeface="Verdana" pitchFamily="34" charset="0"/>
                <a:cs typeface="Times New Roman" pitchFamily="18" charset="0"/>
              </a:defRPr>
            </a:lvl2pPr>
            <a:lvl3pPr marL="1145586" indent="-229117" defTabSz="932380" eaLnBrk="0" hangingPunct="0">
              <a:defRPr sz="2400">
                <a:solidFill>
                  <a:schemeClr val="tx1"/>
                </a:solidFill>
                <a:latin typeface="Verdana" pitchFamily="34" charset="0"/>
                <a:cs typeface="Times New Roman" pitchFamily="18" charset="0"/>
              </a:defRPr>
            </a:lvl3pPr>
            <a:lvl4pPr marL="1603822" indent="-229117" defTabSz="932380" eaLnBrk="0" hangingPunct="0">
              <a:defRPr sz="2400">
                <a:solidFill>
                  <a:schemeClr val="tx1"/>
                </a:solidFill>
                <a:latin typeface="Verdana" pitchFamily="34" charset="0"/>
                <a:cs typeface="Times New Roman" pitchFamily="18" charset="0"/>
              </a:defRPr>
            </a:lvl4pPr>
            <a:lvl5pPr marL="2062057" indent="-229117" defTabSz="932380" eaLnBrk="0" hangingPunct="0">
              <a:defRPr sz="2400">
                <a:solidFill>
                  <a:schemeClr val="tx1"/>
                </a:solidFill>
                <a:latin typeface="Verdana" pitchFamily="34" charset="0"/>
                <a:cs typeface="Times New Roman" pitchFamily="18" charset="0"/>
              </a:defRPr>
            </a:lvl5pPr>
            <a:lvl6pPr marL="2520291"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852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7pPr>
            <a:lvl8pPr marL="3436760"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8pPr>
            <a:lvl9pPr marL="389499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eaLnBrk="1" hangingPunct="1"/>
            <a:fld id="{998D51D0-82FA-4F50-B0B4-8427D4CBF349}" type="slidenum">
              <a:rPr lang="en-US" altLang="en-US" sz="1200"/>
              <a:pPr eaLnBrk="1" hangingPunct="1"/>
              <a:t>50</a:t>
            </a:fld>
            <a:endParaRPr lang="en-US" altLang="en-US" sz="1200"/>
          </a:p>
        </p:txBody>
      </p:sp>
      <p:sp>
        <p:nvSpPr>
          <p:cNvPr id="18435" name="Rectangle 2"/>
          <p:cNvSpPr>
            <a:spLocks noGrp="1" noRot="1" noChangeAspect="1" noChangeArrowheads="1" noTextEdit="1"/>
          </p:cNvSpPr>
          <p:nvPr>
            <p:ph type="sldImg"/>
          </p:nvPr>
        </p:nvSpPr>
        <p:spPr>
          <a:xfrm>
            <a:off x="444500" y="733425"/>
            <a:ext cx="6127750" cy="3448050"/>
          </a:xfrm>
          <a:ln/>
        </p:spPr>
      </p:sp>
      <p:sp>
        <p:nvSpPr>
          <p:cNvPr id="18436" name="Rectangle 3"/>
          <p:cNvSpPr>
            <a:spLocks noGrp="1" noChangeArrowheads="1"/>
          </p:cNvSpPr>
          <p:nvPr>
            <p:ph type="body" idx="1"/>
          </p:nvPr>
        </p:nvSpPr>
        <p:spPr>
          <a:xfrm>
            <a:off x="924012" y="4415791"/>
            <a:ext cx="5162377" cy="4684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endParaRPr lang="en-US" altLang="en-US"/>
          </a:p>
          <a:p>
            <a:pPr eaLnBrk="1" hangingPunct="1">
              <a:buFontTx/>
              <a:buChar char="•"/>
            </a:pPr>
            <a:endParaRPr lang="en-US" altLang="en-US"/>
          </a:p>
        </p:txBody>
      </p:sp>
    </p:spTree>
    <p:extLst>
      <p:ext uri="{BB962C8B-B14F-4D97-AF65-F5344CB8AC3E}">
        <p14:creationId xmlns:p14="http://schemas.microsoft.com/office/powerpoint/2010/main" val="766910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380" eaLnBrk="0" hangingPunct="0">
              <a:defRPr sz="2400">
                <a:solidFill>
                  <a:schemeClr val="tx1"/>
                </a:solidFill>
                <a:latin typeface="Verdana" pitchFamily="34" charset="0"/>
                <a:cs typeface="Times New Roman" pitchFamily="18" charset="0"/>
              </a:defRPr>
            </a:lvl1pPr>
            <a:lvl2pPr marL="744631" indent="-286397" defTabSz="932380" eaLnBrk="0" hangingPunct="0">
              <a:defRPr sz="2400">
                <a:solidFill>
                  <a:schemeClr val="tx1"/>
                </a:solidFill>
                <a:latin typeface="Verdana" pitchFamily="34" charset="0"/>
                <a:cs typeface="Times New Roman" pitchFamily="18" charset="0"/>
              </a:defRPr>
            </a:lvl2pPr>
            <a:lvl3pPr marL="1145586" indent="-229117" defTabSz="932380" eaLnBrk="0" hangingPunct="0">
              <a:defRPr sz="2400">
                <a:solidFill>
                  <a:schemeClr val="tx1"/>
                </a:solidFill>
                <a:latin typeface="Verdana" pitchFamily="34" charset="0"/>
                <a:cs typeface="Times New Roman" pitchFamily="18" charset="0"/>
              </a:defRPr>
            </a:lvl3pPr>
            <a:lvl4pPr marL="1603822" indent="-229117" defTabSz="932380" eaLnBrk="0" hangingPunct="0">
              <a:defRPr sz="2400">
                <a:solidFill>
                  <a:schemeClr val="tx1"/>
                </a:solidFill>
                <a:latin typeface="Verdana" pitchFamily="34" charset="0"/>
                <a:cs typeface="Times New Roman" pitchFamily="18" charset="0"/>
              </a:defRPr>
            </a:lvl4pPr>
            <a:lvl5pPr marL="2062057" indent="-229117" defTabSz="932380" eaLnBrk="0" hangingPunct="0">
              <a:defRPr sz="2400">
                <a:solidFill>
                  <a:schemeClr val="tx1"/>
                </a:solidFill>
                <a:latin typeface="Verdana" pitchFamily="34" charset="0"/>
                <a:cs typeface="Times New Roman" pitchFamily="18" charset="0"/>
              </a:defRPr>
            </a:lvl5pPr>
            <a:lvl6pPr marL="2520291"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852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7pPr>
            <a:lvl8pPr marL="3436760"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8pPr>
            <a:lvl9pPr marL="389499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eaLnBrk="1" hangingPunct="1"/>
            <a:fld id="{BABF4BE5-07EE-405C-B389-9480BCD4AEE4}" type="slidenum">
              <a:rPr lang="en-US" altLang="en-US" sz="1200"/>
              <a:pPr eaLnBrk="1" hangingPunct="1"/>
              <a:t>51</a:t>
            </a:fld>
            <a:endParaRPr lang="en-US" altLang="en-US" sz="1200"/>
          </a:p>
        </p:txBody>
      </p:sp>
      <p:sp>
        <p:nvSpPr>
          <p:cNvPr id="20483" name="Rectangle 2"/>
          <p:cNvSpPr>
            <a:spLocks noGrp="1" noRot="1" noChangeAspect="1" noChangeArrowheads="1" noTextEdit="1"/>
          </p:cNvSpPr>
          <p:nvPr>
            <p:ph type="sldImg"/>
          </p:nvPr>
        </p:nvSpPr>
        <p:spPr>
          <a:xfrm>
            <a:off x="444500" y="733425"/>
            <a:ext cx="6127750" cy="3448050"/>
          </a:xfrm>
          <a:ln/>
        </p:spPr>
      </p:sp>
      <p:sp>
        <p:nvSpPr>
          <p:cNvPr id="20484" name="Rectangle 3"/>
          <p:cNvSpPr>
            <a:spLocks noGrp="1" noChangeArrowheads="1"/>
          </p:cNvSpPr>
          <p:nvPr>
            <p:ph type="body" idx="1"/>
          </p:nvPr>
        </p:nvSpPr>
        <p:spPr>
          <a:xfrm>
            <a:off x="380102" y="4415790"/>
            <a:ext cx="6448995" cy="4606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endParaRPr lang="en-US" altLang="en-US"/>
          </a:p>
        </p:txBody>
      </p:sp>
    </p:spTree>
    <p:extLst>
      <p:ext uri="{BB962C8B-B14F-4D97-AF65-F5344CB8AC3E}">
        <p14:creationId xmlns:p14="http://schemas.microsoft.com/office/powerpoint/2010/main" val="270512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380" eaLnBrk="0" hangingPunct="0">
              <a:defRPr sz="2400">
                <a:solidFill>
                  <a:schemeClr val="tx1"/>
                </a:solidFill>
                <a:latin typeface="Verdana" pitchFamily="34" charset="0"/>
                <a:cs typeface="Times New Roman" pitchFamily="18" charset="0"/>
              </a:defRPr>
            </a:lvl1pPr>
            <a:lvl2pPr marL="744631" indent="-286397" defTabSz="932380" eaLnBrk="0" hangingPunct="0">
              <a:defRPr sz="2400">
                <a:solidFill>
                  <a:schemeClr val="tx1"/>
                </a:solidFill>
                <a:latin typeface="Verdana" pitchFamily="34" charset="0"/>
                <a:cs typeface="Times New Roman" pitchFamily="18" charset="0"/>
              </a:defRPr>
            </a:lvl2pPr>
            <a:lvl3pPr marL="1145586" indent="-229117" defTabSz="932380" eaLnBrk="0" hangingPunct="0">
              <a:defRPr sz="2400">
                <a:solidFill>
                  <a:schemeClr val="tx1"/>
                </a:solidFill>
                <a:latin typeface="Verdana" pitchFamily="34" charset="0"/>
                <a:cs typeface="Times New Roman" pitchFamily="18" charset="0"/>
              </a:defRPr>
            </a:lvl3pPr>
            <a:lvl4pPr marL="1603822" indent="-229117" defTabSz="932380" eaLnBrk="0" hangingPunct="0">
              <a:defRPr sz="2400">
                <a:solidFill>
                  <a:schemeClr val="tx1"/>
                </a:solidFill>
                <a:latin typeface="Verdana" pitchFamily="34" charset="0"/>
                <a:cs typeface="Times New Roman" pitchFamily="18" charset="0"/>
              </a:defRPr>
            </a:lvl4pPr>
            <a:lvl5pPr marL="2062057" indent="-229117" defTabSz="932380" eaLnBrk="0" hangingPunct="0">
              <a:defRPr sz="2400">
                <a:solidFill>
                  <a:schemeClr val="tx1"/>
                </a:solidFill>
                <a:latin typeface="Verdana" pitchFamily="34" charset="0"/>
                <a:cs typeface="Times New Roman" pitchFamily="18" charset="0"/>
              </a:defRPr>
            </a:lvl5pPr>
            <a:lvl6pPr marL="2520291"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852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7pPr>
            <a:lvl8pPr marL="3436760"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8pPr>
            <a:lvl9pPr marL="389499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eaLnBrk="1" hangingPunct="1"/>
            <a:fld id="{BABF4BE5-07EE-405C-B389-9480BCD4AEE4}" type="slidenum">
              <a:rPr lang="en-US" altLang="en-US" sz="1200"/>
              <a:pPr eaLnBrk="1" hangingPunct="1"/>
              <a:t>52</a:t>
            </a:fld>
            <a:endParaRPr lang="en-US" altLang="en-US" sz="1200"/>
          </a:p>
        </p:txBody>
      </p:sp>
      <p:sp>
        <p:nvSpPr>
          <p:cNvPr id="20483" name="Rectangle 2"/>
          <p:cNvSpPr>
            <a:spLocks noGrp="1" noRot="1" noChangeAspect="1" noChangeArrowheads="1" noTextEdit="1"/>
          </p:cNvSpPr>
          <p:nvPr>
            <p:ph type="sldImg"/>
          </p:nvPr>
        </p:nvSpPr>
        <p:spPr>
          <a:xfrm>
            <a:off x="444500" y="733425"/>
            <a:ext cx="6127750" cy="3448050"/>
          </a:xfrm>
          <a:ln/>
        </p:spPr>
      </p:sp>
      <p:sp>
        <p:nvSpPr>
          <p:cNvPr id="20484" name="Rectangle 3"/>
          <p:cNvSpPr>
            <a:spLocks noGrp="1" noChangeArrowheads="1"/>
          </p:cNvSpPr>
          <p:nvPr>
            <p:ph type="body" idx="1"/>
          </p:nvPr>
        </p:nvSpPr>
        <p:spPr>
          <a:xfrm>
            <a:off x="380102" y="4415790"/>
            <a:ext cx="6448995" cy="4606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endParaRPr lang="en-US" altLang="en-US"/>
          </a:p>
        </p:txBody>
      </p:sp>
    </p:spTree>
    <p:extLst>
      <p:ext uri="{BB962C8B-B14F-4D97-AF65-F5344CB8AC3E}">
        <p14:creationId xmlns:p14="http://schemas.microsoft.com/office/powerpoint/2010/main" val="280437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380" eaLnBrk="0" hangingPunct="0">
              <a:defRPr sz="2400">
                <a:solidFill>
                  <a:schemeClr val="tx1"/>
                </a:solidFill>
                <a:latin typeface="Verdana" pitchFamily="34" charset="0"/>
                <a:cs typeface="Times New Roman" pitchFamily="18" charset="0"/>
              </a:defRPr>
            </a:lvl1pPr>
            <a:lvl2pPr marL="744631" indent="-286397" defTabSz="932380" eaLnBrk="0" hangingPunct="0">
              <a:defRPr sz="2400">
                <a:solidFill>
                  <a:schemeClr val="tx1"/>
                </a:solidFill>
                <a:latin typeface="Verdana" pitchFamily="34" charset="0"/>
                <a:cs typeface="Times New Roman" pitchFamily="18" charset="0"/>
              </a:defRPr>
            </a:lvl2pPr>
            <a:lvl3pPr marL="1145586" indent="-229117" defTabSz="932380" eaLnBrk="0" hangingPunct="0">
              <a:defRPr sz="2400">
                <a:solidFill>
                  <a:schemeClr val="tx1"/>
                </a:solidFill>
                <a:latin typeface="Verdana" pitchFamily="34" charset="0"/>
                <a:cs typeface="Times New Roman" pitchFamily="18" charset="0"/>
              </a:defRPr>
            </a:lvl3pPr>
            <a:lvl4pPr marL="1603822" indent="-229117" defTabSz="932380" eaLnBrk="0" hangingPunct="0">
              <a:defRPr sz="2400">
                <a:solidFill>
                  <a:schemeClr val="tx1"/>
                </a:solidFill>
                <a:latin typeface="Verdana" pitchFamily="34" charset="0"/>
                <a:cs typeface="Times New Roman" pitchFamily="18" charset="0"/>
              </a:defRPr>
            </a:lvl4pPr>
            <a:lvl5pPr marL="2062057" indent="-229117" defTabSz="932380" eaLnBrk="0" hangingPunct="0">
              <a:defRPr sz="2400">
                <a:solidFill>
                  <a:schemeClr val="tx1"/>
                </a:solidFill>
                <a:latin typeface="Verdana" pitchFamily="34" charset="0"/>
                <a:cs typeface="Times New Roman" pitchFamily="18" charset="0"/>
              </a:defRPr>
            </a:lvl5pPr>
            <a:lvl6pPr marL="2520291"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852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7pPr>
            <a:lvl8pPr marL="3436760"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8pPr>
            <a:lvl9pPr marL="3894996" indent="-229117" defTabSz="932380"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eaLnBrk="1" hangingPunct="1"/>
            <a:fld id="{EF0B9EA9-1C69-4FAA-98D4-3BA6C3D9C7C5}" type="slidenum">
              <a:rPr lang="en-US" altLang="en-US" sz="1200"/>
              <a:pPr eaLnBrk="1" hangingPunct="1"/>
              <a:t>53</a:t>
            </a:fld>
            <a:endParaRPr lang="en-US" altLang="en-US" sz="1200"/>
          </a:p>
        </p:txBody>
      </p:sp>
      <p:sp>
        <p:nvSpPr>
          <p:cNvPr id="24579" name="Rectangle 2"/>
          <p:cNvSpPr>
            <a:spLocks noGrp="1" noRot="1" noChangeAspect="1" noChangeArrowheads="1" noTextEdit="1"/>
          </p:cNvSpPr>
          <p:nvPr>
            <p:ph type="sldImg"/>
          </p:nvPr>
        </p:nvSpPr>
        <p:spPr>
          <a:xfrm>
            <a:off x="444500" y="733425"/>
            <a:ext cx="6127750" cy="3448050"/>
          </a:xfrm>
          <a:ln/>
        </p:spPr>
      </p:sp>
      <p:sp>
        <p:nvSpPr>
          <p:cNvPr id="24580" name="Rectangle 3"/>
          <p:cNvSpPr>
            <a:spLocks noGrp="1" noChangeArrowheads="1"/>
          </p:cNvSpPr>
          <p:nvPr>
            <p:ph type="body" idx="1"/>
          </p:nvPr>
        </p:nvSpPr>
        <p:spPr>
          <a:xfrm>
            <a:off x="924012" y="4415791"/>
            <a:ext cx="5162377" cy="41610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endParaRPr lang="en-US" altLang="en-US"/>
          </a:p>
        </p:txBody>
      </p:sp>
    </p:spTree>
    <p:extLst>
      <p:ext uri="{BB962C8B-B14F-4D97-AF65-F5344CB8AC3E}">
        <p14:creationId xmlns:p14="http://schemas.microsoft.com/office/powerpoint/2010/main" val="174047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B6963-E1D8-E027-8A1F-B1B365DA770C}"/>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C6D3807C-47E2-B46C-35D9-A31AE442A8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5</a:t>
            </a:fld>
            <a:endParaRPr lang="en-US" altLang="en-US" sz="1200" dirty="0"/>
          </a:p>
        </p:txBody>
      </p:sp>
      <p:sp>
        <p:nvSpPr>
          <p:cNvPr id="17411" name="Rectangle 2050">
            <a:extLst>
              <a:ext uri="{FF2B5EF4-FFF2-40B4-BE49-F238E27FC236}">
                <a16:creationId xmlns:a16="http://schemas.microsoft.com/office/drawing/2014/main" id="{DB1A7BCE-B0DC-CA6D-24EB-56B2924BA3AF}"/>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86FC1D29-30E6-7780-384A-F8F276ADFA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33626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611007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B1812-75F7-4A42-A8B6-4CB7F4407120}" type="slidenum">
              <a:rPr lang="en-US" smtClean="0"/>
              <a:t>56</a:t>
            </a:fld>
            <a:endParaRPr lang="en-US" dirty="0"/>
          </a:p>
        </p:txBody>
      </p:sp>
    </p:spTree>
    <p:extLst>
      <p:ext uri="{BB962C8B-B14F-4D97-AF65-F5344CB8AC3E}">
        <p14:creationId xmlns:p14="http://schemas.microsoft.com/office/powerpoint/2010/main" val="2838050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2926E-FCC6-4AF8-A884-A6430D4A6BDC}" type="slidenum">
              <a:rPr lang="en-US" smtClean="0"/>
              <a:pPr>
                <a:defRPr/>
              </a:pPr>
              <a:t>59</a:t>
            </a:fld>
            <a:endParaRPr lang="en-US" dirty="0"/>
          </a:p>
        </p:txBody>
      </p:sp>
    </p:spTree>
    <p:extLst>
      <p:ext uri="{BB962C8B-B14F-4D97-AF65-F5344CB8AC3E}">
        <p14:creationId xmlns:p14="http://schemas.microsoft.com/office/powerpoint/2010/main" val="338937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E71F8-FF98-2AD4-09CD-7493B0439F1E}"/>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C0292FAA-3620-D3DE-B324-DDFFB9B077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30000"/>
              </a:spcBef>
              <a:defRPr sz="1300">
                <a:solidFill>
                  <a:schemeClr val="tx1"/>
                </a:solidFill>
                <a:latin typeface="Arial" panose="020B0604020202020204" pitchFamily="34" charset="0"/>
              </a:defRPr>
            </a:lvl1pPr>
            <a:lvl2pPr marL="742950" indent="-285750" defTabSz="882650">
              <a:spcBef>
                <a:spcPct val="30000"/>
              </a:spcBef>
              <a:defRPr sz="1300">
                <a:solidFill>
                  <a:schemeClr val="tx1"/>
                </a:solidFill>
                <a:latin typeface="Arial" panose="020B0604020202020204" pitchFamily="34" charset="0"/>
              </a:defRPr>
            </a:lvl2pPr>
            <a:lvl3pPr marL="1143000" indent="-228600" defTabSz="882650">
              <a:spcBef>
                <a:spcPct val="30000"/>
              </a:spcBef>
              <a:defRPr sz="1300">
                <a:solidFill>
                  <a:schemeClr val="tx1"/>
                </a:solidFill>
                <a:latin typeface="Arial" panose="020B0604020202020204" pitchFamily="34" charset="0"/>
              </a:defRPr>
            </a:lvl3pPr>
            <a:lvl4pPr marL="1600200" indent="-228600" defTabSz="882650">
              <a:spcBef>
                <a:spcPct val="30000"/>
              </a:spcBef>
              <a:defRPr sz="1300">
                <a:solidFill>
                  <a:schemeClr val="tx1"/>
                </a:solidFill>
                <a:latin typeface="Arial" panose="020B0604020202020204" pitchFamily="34" charset="0"/>
              </a:defRPr>
            </a:lvl4pPr>
            <a:lvl5pPr marL="2057400" indent="-228600" defTabSz="882650">
              <a:spcBef>
                <a:spcPct val="30000"/>
              </a:spcBef>
              <a:defRPr sz="1300">
                <a:solidFill>
                  <a:schemeClr val="tx1"/>
                </a:solidFill>
                <a:latin typeface="Arial" panose="020B0604020202020204" pitchFamily="34" charset="0"/>
              </a:defRPr>
            </a:lvl5pPr>
            <a:lvl6pPr marL="2514600" indent="-228600" defTabSz="882650" eaLnBrk="0" fontAlgn="base" hangingPunct="0">
              <a:spcBef>
                <a:spcPct val="30000"/>
              </a:spcBef>
              <a:spcAft>
                <a:spcPct val="0"/>
              </a:spcAft>
              <a:defRPr sz="1300">
                <a:solidFill>
                  <a:schemeClr val="tx1"/>
                </a:solidFill>
                <a:latin typeface="Arial" panose="020B0604020202020204" pitchFamily="34" charset="0"/>
              </a:defRPr>
            </a:lvl6pPr>
            <a:lvl7pPr marL="2971800" indent="-228600" defTabSz="882650" eaLnBrk="0" fontAlgn="base" hangingPunct="0">
              <a:spcBef>
                <a:spcPct val="30000"/>
              </a:spcBef>
              <a:spcAft>
                <a:spcPct val="0"/>
              </a:spcAft>
              <a:defRPr sz="1300">
                <a:solidFill>
                  <a:schemeClr val="tx1"/>
                </a:solidFill>
                <a:latin typeface="Arial" panose="020B0604020202020204" pitchFamily="34" charset="0"/>
              </a:defRPr>
            </a:lvl7pPr>
            <a:lvl8pPr marL="3429000" indent="-228600" defTabSz="882650" eaLnBrk="0" fontAlgn="base" hangingPunct="0">
              <a:spcBef>
                <a:spcPct val="30000"/>
              </a:spcBef>
              <a:spcAft>
                <a:spcPct val="0"/>
              </a:spcAft>
              <a:defRPr sz="1300">
                <a:solidFill>
                  <a:schemeClr val="tx1"/>
                </a:solidFill>
                <a:latin typeface="Arial" panose="020B0604020202020204" pitchFamily="34" charset="0"/>
              </a:defRPr>
            </a:lvl8pPr>
            <a:lvl9pPr marL="3886200" indent="-228600" defTabSz="88265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846709C-D1B5-44CC-AB50-04BCD122C87C}" type="slidenum">
              <a:rPr lang="en-US" altLang="en-US" sz="1200" smtClean="0"/>
              <a:pPr>
                <a:spcBef>
                  <a:spcPct val="0"/>
                </a:spcBef>
              </a:pPr>
              <a:t>6</a:t>
            </a:fld>
            <a:endParaRPr lang="en-US" altLang="en-US" sz="1200" dirty="0"/>
          </a:p>
        </p:txBody>
      </p:sp>
      <p:sp>
        <p:nvSpPr>
          <p:cNvPr id="17411" name="Rectangle 2050">
            <a:extLst>
              <a:ext uri="{FF2B5EF4-FFF2-40B4-BE49-F238E27FC236}">
                <a16:creationId xmlns:a16="http://schemas.microsoft.com/office/drawing/2014/main" id="{68400F05-017C-7024-3251-AF3424BBE120}"/>
              </a:ext>
            </a:extLst>
          </p:cNvPr>
          <p:cNvSpPr>
            <a:spLocks noGrp="1" noRot="1" noChangeAspect="1" noChangeArrowheads="1" noTextEdit="1"/>
          </p:cNvSpPr>
          <p:nvPr>
            <p:ph type="sldImg"/>
          </p:nvPr>
        </p:nvSpPr>
        <p:spPr>
          <a:ln/>
        </p:spPr>
      </p:sp>
      <p:sp>
        <p:nvSpPr>
          <p:cNvPr id="17412" name="Rectangle 2051">
            <a:extLst>
              <a:ext uri="{FF2B5EF4-FFF2-40B4-BE49-F238E27FC236}">
                <a16:creationId xmlns:a16="http://schemas.microsoft.com/office/drawing/2014/main" id="{0224E99D-A57B-5E1A-2813-1847716F19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3261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3BDAA-C4E4-4811-A4EA-C7573DB23E78}" type="slidenum">
              <a:rPr lang="en-US" smtClean="0"/>
              <a:t>7</a:t>
            </a:fld>
            <a:endParaRPr lang="en-US" dirty="0"/>
          </a:p>
        </p:txBody>
      </p:sp>
    </p:spTree>
    <p:extLst>
      <p:ext uri="{BB962C8B-B14F-4D97-AF65-F5344CB8AC3E}">
        <p14:creationId xmlns:p14="http://schemas.microsoft.com/office/powerpoint/2010/main" val="358587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9</a:t>
            </a:fld>
            <a:endParaRPr lang="en-US" dirty="0"/>
          </a:p>
        </p:txBody>
      </p:sp>
    </p:spTree>
    <p:extLst>
      <p:ext uri="{BB962C8B-B14F-4D97-AF65-F5344CB8AC3E}">
        <p14:creationId xmlns:p14="http://schemas.microsoft.com/office/powerpoint/2010/main" val="59602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621F2-EF34-4016-8E94-B2691FAEB57C}" type="slidenum">
              <a:rPr lang="en-US" smtClean="0"/>
              <a:t>10</a:t>
            </a:fld>
            <a:endParaRPr lang="en-US" dirty="0"/>
          </a:p>
        </p:txBody>
      </p:sp>
    </p:spTree>
    <p:extLst>
      <p:ext uri="{BB962C8B-B14F-4D97-AF65-F5344CB8AC3E}">
        <p14:creationId xmlns:p14="http://schemas.microsoft.com/office/powerpoint/2010/main" val="234648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842926E-FCC6-4AF8-A884-A6430D4A6BDC}" type="slidenum">
              <a:rPr lang="en-US" smtClean="0"/>
              <a:pPr>
                <a:defRPr/>
              </a:pPr>
              <a:t>14</a:t>
            </a:fld>
            <a:endParaRPr lang="en-US" dirty="0"/>
          </a:p>
        </p:txBody>
      </p:sp>
    </p:spTree>
    <p:extLst>
      <p:ext uri="{BB962C8B-B14F-4D97-AF65-F5344CB8AC3E}">
        <p14:creationId xmlns:p14="http://schemas.microsoft.com/office/powerpoint/2010/main" val="206097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9520638" y="536738"/>
            <a:ext cx="2247294"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Vertical Title 1"/>
          <p:cNvSpPr>
            <a:spLocks noGrp="1"/>
          </p:cNvSpPr>
          <p:nvPr>
            <p:ph type="title" orient="vert"/>
          </p:nvPr>
        </p:nvSpPr>
        <p:spPr>
          <a:xfrm>
            <a:off x="10184525" y="675726"/>
            <a:ext cx="109570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425123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416445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43143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84548" y="448173"/>
            <a:ext cx="5486400" cy="298525"/>
          </a:xfrm>
          <a:prstGeom prst="rect">
            <a:avLst/>
          </a:prstGeom>
        </p:spPr>
        <p:txBody>
          <a:bodyPr lIns="0" tIns="0" rIns="0" bIns="0"/>
          <a:lstStyle>
            <a:lvl1pPr>
              <a:defRPr sz="1809"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48811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28262" y="6348126"/>
            <a:ext cx="1052508" cy="365125"/>
          </a:xfrm>
        </p:spPr>
        <p:txBody>
          <a:bodyPr/>
          <a:lstStyle>
            <a:lvl1pPr>
              <a:defRPr sz="1000"/>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65D4-4A5D-42B9-AC58-909E45DE92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5BAD4-A969-456F-BD0C-E0790393363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F147ACE-60D2-42F5-B538-3A702247FB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577BA3-DDA6-49CC-AB46-9FED1A4E0DB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036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2" r:id="rId9"/>
    <p:sldLayoutId id="2147483657" r:id="rId10"/>
    <p:sldLayoutId id="2147483658" r:id="rId11"/>
    <p:sldLayoutId id="2147483659" r:id="rId12"/>
    <p:sldLayoutId id="2147483663" r:id="rId13"/>
    <p:sldLayoutId id="2147483665" r:id="rId14"/>
    <p:sldLayoutId id="2147483666" r:id="rId15"/>
    <p:sldLayoutId id="2147483668" r:id="rId16"/>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gfoa.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aptusc.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hyperlink" Target="https://publicdomainpictures.net/view-image.php?image=16515"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17CA-2B91-4ACE-BC6A-718E1E19B452}"/>
              </a:ext>
            </a:extLst>
          </p:cNvPr>
          <p:cNvSpPr>
            <a:spLocks noGrp="1"/>
          </p:cNvSpPr>
          <p:nvPr>
            <p:ph type="ctrTitle"/>
          </p:nvPr>
        </p:nvSpPr>
        <p:spPr>
          <a:xfrm>
            <a:off x="581191" y="1020431"/>
            <a:ext cx="10993549" cy="1475013"/>
          </a:xfrm>
        </p:spPr>
        <p:txBody>
          <a:bodyPr>
            <a:normAutofit/>
          </a:bodyPr>
          <a:lstStyle/>
          <a:p>
            <a:pPr>
              <a:spcBef>
                <a:spcPts val="600"/>
              </a:spcBef>
              <a:spcAft>
                <a:spcPts val="600"/>
              </a:spcAft>
            </a:pPr>
            <a:r>
              <a:rPr lang="en-US" sz="1600" dirty="0">
                <a:solidFill>
                  <a:schemeClr val="accent2"/>
                </a:solidFill>
              </a:rPr>
              <a:t>July 2024</a:t>
            </a:r>
            <a:br>
              <a:rPr lang="en-US" sz="1600" dirty="0">
                <a:solidFill>
                  <a:schemeClr val="accent2"/>
                </a:solidFill>
              </a:rPr>
            </a:br>
            <a:br>
              <a:rPr lang="en-US" dirty="0"/>
            </a:br>
            <a:r>
              <a:rPr lang="en-US" dirty="0"/>
              <a:t>Investments 101 </a:t>
            </a:r>
            <a:endParaRPr lang="en-US" sz="2700" i="1" dirty="0">
              <a:solidFill>
                <a:schemeClr val="accent2"/>
              </a:solidFill>
            </a:endParaRPr>
          </a:p>
        </p:txBody>
      </p:sp>
      <p:pic>
        <p:nvPicPr>
          <p:cNvPr id="10" name="Picture 9" descr="A picture containing drawing&#10;&#10;Description automatically generated">
            <a:extLst>
              <a:ext uri="{FF2B5EF4-FFF2-40B4-BE49-F238E27FC236}">
                <a16:creationId xmlns:a16="http://schemas.microsoft.com/office/drawing/2014/main" id="{807C0FCE-A938-46FA-B085-501F4ED492FF}"/>
              </a:ext>
            </a:extLst>
          </p:cNvPr>
          <p:cNvPicPr>
            <a:picLocks noChangeAspect="1"/>
          </p:cNvPicPr>
          <p:nvPr/>
        </p:nvPicPr>
        <p:blipFill>
          <a:blip r:embed="rId3"/>
          <a:stretch>
            <a:fillRect/>
          </a:stretch>
        </p:blipFill>
        <p:spPr>
          <a:xfrm>
            <a:off x="747430" y="4565320"/>
            <a:ext cx="3497823" cy="597306"/>
          </a:xfrm>
          <a:prstGeom prst="rect">
            <a:avLst/>
          </a:prstGeom>
        </p:spPr>
      </p:pic>
      <p:sp>
        <p:nvSpPr>
          <p:cNvPr id="6" name="object 13">
            <a:extLst>
              <a:ext uri="{FF2B5EF4-FFF2-40B4-BE49-F238E27FC236}">
                <a16:creationId xmlns:a16="http://schemas.microsoft.com/office/drawing/2014/main" id="{5A5AE325-5E8F-40D7-99DB-F9208687B933}"/>
              </a:ext>
            </a:extLst>
          </p:cNvPr>
          <p:cNvSpPr txBox="1"/>
          <p:nvPr/>
        </p:nvSpPr>
        <p:spPr>
          <a:xfrm>
            <a:off x="581191" y="2805063"/>
            <a:ext cx="3467300" cy="241092"/>
          </a:xfrm>
          <a:prstGeom prst="rect">
            <a:avLst/>
          </a:prstGeom>
        </p:spPr>
        <p:txBody>
          <a:bodyPr vert="horz" wrap="square" lIns="0" tIns="12700" rIns="0" bIns="0" rtlCol="0">
            <a:spAutoFit/>
          </a:bodyPr>
          <a:lstStyle/>
          <a:p>
            <a:pPr marL="12700">
              <a:spcBef>
                <a:spcPts val="100"/>
              </a:spcBef>
            </a:pPr>
            <a:r>
              <a:rPr lang="en-US" sz="700" cap="all" dirty="0">
                <a:solidFill>
                  <a:schemeClr val="accent2"/>
                </a:solidFill>
                <a:latin typeface="+mj-lt"/>
                <a:ea typeface="+mj-ea"/>
                <a:cs typeface="+mj-cs"/>
              </a:rPr>
              <a:t>For Educational Purposes Only. Please see Disclosures attached. </a:t>
            </a:r>
          </a:p>
          <a:p>
            <a:pPr marL="12700">
              <a:spcBef>
                <a:spcPts val="100"/>
              </a:spcBef>
            </a:pPr>
            <a:r>
              <a:rPr lang="en-US" sz="700" cap="all" dirty="0">
                <a:solidFill>
                  <a:schemeClr val="accent2"/>
                </a:solidFill>
                <a:latin typeface="+mj-lt"/>
                <a:ea typeface="+mj-ea"/>
                <a:cs typeface="+mj-cs"/>
              </a:rPr>
              <a:t>NOT FOR FURTHER DISTRIBUTION.</a:t>
            </a:r>
          </a:p>
        </p:txBody>
      </p:sp>
      <p:sp>
        <p:nvSpPr>
          <p:cNvPr id="3" name="Rectangle 4">
            <a:extLst>
              <a:ext uri="{FF2B5EF4-FFF2-40B4-BE49-F238E27FC236}">
                <a16:creationId xmlns:a16="http://schemas.microsoft.com/office/drawing/2014/main" id="{A983B05A-70E5-4F91-B5BC-287706809633}"/>
              </a:ext>
            </a:extLst>
          </p:cNvPr>
          <p:cNvSpPr>
            <a:spLocks noChangeArrowheads="1"/>
          </p:cNvSpPr>
          <p:nvPr/>
        </p:nvSpPr>
        <p:spPr bwMode="auto">
          <a:xfrm>
            <a:off x="847725" y="39862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871569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297C-B59F-AD55-BE6F-832C03930872}"/>
              </a:ext>
            </a:extLst>
          </p:cNvPr>
          <p:cNvSpPr>
            <a:spLocks noGrp="1"/>
          </p:cNvSpPr>
          <p:nvPr>
            <p:ph type="title"/>
          </p:nvPr>
        </p:nvSpPr>
        <p:spPr>
          <a:xfrm>
            <a:off x="426720" y="228600"/>
            <a:ext cx="10012680" cy="1402080"/>
          </a:xfrm>
        </p:spPr>
        <p:txBody>
          <a:bodyPr>
            <a:normAutofit/>
          </a:bodyPr>
          <a:lstStyle/>
          <a:p>
            <a:r>
              <a:rPr lang="en-US" sz="3600" dirty="0">
                <a:solidFill>
                  <a:schemeClr val="accent1"/>
                </a:solidFill>
                <a:latin typeface="+mj-lt"/>
                <a:cs typeface="+mj-cs"/>
              </a:rPr>
              <a:t>Broker Dealer Transaction Process</a:t>
            </a:r>
            <a:br>
              <a:rPr lang="en-US" sz="2000" dirty="0">
                <a:solidFill>
                  <a:schemeClr val="accent1"/>
                </a:solidFill>
                <a:latin typeface="+mj-lt"/>
                <a:cs typeface="+mj-cs"/>
              </a:rPr>
            </a:br>
            <a:endParaRPr lang="en-US" dirty="0"/>
          </a:p>
        </p:txBody>
      </p:sp>
      <p:sp>
        <p:nvSpPr>
          <p:cNvPr id="3" name="TextBox 2">
            <a:extLst>
              <a:ext uri="{FF2B5EF4-FFF2-40B4-BE49-F238E27FC236}">
                <a16:creationId xmlns:a16="http://schemas.microsoft.com/office/drawing/2014/main" id="{D50DC7A4-D284-3428-EC1E-0B4648C4B112}"/>
              </a:ext>
            </a:extLst>
          </p:cNvPr>
          <p:cNvSpPr txBox="1"/>
          <p:nvPr/>
        </p:nvSpPr>
        <p:spPr>
          <a:xfrm>
            <a:off x="426720" y="1630680"/>
            <a:ext cx="10942320" cy="4278094"/>
          </a:xfrm>
          <a:prstGeom prst="rect">
            <a:avLst/>
          </a:prstGeom>
          <a:noFill/>
        </p:spPr>
        <p:txBody>
          <a:bodyPr wrap="square" rtlCol="0">
            <a:spAutoFit/>
          </a:bodyPr>
          <a:lstStyle/>
          <a:p>
            <a:pPr marL="342900" indent="-342900">
              <a:buClr>
                <a:schemeClr val="accent2">
                  <a:lumMod val="75000"/>
                </a:schemeClr>
              </a:buClr>
              <a:buFont typeface="Wingdings" panose="05000000000000000000" pitchFamily="2" charset="2"/>
              <a:buChar char="§"/>
            </a:pPr>
            <a:r>
              <a:rPr lang="en-US" sz="3200" dirty="0">
                <a:solidFill>
                  <a:schemeClr val="tx2"/>
                </a:solidFill>
              </a:rPr>
              <a:t>Trade inquiries initiated by:</a:t>
            </a:r>
          </a:p>
          <a:p>
            <a:pPr marL="800100" lvl="1" indent="-342900">
              <a:buClr>
                <a:schemeClr val="accent2">
                  <a:lumMod val="75000"/>
                </a:schemeClr>
              </a:buClr>
              <a:buFont typeface="Wingdings" panose="05000000000000000000" pitchFamily="2" charset="2"/>
              <a:buChar char="§"/>
            </a:pPr>
            <a:r>
              <a:rPr lang="en-US" sz="3200" dirty="0">
                <a:solidFill>
                  <a:schemeClr val="tx2"/>
                </a:solidFill>
              </a:rPr>
              <a:t>Investor </a:t>
            </a:r>
          </a:p>
          <a:p>
            <a:pPr marL="1257300" lvl="2" indent="-342900">
              <a:buFont typeface="Arial" panose="020B0604020202020204" pitchFamily="34" charset="0"/>
              <a:buChar char="•"/>
            </a:pPr>
            <a:r>
              <a:rPr lang="en-US" sz="2800" dirty="0">
                <a:solidFill>
                  <a:schemeClr val="tx2"/>
                </a:solidFill>
              </a:rPr>
              <a:t>Offer (buying) </a:t>
            </a:r>
          </a:p>
          <a:p>
            <a:pPr marL="1257300" lvl="2" indent="-342900">
              <a:buFont typeface="Arial" panose="020B0604020202020204" pitchFamily="34" charset="0"/>
              <a:buChar char="•"/>
            </a:pPr>
            <a:r>
              <a:rPr lang="en-US" sz="2800" dirty="0">
                <a:solidFill>
                  <a:schemeClr val="tx2"/>
                </a:solidFill>
              </a:rPr>
              <a:t>Bid (selling)</a:t>
            </a:r>
          </a:p>
          <a:p>
            <a:pPr lvl="1"/>
            <a:endParaRPr lang="en-US" sz="3200" dirty="0">
              <a:solidFill>
                <a:schemeClr val="tx2"/>
              </a:solidFill>
            </a:endParaRPr>
          </a:p>
          <a:p>
            <a:pPr marL="800100" lvl="1" indent="-342900">
              <a:buClr>
                <a:schemeClr val="accent2">
                  <a:lumMod val="75000"/>
                </a:schemeClr>
              </a:buClr>
              <a:buFont typeface="Wingdings" panose="05000000000000000000" pitchFamily="2" charset="2"/>
              <a:buChar char="§"/>
            </a:pPr>
            <a:r>
              <a:rPr lang="en-US" sz="3200" dirty="0">
                <a:solidFill>
                  <a:schemeClr val="tx2"/>
                </a:solidFill>
              </a:rPr>
              <a:t>Broker</a:t>
            </a:r>
          </a:p>
          <a:p>
            <a:pPr marL="1257300" lvl="2" indent="-342900">
              <a:buClr>
                <a:schemeClr val="accent2">
                  <a:lumMod val="75000"/>
                </a:schemeClr>
              </a:buClr>
              <a:buFont typeface="Arial" panose="020B0604020202020204" pitchFamily="34" charset="0"/>
              <a:buChar char="•"/>
            </a:pPr>
            <a:r>
              <a:rPr lang="en-US" sz="2800" dirty="0">
                <a:solidFill>
                  <a:schemeClr val="tx2"/>
                </a:solidFill>
              </a:rPr>
              <a:t>Calls with a trade or swap idea</a:t>
            </a:r>
          </a:p>
          <a:p>
            <a:pPr marL="1257300" lvl="2" indent="-342900">
              <a:buClr>
                <a:schemeClr val="accent2">
                  <a:lumMod val="75000"/>
                </a:schemeClr>
              </a:buClr>
              <a:buFont typeface="Arial" panose="020B0604020202020204" pitchFamily="34" charset="0"/>
              <a:buChar char="•"/>
            </a:pPr>
            <a:r>
              <a:rPr lang="en-US" sz="2800" dirty="0">
                <a:solidFill>
                  <a:schemeClr val="tx2"/>
                </a:solidFill>
              </a:rPr>
              <a:t>Faxes, e-mails, posts on Web site inventory and trade ideas</a:t>
            </a:r>
          </a:p>
          <a:p>
            <a:pPr lvl="2"/>
            <a:endParaRPr lang="en-US" sz="2400" dirty="0">
              <a:solidFill>
                <a:schemeClr val="tx2"/>
              </a:solidFill>
            </a:endParaRPr>
          </a:p>
        </p:txBody>
      </p:sp>
      <p:sp>
        <p:nvSpPr>
          <p:cNvPr id="4" name="Slide Number Placeholder 2">
            <a:extLst>
              <a:ext uri="{FF2B5EF4-FFF2-40B4-BE49-F238E27FC236}">
                <a16:creationId xmlns:a16="http://schemas.microsoft.com/office/drawing/2014/main" id="{C82D758C-DC7D-D08B-436E-927030A19BF9}"/>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10</a:t>
            </a:fld>
            <a:endParaRPr lang="en-US" sz="900" dirty="0">
              <a:solidFill>
                <a:schemeClr val="accent2"/>
              </a:solidFill>
            </a:endParaRPr>
          </a:p>
        </p:txBody>
      </p:sp>
    </p:spTree>
    <p:extLst>
      <p:ext uri="{BB962C8B-B14F-4D97-AF65-F5344CB8AC3E}">
        <p14:creationId xmlns:p14="http://schemas.microsoft.com/office/powerpoint/2010/main" val="264337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6148D8-D49E-E920-459C-2F0B6CD7356F}"/>
              </a:ext>
            </a:extLst>
          </p:cNvPr>
          <p:cNvSpPr>
            <a:spLocks noGrp="1"/>
          </p:cNvSpPr>
          <p:nvPr>
            <p:ph idx="4294967295"/>
          </p:nvPr>
        </p:nvSpPr>
        <p:spPr>
          <a:xfrm>
            <a:off x="426720" y="1916113"/>
            <a:ext cx="2962275" cy="4351337"/>
          </a:xfrm>
        </p:spPr>
        <p:txBody>
          <a:bodyPr>
            <a:normAutofit/>
          </a:bodyPr>
          <a:lstStyle/>
          <a:p>
            <a:r>
              <a:rPr lang="en-US" dirty="0"/>
              <a:t>Difference between highest and lowest price: </a:t>
            </a:r>
            <a:r>
              <a:rPr lang="en-US" b="1" u="sng" dirty="0"/>
              <a:t>129 basis points</a:t>
            </a:r>
          </a:p>
          <a:p>
            <a:endParaRPr lang="en-US" b="1" dirty="0"/>
          </a:p>
          <a:p>
            <a:r>
              <a:rPr lang="en-US" dirty="0"/>
              <a:t>On a $10 million trade that equals </a:t>
            </a:r>
            <a:r>
              <a:rPr lang="en-US" b="1" dirty="0"/>
              <a:t>$129,000!</a:t>
            </a:r>
          </a:p>
        </p:txBody>
      </p:sp>
      <p:pic>
        <p:nvPicPr>
          <p:cNvPr id="4" name="Picture 3" descr="A screen shot of a computer&#10;&#10;Description automatically generated">
            <a:extLst>
              <a:ext uri="{FF2B5EF4-FFF2-40B4-BE49-F238E27FC236}">
                <a16:creationId xmlns:a16="http://schemas.microsoft.com/office/drawing/2014/main" id="{3B30458A-E751-2EC5-076F-6E46AB575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481" y="1916113"/>
            <a:ext cx="7335484" cy="3990566"/>
          </a:xfrm>
          <a:prstGeom prst="rect">
            <a:avLst/>
          </a:prstGeom>
        </p:spPr>
      </p:pic>
      <p:sp>
        <p:nvSpPr>
          <p:cNvPr id="7" name="Oval 6">
            <a:extLst>
              <a:ext uri="{FF2B5EF4-FFF2-40B4-BE49-F238E27FC236}">
                <a16:creationId xmlns:a16="http://schemas.microsoft.com/office/drawing/2014/main" id="{59075678-95A2-C720-B6A9-5A8879D8455F}"/>
              </a:ext>
            </a:extLst>
          </p:cNvPr>
          <p:cNvSpPr/>
          <p:nvPr/>
        </p:nvSpPr>
        <p:spPr>
          <a:xfrm>
            <a:off x="3956481" y="3416567"/>
            <a:ext cx="2956264" cy="336026"/>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95439F9-914F-5086-120E-DD4B03AA1074}"/>
              </a:ext>
            </a:extLst>
          </p:cNvPr>
          <p:cNvSpPr/>
          <p:nvPr/>
        </p:nvSpPr>
        <p:spPr>
          <a:xfrm>
            <a:off x="3846762" y="5454977"/>
            <a:ext cx="2956264" cy="336026"/>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2C8DC24-89FB-21E5-62D3-C24A659561E3}"/>
              </a:ext>
            </a:extLst>
          </p:cNvPr>
          <p:cNvSpPr txBox="1">
            <a:spLocks/>
          </p:cNvSpPr>
          <p:nvPr/>
        </p:nvSpPr>
        <p:spPr>
          <a:xfrm>
            <a:off x="426720" y="228600"/>
            <a:ext cx="10012680" cy="966216"/>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Competitive bids/OFFERS</a:t>
            </a:r>
            <a:endParaRPr lang="en-US" dirty="0"/>
          </a:p>
        </p:txBody>
      </p:sp>
      <p:sp>
        <p:nvSpPr>
          <p:cNvPr id="5" name="Slide Number Placeholder 2">
            <a:extLst>
              <a:ext uri="{FF2B5EF4-FFF2-40B4-BE49-F238E27FC236}">
                <a16:creationId xmlns:a16="http://schemas.microsoft.com/office/drawing/2014/main" id="{405ABEF6-77A0-2332-6928-9FCEC42F6CA9}"/>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11</a:t>
            </a:fld>
            <a:endParaRPr lang="en-US" sz="900" dirty="0">
              <a:solidFill>
                <a:schemeClr val="accent2"/>
              </a:solidFill>
            </a:endParaRPr>
          </a:p>
        </p:txBody>
      </p:sp>
      <p:sp>
        <p:nvSpPr>
          <p:cNvPr id="2" name="object 7">
            <a:extLst>
              <a:ext uri="{FF2B5EF4-FFF2-40B4-BE49-F238E27FC236}">
                <a16:creationId xmlns:a16="http://schemas.microsoft.com/office/drawing/2014/main" id="{7CC3CD4D-ACF3-F5A5-64D3-A1CEEB830E3E}"/>
              </a:ext>
            </a:extLst>
          </p:cNvPr>
          <p:cNvSpPr txBox="1"/>
          <p:nvPr/>
        </p:nvSpPr>
        <p:spPr>
          <a:xfrm>
            <a:off x="558343" y="6401311"/>
            <a:ext cx="10012680" cy="453329"/>
          </a:xfrm>
          <a:prstGeom prst="rect">
            <a:avLst/>
          </a:prstGeom>
        </p:spPr>
        <p:txBody>
          <a:bodyPr vert="horz" wrap="square" lIns="0" tIns="12065" rIns="0" bIns="0" rtlCol="0">
            <a:spAutoFit/>
          </a:bodyPr>
          <a:lstStyle/>
          <a:p>
            <a:pPr marL="12700" marR="5080">
              <a:lnSpc>
                <a:spcPct val="100000"/>
              </a:lnSpc>
              <a:spcBef>
                <a:spcPts val="95"/>
              </a:spcBef>
            </a:pPr>
            <a:r>
              <a:rPr sz="900" i="1" spc="-10" dirty="0">
                <a:solidFill>
                  <a:schemeClr val="tx1">
                    <a:lumMod val="85000"/>
                    <a:lumOff val="15000"/>
                  </a:schemeClr>
                </a:solidFill>
                <a:latin typeface="Calibri"/>
                <a:cs typeface="Calibri"/>
              </a:rPr>
              <a:t>Source</a:t>
            </a:r>
            <a:r>
              <a:rPr lang="en-US" sz="900" i="1" spc="-10" dirty="0">
                <a:solidFill>
                  <a:schemeClr val="tx1">
                    <a:lumMod val="85000"/>
                    <a:lumOff val="15000"/>
                  </a:schemeClr>
                </a:solidFill>
                <a:latin typeface="Calibri"/>
                <a:cs typeface="Calibri"/>
              </a:rPr>
              <a:t>: Bloomberg</a:t>
            </a:r>
          </a:p>
          <a:p>
            <a:pPr marL="12700" marR="5080">
              <a:spcBef>
                <a:spcPts val="95"/>
              </a:spcBef>
            </a:pPr>
            <a:r>
              <a:rPr lang="en-US" sz="900" i="1" spc="-10" dirty="0">
                <a:solidFill>
                  <a:schemeClr val="tx1">
                    <a:lumMod val="85000"/>
                    <a:lumOff val="15000"/>
                  </a:schemeClr>
                </a:solidFill>
                <a:latin typeface="Calibri"/>
                <a:cs typeface="Calibri"/>
              </a:rPr>
              <a:t>Corporate Medium Term Notes are not eligible securities under North Carolina General Statute. This is shown for illustrative purposes on how the bond market functions. </a:t>
            </a:r>
          </a:p>
          <a:p>
            <a:pPr marL="12700" marR="5080">
              <a:lnSpc>
                <a:spcPct val="100000"/>
              </a:lnSpc>
              <a:spcBef>
                <a:spcPts val="95"/>
              </a:spcBef>
            </a:pPr>
            <a:endParaRPr lang="en-US" sz="900" i="1" spc="-10" dirty="0">
              <a:solidFill>
                <a:schemeClr val="tx1">
                  <a:lumMod val="85000"/>
                  <a:lumOff val="15000"/>
                </a:schemeClr>
              </a:solidFill>
              <a:latin typeface="Calibri"/>
              <a:cs typeface="Calibri"/>
            </a:endParaRPr>
          </a:p>
        </p:txBody>
      </p:sp>
    </p:spTree>
    <p:extLst>
      <p:ext uri="{BB962C8B-B14F-4D97-AF65-F5344CB8AC3E}">
        <p14:creationId xmlns:p14="http://schemas.microsoft.com/office/powerpoint/2010/main" val="383811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7A2ED1D-8FF4-2CD2-836B-01A8BAAC88D9}"/>
              </a:ext>
            </a:extLst>
          </p:cNvPr>
          <p:cNvSpPr txBox="1"/>
          <p:nvPr/>
        </p:nvSpPr>
        <p:spPr>
          <a:xfrm>
            <a:off x="527012" y="6627976"/>
            <a:ext cx="7097211" cy="150682"/>
          </a:xfrm>
          <a:prstGeom prst="rect">
            <a:avLst/>
          </a:prstGeom>
        </p:spPr>
        <p:txBody>
          <a:bodyPr vert="horz" wrap="square" lIns="0" tIns="12065" rIns="0" bIns="0" rtlCol="0">
            <a:spAutoFit/>
          </a:bodyPr>
          <a:lstStyle/>
          <a:p>
            <a:pPr marL="12700" marR="5080">
              <a:lnSpc>
                <a:spcPct val="100000"/>
              </a:lnSpc>
              <a:spcBef>
                <a:spcPts val="95"/>
              </a:spcBef>
            </a:pPr>
            <a:r>
              <a:rPr sz="900" i="1" spc="-10" dirty="0">
                <a:solidFill>
                  <a:schemeClr val="tx1">
                    <a:lumMod val="85000"/>
                    <a:lumOff val="15000"/>
                  </a:schemeClr>
                </a:solidFill>
                <a:latin typeface="Calibri"/>
                <a:cs typeface="Calibri"/>
              </a:rPr>
              <a:t>Source</a:t>
            </a:r>
            <a:r>
              <a:rPr lang="en-US" sz="900" i="1" spc="-10" dirty="0">
                <a:solidFill>
                  <a:schemeClr val="tx1">
                    <a:lumMod val="85000"/>
                    <a:lumOff val="15000"/>
                  </a:schemeClr>
                </a:solidFill>
                <a:latin typeface="Calibri"/>
                <a:cs typeface="Calibri"/>
              </a:rPr>
              <a:t>: Bloomberg</a:t>
            </a:r>
          </a:p>
        </p:txBody>
      </p:sp>
      <p:sp>
        <p:nvSpPr>
          <p:cNvPr id="3" name="Title 1">
            <a:extLst>
              <a:ext uri="{FF2B5EF4-FFF2-40B4-BE49-F238E27FC236}">
                <a16:creationId xmlns:a16="http://schemas.microsoft.com/office/drawing/2014/main" id="{52C8DC24-89FB-21E5-62D3-C24A659561E3}"/>
              </a:ext>
            </a:extLst>
          </p:cNvPr>
          <p:cNvSpPr txBox="1">
            <a:spLocks/>
          </p:cNvSpPr>
          <p:nvPr/>
        </p:nvSpPr>
        <p:spPr>
          <a:xfrm>
            <a:off x="426720" y="228600"/>
            <a:ext cx="10012680" cy="966216"/>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Investment Advisors</a:t>
            </a:r>
            <a:endParaRPr lang="en-US" dirty="0"/>
          </a:p>
        </p:txBody>
      </p:sp>
      <p:sp>
        <p:nvSpPr>
          <p:cNvPr id="5" name="Slide Number Placeholder 2">
            <a:extLst>
              <a:ext uri="{FF2B5EF4-FFF2-40B4-BE49-F238E27FC236}">
                <a16:creationId xmlns:a16="http://schemas.microsoft.com/office/drawing/2014/main" id="{405ABEF6-77A0-2332-6928-9FCEC42F6CA9}"/>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12</a:t>
            </a:fld>
            <a:endParaRPr lang="en-US" sz="900" dirty="0">
              <a:solidFill>
                <a:schemeClr val="accent2"/>
              </a:solidFill>
            </a:endParaRPr>
          </a:p>
        </p:txBody>
      </p:sp>
      <p:sp>
        <p:nvSpPr>
          <p:cNvPr id="2" name="TextBox 1">
            <a:extLst>
              <a:ext uri="{FF2B5EF4-FFF2-40B4-BE49-F238E27FC236}">
                <a16:creationId xmlns:a16="http://schemas.microsoft.com/office/drawing/2014/main" id="{4A4344B3-C7DC-5C72-62CD-5F676C432145}"/>
              </a:ext>
            </a:extLst>
          </p:cNvPr>
          <p:cNvSpPr txBox="1"/>
          <p:nvPr/>
        </p:nvSpPr>
        <p:spPr>
          <a:xfrm>
            <a:off x="873854" y="1346884"/>
            <a:ext cx="8158765" cy="3269741"/>
          </a:xfrm>
          <a:prstGeom prst="rect">
            <a:avLst/>
          </a:prstGeom>
          <a:noFill/>
        </p:spPr>
        <p:txBody>
          <a:bodyPr wrap="square">
            <a:spAutoFit/>
          </a:bodyPr>
          <a:lstStyle/>
          <a:p>
            <a:pPr defTabSz="806867" fontAlgn="base">
              <a:lnSpc>
                <a:spcPct val="150000"/>
              </a:lnSpc>
              <a:spcBef>
                <a:spcPct val="0"/>
              </a:spcBef>
              <a:spcAft>
                <a:spcPct val="0"/>
              </a:spcAft>
              <a:buClr>
                <a:srgbClr val="D75F37"/>
              </a:buClr>
              <a:defRPr/>
            </a:pPr>
            <a:endParaRPr lang="en-US" sz="2000" dirty="0">
              <a:solidFill>
                <a:srgbClr val="404040"/>
              </a:solidFill>
              <a:latin typeface="Gill Sans MT" panose="020B0502020104020203" pitchFamily="34" charset="0"/>
            </a:endParaRPr>
          </a:p>
          <a:p>
            <a:pPr marL="252146" indent="-252146" defTabSz="806867" fontAlgn="base">
              <a:lnSpc>
                <a:spcPct val="150000"/>
              </a:lnSpc>
              <a:spcBef>
                <a:spcPct val="0"/>
              </a:spcBef>
              <a:spcAft>
                <a:spcPct val="0"/>
              </a:spcAft>
              <a:buClr>
                <a:srgbClr val="6A8E7D"/>
              </a:buClr>
              <a:buFont typeface="Arial" panose="020B0604020202020204" pitchFamily="34" charset="0"/>
              <a:buChar char="•"/>
              <a:defRPr/>
            </a:pPr>
            <a:r>
              <a:rPr lang="en-US" sz="2000" dirty="0">
                <a:solidFill>
                  <a:srgbClr val="404040"/>
                </a:solidFill>
                <a:latin typeface="Gill Sans MT" panose="020B0502020104020203" pitchFamily="34" charset="0"/>
              </a:rPr>
              <a:t>Regulated by the SEC under the Investment Advisers Act of 1940</a:t>
            </a:r>
          </a:p>
          <a:p>
            <a:pPr marL="252146" indent="-252146" defTabSz="806867" fontAlgn="base">
              <a:lnSpc>
                <a:spcPct val="150000"/>
              </a:lnSpc>
              <a:spcBef>
                <a:spcPct val="0"/>
              </a:spcBef>
              <a:spcAft>
                <a:spcPct val="0"/>
              </a:spcAft>
              <a:buClr>
                <a:srgbClr val="366658"/>
              </a:buClr>
              <a:buFont typeface="Arial" panose="020B0604020202020204" pitchFamily="34" charset="0"/>
              <a:buChar char="•"/>
              <a:defRPr/>
            </a:pPr>
            <a:r>
              <a:rPr lang="en-US" sz="2000" dirty="0">
                <a:solidFill>
                  <a:srgbClr val="404040"/>
                </a:solidFill>
                <a:latin typeface="Gill Sans MT" panose="020B0502020104020203" pitchFamily="34" charset="0"/>
              </a:rPr>
              <a:t>Acts as a </a:t>
            </a:r>
            <a:r>
              <a:rPr lang="en-US" sz="2000" b="1" i="1" dirty="0">
                <a:solidFill>
                  <a:srgbClr val="404040"/>
                </a:solidFill>
                <a:latin typeface="Gill Sans MT" panose="020B0502020104020203" pitchFamily="34" charset="0"/>
              </a:rPr>
              <a:t>fiduciary </a:t>
            </a:r>
            <a:r>
              <a:rPr lang="en-US" sz="2000" dirty="0">
                <a:solidFill>
                  <a:srgbClr val="404040"/>
                </a:solidFill>
                <a:latin typeface="Gill Sans MT" panose="020B0502020104020203" pitchFamily="34" charset="0"/>
              </a:rPr>
              <a:t>for client assets</a:t>
            </a:r>
          </a:p>
          <a:p>
            <a:pPr marL="252146" indent="-252146" defTabSz="806867" fontAlgn="base">
              <a:lnSpc>
                <a:spcPct val="150000"/>
              </a:lnSpc>
              <a:spcBef>
                <a:spcPct val="0"/>
              </a:spcBef>
              <a:spcAft>
                <a:spcPct val="0"/>
              </a:spcAft>
              <a:buClr>
                <a:srgbClr val="6A8E7D"/>
              </a:buClr>
              <a:buFont typeface="Arial" panose="020B0604020202020204" pitchFamily="34" charset="0"/>
              <a:buChar char="•"/>
              <a:defRPr/>
            </a:pPr>
            <a:r>
              <a:rPr lang="en-US" sz="2000" dirty="0">
                <a:solidFill>
                  <a:srgbClr val="404040"/>
                </a:solidFill>
                <a:latin typeface="Gill Sans MT" panose="020B0502020104020203" pitchFamily="34" charset="0"/>
              </a:rPr>
              <a:t>Decisions based on compliance with policy, objectives, and state statute</a:t>
            </a:r>
          </a:p>
          <a:p>
            <a:pPr marL="252146" indent="-252146" defTabSz="806867" fontAlgn="base">
              <a:lnSpc>
                <a:spcPct val="150000"/>
              </a:lnSpc>
              <a:spcBef>
                <a:spcPct val="0"/>
              </a:spcBef>
              <a:spcAft>
                <a:spcPct val="0"/>
              </a:spcAft>
              <a:buClr>
                <a:srgbClr val="6A8E7D"/>
              </a:buClr>
              <a:buFont typeface="Arial" panose="020B0604020202020204" pitchFamily="34" charset="0"/>
              <a:buChar char="•"/>
              <a:defRPr/>
            </a:pPr>
            <a:r>
              <a:rPr lang="en-US" sz="2000" dirty="0">
                <a:solidFill>
                  <a:srgbClr val="404040"/>
                </a:solidFill>
                <a:latin typeface="Gill Sans MT" panose="020B0502020104020203" pitchFamily="34" charset="0"/>
              </a:rPr>
              <a:t>Emphasis on the entire portfolio, rather than individual transactions</a:t>
            </a:r>
          </a:p>
          <a:p>
            <a:pPr marL="252146" indent="-252146" defTabSz="806867" fontAlgn="base">
              <a:lnSpc>
                <a:spcPct val="150000"/>
              </a:lnSpc>
              <a:spcBef>
                <a:spcPct val="0"/>
              </a:spcBef>
              <a:spcAft>
                <a:spcPct val="0"/>
              </a:spcAft>
              <a:buClr>
                <a:schemeClr val="accent2">
                  <a:lumMod val="75000"/>
                </a:schemeClr>
              </a:buClr>
              <a:buFont typeface="Arial" panose="020B0604020202020204" pitchFamily="34" charset="0"/>
              <a:buChar char="•"/>
              <a:defRPr/>
            </a:pPr>
            <a:r>
              <a:rPr lang="en-US" sz="2000" dirty="0">
                <a:solidFill>
                  <a:srgbClr val="404040"/>
                </a:solidFill>
                <a:latin typeface="Gill Sans MT" panose="020B0502020104020203" pitchFamily="34" charset="0"/>
              </a:rPr>
              <a:t>Provide comprehensive investment management services</a:t>
            </a:r>
          </a:p>
          <a:p>
            <a:pPr marL="252146" indent="-252146" defTabSz="806867" fontAlgn="base">
              <a:lnSpc>
                <a:spcPct val="150000"/>
              </a:lnSpc>
              <a:spcBef>
                <a:spcPct val="0"/>
              </a:spcBef>
              <a:spcAft>
                <a:spcPct val="0"/>
              </a:spcAft>
              <a:buClr>
                <a:schemeClr val="accent2">
                  <a:lumMod val="75000"/>
                </a:schemeClr>
              </a:buClr>
              <a:buFont typeface="Arial" panose="020B0604020202020204" pitchFamily="34" charset="0"/>
              <a:buChar char="•"/>
              <a:defRPr/>
            </a:pPr>
            <a:r>
              <a:rPr lang="en-US" sz="2000" dirty="0">
                <a:solidFill>
                  <a:srgbClr val="404040"/>
                </a:solidFill>
                <a:latin typeface="Gill Sans MT" panose="020B0502020104020203" pitchFamily="34" charset="0"/>
              </a:rPr>
              <a:t>Compensated on the basis of assets under management, not transactions</a:t>
            </a:r>
            <a:endParaRPr lang="en-US" sz="2000" dirty="0">
              <a:latin typeface="Gill Sans MT" panose="020B0502020104020203" pitchFamily="34" charset="0"/>
            </a:endParaRPr>
          </a:p>
        </p:txBody>
      </p:sp>
    </p:spTree>
    <p:extLst>
      <p:ext uri="{BB962C8B-B14F-4D97-AF65-F5344CB8AC3E}">
        <p14:creationId xmlns:p14="http://schemas.microsoft.com/office/powerpoint/2010/main" val="1826847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297C-B59F-AD55-BE6F-832C03930872}"/>
              </a:ext>
            </a:extLst>
          </p:cNvPr>
          <p:cNvSpPr>
            <a:spLocks noGrp="1"/>
          </p:cNvSpPr>
          <p:nvPr>
            <p:ph type="title"/>
          </p:nvPr>
        </p:nvSpPr>
        <p:spPr>
          <a:xfrm>
            <a:off x="426720" y="-284018"/>
            <a:ext cx="10012680" cy="1402080"/>
          </a:xfrm>
        </p:spPr>
        <p:txBody>
          <a:bodyPr>
            <a:normAutofit/>
          </a:bodyPr>
          <a:lstStyle/>
          <a:p>
            <a:r>
              <a:rPr lang="en-US" sz="3600" dirty="0">
                <a:solidFill>
                  <a:schemeClr val="accent1"/>
                </a:solidFill>
                <a:latin typeface="+mj-lt"/>
                <a:cs typeface="+mj-cs"/>
              </a:rPr>
              <a:t>fiduciary</a:t>
            </a:r>
          </a:p>
        </p:txBody>
      </p:sp>
      <p:sp>
        <p:nvSpPr>
          <p:cNvPr id="3" name="TextBox 2">
            <a:extLst>
              <a:ext uri="{FF2B5EF4-FFF2-40B4-BE49-F238E27FC236}">
                <a16:creationId xmlns:a16="http://schemas.microsoft.com/office/drawing/2014/main" id="{D50DC7A4-D284-3428-EC1E-0B4648C4B112}"/>
              </a:ext>
            </a:extLst>
          </p:cNvPr>
          <p:cNvSpPr txBox="1"/>
          <p:nvPr/>
        </p:nvSpPr>
        <p:spPr>
          <a:xfrm>
            <a:off x="426720" y="1228898"/>
            <a:ext cx="10942320" cy="5032147"/>
          </a:xfrm>
          <a:prstGeom prst="rect">
            <a:avLst/>
          </a:prstGeom>
          <a:noFill/>
        </p:spPr>
        <p:txBody>
          <a:bodyPr wrap="square" rtlCol="0">
            <a:spAutoFit/>
          </a:bodyPr>
          <a:lstStyle/>
          <a:p>
            <a:pPr marL="342900" indent="-342900">
              <a:buClr>
                <a:schemeClr val="accent2">
                  <a:lumMod val="75000"/>
                </a:schemeClr>
              </a:buClr>
              <a:buFont typeface="Wingdings" panose="05000000000000000000" pitchFamily="2" charset="2"/>
              <a:buChar char="§"/>
            </a:pPr>
            <a:r>
              <a:rPr lang="en-US" sz="2400" dirty="0">
                <a:solidFill>
                  <a:schemeClr val="tx2"/>
                </a:solidFill>
              </a:rPr>
              <a:t>An individual or institution that has a special relationship of trust with another person or group legally responsible for their assets. </a:t>
            </a:r>
            <a:r>
              <a:rPr lang="en-US" sz="2400" i="1" dirty="0">
                <a:solidFill>
                  <a:schemeClr val="tx2"/>
                </a:solidFill>
              </a:rPr>
              <a:t>Examples Include:</a:t>
            </a:r>
          </a:p>
          <a:p>
            <a:pPr marL="1257300" lvl="2" indent="-342900">
              <a:spcAft>
                <a:spcPts val="600"/>
              </a:spcAft>
              <a:buClr>
                <a:schemeClr val="accent2">
                  <a:lumMod val="75000"/>
                </a:schemeClr>
              </a:buClr>
              <a:buFont typeface="Arial" panose="020B0604020202020204" pitchFamily="34" charset="0"/>
              <a:buChar char="•"/>
            </a:pPr>
            <a:r>
              <a:rPr lang="en-US" sz="2000" dirty="0">
                <a:solidFill>
                  <a:schemeClr val="tx2"/>
                </a:solidFill>
              </a:rPr>
              <a:t>Treasurers </a:t>
            </a:r>
          </a:p>
          <a:p>
            <a:pPr marL="1257300" lvl="2" indent="-342900">
              <a:spcAft>
                <a:spcPts val="600"/>
              </a:spcAft>
              <a:buClr>
                <a:schemeClr val="accent2">
                  <a:lumMod val="75000"/>
                </a:schemeClr>
              </a:buClr>
              <a:buFont typeface="Arial" panose="020B0604020202020204" pitchFamily="34" charset="0"/>
              <a:buChar char="•"/>
            </a:pPr>
            <a:r>
              <a:rPr lang="en-US" sz="2000" dirty="0">
                <a:solidFill>
                  <a:schemeClr val="tx2"/>
                </a:solidFill>
              </a:rPr>
              <a:t>Finance Directors</a:t>
            </a:r>
          </a:p>
          <a:p>
            <a:pPr marL="1257300" lvl="2" indent="-342900">
              <a:spcAft>
                <a:spcPts val="600"/>
              </a:spcAft>
              <a:buClr>
                <a:schemeClr val="accent2">
                  <a:lumMod val="75000"/>
                </a:schemeClr>
              </a:buClr>
              <a:buFont typeface="Arial" panose="020B0604020202020204" pitchFamily="34" charset="0"/>
              <a:buChar char="•"/>
            </a:pPr>
            <a:r>
              <a:rPr lang="en-US" sz="2000" dirty="0">
                <a:solidFill>
                  <a:schemeClr val="tx2"/>
                </a:solidFill>
              </a:rPr>
              <a:t>Investment Personnel</a:t>
            </a:r>
          </a:p>
          <a:p>
            <a:pPr marL="1257300" lvl="2" indent="-342900">
              <a:spcAft>
                <a:spcPts val="600"/>
              </a:spcAft>
              <a:buClr>
                <a:schemeClr val="accent2">
                  <a:lumMod val="75000"/>
                </a:schemeClr>
              </a:buClr>
              <a:buFont typeface="Arial" panose="020B0604020202020204" pitchFamily="34" charset="0"/>
              <a:buChar char="•"/>
            </a:pPr>
            <a:r>
              <a:rPr lang="en-US" sz="2000" dirty="0">
                <a:solidFill>
                  <a:schemeClr val="tx2"/>
                </a:solidFill>
              </a:rPr>
              <a:t>Oversight Boards</a:t>
            </a:r>
          </a:p>
          <a:p>
            <a:pPr marL="1257300" lvl="2" indent="-342900">
              <a:spcAft>
                <a:spcPts val="600"/>
              </a:spcAft>
              <a:buClr>
                <a:schemeClr val="accent2">
                  <a:lumMod val="75000"/>
                </a:schemeClr>
              </a:buClr>
              <a:buFont typeface="Arial" panose="020B0604020202020204" pitchFamily="34" charset="0"/>
              <a:buChar char="•"/>
            </a:pPr>
            <a:r>
              <a:rPr lang="en-US" sz="2000" dirty="0">
                <a:solidFill>
                  <a:schemeClr val="tx2"/>
                </a:solidFill>
              </a:rPr>
              <a:t>Investment Advisors</a:t>
            </a:r>
          </a:p>
          <a:p>
            <a:pPr marL="1257300" lvl="2" indent="-342900">
              <a:spcAft>
                <a:spcPts val="600"/>
              </a:spcAft>
              <a:buClr>
                <a:schemeClr val="accent2">
                  <a:lumMod val="75000"/>
                </a:schemeClr>
              </a:buClr>
              <a:buFont typeface="Arial" panose="020B0604020202020204" pitchFamily="34" charset="0"/>
              <a:buChar char="•"/>
            </a:pPr>
            <a:r>
              <a:rPr lang="en-US" sz="2000" dirty="0">
                <a:solidFill>
                  <a:schemeClr val="tx2"/>
                </a:solidFill>
              </a:rPr>
              <a:t>Brokers are not fiduciaries </a:t>
            </a:r>
            <a:r>
              <a:rPr lang="en-US" sz="2000" i="1" dirty="0">
                <a:solidFill>
                  <a:schemeClr val="tx2"/>
                </a:solidFill>
              </a:rPr>
              <a:t>at this time</a:t>
            </a:r>
          </a:p>
          <a:p>
            <a:pPr lvl="2">
              <a:spcAft>
                <a:spcPts val="600"/>
              </a:spcAft>
              <a:buClr>
                <a:schemeClr val="accent2">
                  <a:lumMod val="75000"/>
                </a:schemeClr>
              </a:buClr>
            </a:pPr>
            <a:endParaRPr lang="en-US" sz="2400" i="1" dirty="0">
              <a:solidFill>
                <a:schemeClr val="tx2"/>
              </a:solidFill>
            </a:endParaRPr>
          </a:p>
          <a:p>
            <a:pPr marL="342900" indent="-342900">
              <a:buClr>
                <a:schemeClr val="accent2">
                  <a:lumMod val="75000"/>
                </a:schemeClr>
              </a:buClr>
              <a:buFont typeface="Wingdings" panose="05000000000000000000" pitchFamily="2" charset="2"/>
              <a:buChar char="§"/>
            </a:pPr>
            <a:r>
              <a:rPr lang="en-US" sz="2400" b="1" i="1" dirty="0">
                <a:solidFill>
                  <a:schemeClr val="tx2"/>
                </a:solidFill>
              </a:rPr>
              <a:t>By Law a Fiduciary Must: </a:t>
            </a:r>
          </a:p>
          <a:p>
            <a:pPr marL="1257300" lvl="2" indent="-342900">
              <a:spcAft>
                <a:spcPts val="600"/>
              </a:spcAft>
              <a:buClr>
                <a:schemeClr val="accent2">
                  <a:lumMod val="75000"/>
                </a:schemeClr>
              </a:buClr>
              <a:buFont typeface="Arial" panose="020B0604020202020204" pitchFamily="34" charset="0"/>
              <a:buChar char="•"/>
            </a:pPr>
            <a:r>
              <a:rPr lang="en-US" sz="2000" dirty="0">
                <a:solidFill>
                  <a:schemeClr val="tx2"/>
                </a:solidFill>
              </a:rPr>
              <a:t>Make decisions in the best interest of the beneficiary; </a:t>
            </a:r>
          </a:p>
          <a:p>
            <a:pPr marL="1257300" lvl="2" indent="-342900">
              <a:spcAft>
                <a:spcPts val="600"/>
              </a:spcAft>
              <a:buClr>
                <a:schemeClr val="accent2">
                  <a:lumMod val="75000"/>
                </a:schemeClr>
              </a:buClr>
              <a:buFont typeface="Arial" panose="020B0604020202020204" pitchFamily="34" charset="0"/>
              <a:buChar char="•"/>
            </a:pPr>
            <a:r>
              <a:rPr lang="en-US" sz="2000" dirty="0">
                <a:solidFill>
                  <a:schemeClr val="tx2"/>
                </a:solidFill>
              </a:rPr>
              <a:t>Always put the beneficiaries’ interests before their own; and,</a:t>
            </a:r>
          </a:p>
          <a:p>
            <a:pPr marL="1257300" lvl="2" indent="-342900">
              <a:spcAft>
                <a:spcPts val="600"/>
              </a:spcAft>
              <a:buClr>
                <a:schemeClr val="accent2">
                  <a:lumMod val="75000"/>
                </a:schemeClr>
              </a:buClr>
              <a:buFont typeface="Arial" panose="020B0604020202020204" pitchFamily="34" charset="0"/>
              <a:buChar char="•"/>
            </a:pPr>
            <a:r>
              <a:rPr lang="en-US" sz="2000" dirty="0">
                <a:solidFill>
                  <a:schemeClr val="tx2"/>
                </a:solidFill>
              </a:rPr>
              <a:t>Act prudently</a:t>
            </a:r>
            <a:endParaRPr lang="en-US" dirty="0">
              <a:solidFill>
                <a:schemeClr val="tx2"/>
              </a:solidFill>
            </a:endParaRPr>
          </a:p>
        </p:txBody>
      </p:sp>
      <p:sp>
        <p:nvSpPr>
          <p:cNvPr id="4" name="Slide Number Placeholder 2">
            <a:extLst>
              <a:ext uri="{FF2B5EF4-FFF2-40B4-BE49-F238E27FC236}">
                <a16:creationId xmlns:a16="http://schemas.microsoft.com/office/drawing/2014/main" id="{C1C22DE9-F8DA-6529-1BD1-C7FBCD562BCA}"/>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13</a:t>
            </a:fld>
            <a:endParaRPr lang="en-US" sz="900" dirty="0">
              <a:solidFill>
                <a:schemeClr val="accent2"/>
              </a:solidFill>
            </a:endParaRPr>
          </a:p>
        </p:txBody>
      </p:sp>
    </p:spTree>
    <p:extLst>
      <p:ext uri="{BB962C8B-B14F-4D97-AF65-F5344CB8AC3E}">
        <p14:creationId xmlns:p14="http://schemas.microsoft.com/office/powerpoint/2010/main" val="119952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E4DE65-B770-4346-810A-D68D3AFB0B39}"/>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dirty="0">
                <a:solidFill>
                  <a:srgbClr val="FFFEFF"/>
                </a:solidFill>
              </a:rPr>
              <a:t>Using bond market language</a:t>
            </a:r>
          </a:p>
        </p:txBody>
      </p:sp>
      <p:graphicFrame>
        <p:nvGraphicFramePr>
          <p:cNvPr id="27" name="Content Placeholder 2">
            <a:extLst>
              <a:ext uri="{FF2B5EF4-FFF2-40B4-BE49-F238E27FC236}">
                <a16:creationId xmlns:a16="http://schemas.microsoft.com/office/drawing/2014/main" id="{D3851D75-C674-443F-A328-6E5080708A76}"/>
              </a:ext>
            </a:extLst>
          </p:cNvPr>
          <p:cNvGraphicFramePr/>
          <p:nvPr>
            <p:extLst>
              <p:ext uri="{D42A27DB-BD31-4B8C-83A1-F6EECF244321}">
                <p14:modId xmlns:p14="http://schemas.microsoft.com/office/powerpoint/2010/main" val="21675030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8B587E0E-699C-4669-8889-37B9A5D750AD}"/>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14</a:t>
            </a:fld>
            <a:endParaRPr lang="en-US" sz="900" dirty="0"/>
          </a:p>
        </p:txBody>
      </p:sp>
    </p:spTree>
    <p:extLst>
      <p:ext uri="{BB962C8B-B14F-4D97-AF65-F5344CB8AC3E}">
        <p14:creationId xmlns:p14="http://schemas.microsoft.com/office/powerpoint/2010/main" val="123315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0287C-EE94-C10D-5763-1147124A0E34}"/>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9CD32D20-2CC0-561F-8EE6-7362BBA94D29}"/>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15</a:t>
            </a:fld>
            <a:endParaRPr lang="en-US" sz="900" dirty="0">
              <a:solidFill>
                <a:schemeClr val="accent2"/>
              </a:solidFill>
            </a:endParaRPr>
          </a:p>
        </p:txBody>
      </p:sp>
      <p:sp>
        <p:nvSpPr>
          <p:cNvPr id="12" name="Title 7">
            <a:extLst>
              <a:ext uri="{FF2B5EF4-FFF2-40B4-BE49-F238E27FC236}">
                <a16:creationId xmlns:a16="http://schemas.microsoft.com/office/drawing/2014/main" id="{0203A6D2-0E16-B97D-6A5E-45EE1D2CC7BB}"/>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Bond terminology—All these values!</a:t>
            </a:r>
          </a:p>
        </p:txBody>
      </p:sp>
      <p:sp>
        <p:nvSpPr>
          <p:cNvPr id="13" name="Content Placeholder 2">
            <a:extLst>
              <a:ext uri="{FF2B5EF4-FFF2-40B4-BE49-F238E27FC236}">
                <a16:creationId xmlns:a16="http://schemas.microsoft.com/office/drawing/2014/main" id="{6FA15E96-445B-DEA9-A370-FB2D92466A82}"/>
              </a:ext>
            </a:extLst>
          </p:cNvPr>
          <p:cNvSpPr txBox="1">
            <a:spLocks/>
          </p:cNvSpPr>
          <p:nvPr/>
        </p:nvSpPr>
        <p:spPr>
          <a:xfrm>
            <a:off x="838199" y="1411550"/>
            <a:ext cx="9672961" cy="5299233"/>
          </a:xfrm>
          <a:prstGeom prst="rect">
            <a:avLst/>
          </a:prstGeom>
        </p:spPr>
        <p:txBody>
          <a:bodyPr>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spcAft>
                <a:spcPts val="1200"/>
              </a:spcAft>
            </a:pPr>
            <a:r>
              <a:rPr lang="en-US" sz="3000" b="1" dirty="0"/>
              <a:t>Par Value</a:t>
            </a:r>
            <a:r>
              <a:rPr lang="en-US" sz="3000" dirty="0"/>
              <a:t>—Face value of bond—it is the amount upon which coupon is calculated, and the amount you receive at maturity</a:t>
            </a:r>
          </a:p>
          <a:p>
            <a:pPr lvl="1">
              <a:spcAft>
                <a:spcPts val="1200"/>
              </a:spcAft>
            </a:pPr>
            <a:r>
              <a:rPr lang="en-US" sz="3000" b="1" dirty="0"/>
              <a:t>Original Cost</a:t>
            </a:r>
            <a:r>
              <a:rPr lang="en-US" sz="3000" dirty="0"/>
              <a:t>—The price you paid for a bond—it can be above, below, or at par value</a:t>
            </a:r>
          </a:p>
          <a:p>
            <a:pPr lvl="1">
              <a:spcAft>
                <a:spcPts val="1200"/>
              </a:spcAft>
            </a:pPr>
            <a:r>
              <a:rPr lang="en-US" sz="3000" b="1" dirty="0"/>
              <a:t>Premium or Discount</a:t>
            </a:r>
            <a:r>
              <a:rPr lang="en-US" sz="3000" dirty="0"/>
              <a:t>—The amount above or below par value paid for a bond</a:t>
            </a:r>
          </a:p>
          <a:p>
            <a:pPr lvl="1">
              <a:spcAft>
                <a:spcPts val="1200"/>
              </a:spcAft>
            </a:pPr>
            <a:r>
              <a:rPr lang="en-US" sz="3000" b="1" dirty="0"/>
              <a:t>Amortized Cost (Book Value)</a:t>
            </a:r>
            <a:r>
              <a:rPr lang="en-US" sz="3000" dirty="0"/>
              <a:t>—The carrying value of the bond on your books (original cost +/- premium amortized or discount accreted to date)</a:t>
            </a:r>
          </a:p>
          <a:p>
            <a:pPr lvl="1">
              <a:spcAft>
                <a:spcPts val="1200"/>
              </a:spcAft>
            </a:pPr>
            <a:r>
              <a:rPr lang="en-US" sz="3000" b="1" dirty="0"/>
              <a:t>Market Value</a:t>
            </a:r>
            <a:r>
              <a:rPr lang="en-US" sz="3000" dirty="0"/>
              <a:t>—The amount someone else is willing to pay for your bond</a:t>
            </a:r>
          </a:p>
        </p:txBody>
      </p:sp>
    </p:spTree>
    <p:extLst>
      <p:ext uri="{BB962C8B-B14F-4D97-AF65-F5344CB8AC3E}">
        <p14:creationId xmlns:p14="http://schemas.microsoft.com/office/powerpoint/2010/main" val="48667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036E46B1-3B65-4AC2-AFD7-E692B000F165}"/>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16</a:t>
            </a:fld>
            <a:endParaRPr lang="en-US" sz="900" dirty="0">
              <a:solidFill>
                <a:schemeClr val="accent2"/>
              </a:solidFill>
            </a:endParaRPr>
          </a:p>
        </p:txBody>
      </p:sp>
      <p:sp>
        <p:nvSpPr>
          <p:cNvPr id="12" name="Title 7">
            <a:extLst>
              <a:ext uri="{FF2B5EF4-FFF2-40B4-BE49-F238E27FC236}">
                <a16:creationId xmlns:a16="http://schemas.microsoft.com/office/drawing/2014/main" id="{EB5A605D-95C3-42A5-9DEE-34E50C657B6B}"/>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Bond terminology</a:t>
            </a:r>
          </a:p>
        </p:txBody>
      </p:sp>
      <p:sp>
        <p:nvSpPr>
          <p:cNvPr id="13" name="Content Placeholder 2">
            <a:extLst>
              <a:ext uri="{FF2B5EF4-FFF2-40B4-BE49-F238E27FC236}">
                <a16:creationId xmlns:a16="http://schemas.microsoft.com/office/drawing/2014/main" id="{8E1A1459-B0E1-47DC-91CF-934040871386}"/>
              </a:ext>
            </a:extLst>
          </p:cNvPr>
          <p:cNvSpPr txBox="1">
            <a:spLocks/>
          </p:cNvSpPr>
          <p:nvPr/>
        </p:nvSpPr>
        <p:spPr>
          <a:xfrm>
            <a:off x="838199" y="1825625"/>
            <a:ext cx="9672961" cy="4351338"/>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3000" dirty="0"/>
              <a:t>Basis point (1/100 of 1% or .0001)</a:t>
            </a:r>
          </a:p>
          <a:p>
            <a:pPr lvl="1"/>
            <a:r>
              <a:rPr lang="en-US" sz="3000" dirty="0"/>
              <a:t>Spread</a:t>
            </a:r>
          </a:p>
          <a:p>
            <a:pPr lvl="2"/>
            <a:r>
              <a:rPr lang="en-US" sz="2800" dirty="0"/>
              <a:t>Difference between yields on differing debt instruments </a:t>
            </a:r>
          </a:p>
          <a:p>
            <a:pPr lvl="3"/>
            <a:r>
              <a:rPr lang="en-US" sz="2600" dirty="0"/>
              <a:t>Treasury yield is 1.00%; </a:t>
            </a:r>
          </a:p>
          <a:p>
            <a:pPr lvl="3"/>
            <a:r>
              <a:rPr lang="en-US" sz="2600" dirty="0"/>
              <a:t>Agency yield is 1.30%</a:t>
            </a:r>
          </a:p>
          <a:p>
            <a:pPr lvl="3"/>
            <a:r>
              <a:rPr lang="en-US" sz="2600" b="1" dirty="0"/>
              <a:t>Spread = 1.3 – 1.0 = 30 bps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BB83C94-9660-E89A-B899-721B53358BDF}"/>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Bond terminology</a:t>
            </a:r>
          </a:p>
        </p:txBody>
      </p:sp>
      <p:sp>
        <p:nvSpPr>
          <p:cNvPr id="4" name="Content Placeholder 2">
            <a:extLst>
              <a:ext uri="{FF2B5EF4-FFF2-40B4-BE49-F238E27FC236}">
                <a16:creationId xmlns:a16="http://schemas.microsoft.com/office/drawing/2014/main" id="{A8C0B16F-089D-39C6-EFF9-B8BFC2FA71D4}"/>
              </a:ext>
            </a:extLst>
          </p:cNvPr>
          <p:cNvSpPr txBox="1">
            <a:spLocks/>
          </p:cNvSpPr>
          <p:nvPr/>
        </p:nvSpPr>
        <p:spPr>
          <a:xfrm>
            <a:off x="417250" y="1825625"/>
            <a:ext cx="11611993" cy="4351338"/>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3000" b="1" dirty="0"/>
              <a:t>Yield</a:t>
            </a:r>
            <a:r>
              <a:rPr lang="en-US" sz="3000" dirty="0"/>
              <a:t>—Annual rate at which you are expected to earn interest income assuming same rate reinvestment </a:t>
            </a:r>
          </a:p>
          <a:p>
            <a:pPr lvl="1"/>
            <a:r>
              <a:rPr lang="en-US" sz="3000" b="1" dirty="0"/>
              <a:t>Return</a:t>
            </a:r>
            <a:r>
              <a:rPr lang="en-US" sz="3000" dirty="0"/>
              <a:t>—Rate you actually earned for a specific holding period</a:t>
            </a:r>
          </a:p>
          <a:p>
            <a:pPr lvl="2"/>
            <a:r>
              <a:rPr lang="en-US" sz="2800" u="sng" dirty="0"/>
              <a:t>Total Return </a:t>
            </a:r>
            <a:r>
              <a:rPr lang="en-US" sz="2800" dirty="0"/>
              <a:t>= Interest Income + Realized Gains/Losses + Unrealized Gains/Losses</a:t>
            </a:r>
          </a:p>
          <a:p>
            <a:pPr lvl="2"/>
            <a:r>
              <a:rPr lang="en-US" sz="2800" u="sng" dirty="0"/>
              <a:t>Book Return </a:t>
            </a:r>
            <a:r>
              <a:rPr lang="en-US" sz="2800" dirty="0"/>
              <a:t>= Interest Income + Realized Gains/Losses ONLY (no marking to market)</a:t>
            </a:r>
          </a:p>
          <a:p>
            <a:pPr lvl="2"/>
            <a:endParaRPr lang="en-US" sz="2800" dirty="0"/>
          </a:p>
        </p:txBody>
      </p:sp>
      <p:sp>
        <p:nvSpPr>
          <p:cNvPr id="5" name="Content Placeholder 2">
            <a:extLst>
              <a:ext uri="{FF2B5EF4-FFF2-40B4-BE49-F238E27FC236}">
                <a16:creationId xmlns:a16="http://schemas.microsoft.com/office/drawing/2014/main" id="{B4610687-C68D-ADD5-ABA7-E277D04CC13A}"/>
              </a:ext>
            </a:extLst>
          </p:cNvPr>
          <p:cNvSpPr txBox="1">
            <a:spLocks/>
          </p:cNvSpPr>
          <p:nvPr/>
        </p:nvSpPr>
        <p:spPr>
          <a:xfrm>
            <a:off x="0" y="5884863"/>
            <a:ext cx="11611993" cy="584200"/>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30000" lvl="2" indent="0" algn="ctr">
              <a:buNone/>
            </a:pPr>
            <a:r>
              <a:rPr lang="en-US" sz="2800" b="1" i="1" u="sng" dirty="0">
                <a:solidFill>
                  <a:srgbClr val="92D050"/>
                </a:solidFill>
              </a:rPr>
              <a:t>Yield and Return do not necessarily mean the same thing!</a:t>
            </a:r>
          </a:p>
        </p:txBody>
      </p:sp>
      <p:sp>
        <p:nvSpPr>
          <p:cNvPr id="6" name="Slide Number Placeholder 2">
            <a:extLst>
              <a:ext uri="{FF2B5EF4-FFF2-40B4-BE49-F238E27FC236}">
                <a16:creationId xmlns:a16="http://schemas.microsoft.com/office/drawing/2014/main" id="{07FACEF8-BB00-56CB-2B2E-6E4C286309FA}"/>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17</a:t>
            </a:fld>
            <a:endParaRPr lang="en-US" sz="900" dirty="0">
              <a:solidFill>
                <a:schemeClr val="accent2"/>
              </a:solidFill>
            </a:endParaRPr>
          </a:p>
        </p:txBody>
      </p:sp>
    </p:spTree>
    <p:extLst>
      <p:ext uri="{BB962C8B-B14F-4D97-AF65-F5344CB8AC3E}">
        <p14:creationId xmlns:p14="http://schemas.microsoft.com/office/powerpoint/2010/main" val="81174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3BAD0-2B89-4C40-9223-786B2F408A54}"/>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6684DC1D-EA57-4A61-1F75-8C8E34AC272B}"/>
              </a:ext>
            </a:extLst>
          </p:cNvPr>
          <p:cNvSpPr txBox="1">
            <a:spLocks/>
          </p:cNvSpPr>
          <p:nvPr/>
        </p:nvSpPr>
        <p:spPr>
          <a:xfrm>
            <a:off x="581191" y="698463"/>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Understanding Total Revenue: Yield vs total return</a:t>
            </a:r>
          </a:p>
        </p:txBody>
      </p:sp>
      <p:sp>
        <p:nvSpPr>
          <p:cNvPr id="6" name="Slide Number Placeholder 2">
            <a:extLst>
              <a:ext uri="{FF2B5EF4-FFF2-40B4-BE49-F238E27FC236}">
                <a16:creationId xmlns:a16="http://schemas.microsoft.com/office/drawing/2014/main" id="{6EB83EB3-9B0F-0F42-DD64-889F161D7566}"/>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18</a:t>
            </a:fld>
            <a:endParaRPr lang="en-US" sz="900" dirty="0">
              <a:solidFill>
                <a:schemeClr val="accent2"/>
              </a:solidFill>
            </a:endParaRPr>
          </a:p>
        </p:txBody>
      </p:sp>
      <p:graphicFrame>
        <p:nvGraphicFramePr>
          <p:cNvPr id="2" name="object 4">
            <a:extLst>
              <a:ext uri="{FF2B5EF4-FFF2-40B4-BE49-F238E27FC236}">
                <a16:creationId xmlns:a16="http://schemas.microsoft.com/office/drawing/2014/main" id="{5A9E82CC-E345-35E1-39FF-CD5984E08BF8}"/>
              </a:ext>
            </a:extLst>
          </p:cNvPr>
          <p:cNvGraphicFramePr>
            <a:graphicFrameLocks noGrp="1"/>
          </p:cNvGraphicFramePr>
          <p:nvPr/>
        </p:nvGraphicFramePr>
        <p:xfrm>
          <a:off x="1667192" y="2330057"/>
          <a:ext cx="8857615" cy="2978785"/>
        </p:xfrm>
        <a:graphic>
          <a:graphicData uri="http://schemas.openxmlformats.org/drawingml/2006/table">
            <a:tbl>
              <a:tblPr firstRow="1" bandRow="1">
                <a:tableStyleId>{2D5ABB26-0587-4C30-8999-92F81FD0307C}</a:tableStyleId>
              </a:tblPr>
              <a:tblGrid>
                <a:gridCol w="4424045">
                  <a:extLst>
                    <a:ext uri="{9D8B030D-6E8A-4147-A177-3AD203B41FA5}">
                      <a16:colId xmlns:a16="http://schemas.microsoft.com/office/drawing/2014/main" val="20000"/>
                    </a:ext>
                  </a:extLst>
                </a:gridCol>
                <a:gridCol w="4433570">
                  <a:extLst>
                    <a:ext uri="{9D8B030D-6E8A-4147-A177-3AD203B41FA5}">
                      <a16:colId xmlns:a16="http://schemas.microsoft.com/office/drawing/2014/main" val="20001"/>
                    </a:ext>
                  </a:extLst>
                </a:gridCol>
              </a:tblGrid>
              <a:tr h="549275">
                <a:tc>
                  <a:txBody>
                    <a:bodyPr/>
                    <a:lstStyle/>
                    <a:p>
                      <a:pPr marL="168910" algn="ctr">
                        <a:lnSpc>
                          <a:spcPct val="100000"/>
                        </a:lnSpc>
                        <a:spcBef>
                          <a:spcPts val="1010"/>
                        </a:spcBef>
                      </a:pPr>
                      <a:r>
                        <a:rPr sz="1800" b="0" spc="-10" dirty="0">
                          <a:solidFill>
                            <a:srgbClr val="FFFFFF"/>
                          </a:solidFill>
                          <a:latin typeface="+mn-lt"/>
                          <a:cs typeface="Calibri Light"/>
                        </a:rPr>
                        <a:t>Yield</a:t>
                      </a:r>
                      <a:endParaRPr sz="1800" dirty="0">
                        <a:latin typeface="+mn-lt"/>
                        <a:cs typeface="Calibri Light"/>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366658"/>
                    </a:solidFill>
                  </a:tcPr>
                </a:tc>
                <a:tc>
                  <a:txBody>
                    <a:bodyPr/>
                    <a:lstStyle/>
                    <a:p>
                      <a:pPr marL="168910" algn="ctr">
                        <a:lnSpc>
                          <a:spcPct val="100000"/>
                        </a:lnSpc>
                        <a:spcBef>
                          <a:spcPts val="1010"/>
                        </a:spcBef>
                      </a:pPr>
                      <a:r>
                        <a:rPr sz="1800" b="0" spc="-45" dirty="0">
                          <a:solidFill>
                            <a:srgbClr val="FFFFFF"/>
                          </a:solidFill>
                          <a:latin typeface="+mn-lt"/>
                          <a:cs typeface="Calibri Light"/>
                        </a:rPr>
                        <a:t>Total</a:t>
                      </a:r>
                      <a:r>
                        <a:rPr sz="1800" b="0" spc="-60" dirty="0">
                          <a:solidFill>
                            <a:srgbClr val="FFFFFF"/>
                          </a:solidFill>
                          <a:latin typeface="+mn-lt"/>
                          <a:cs typeface="Calibri Light"/>
                        </a:rPr>
                        <a:t> </a:t>
                      </a:r>
                      <a:r>
                        <a:rPr sz="1800" b="0" spc="-10" dirty="0">
                          <a:solidFill>
                            <a:srgbClr val="FFFFFF"/>
                          </a:solidFill>
                          <a:latin typeface="+mn-lt"/>
                          <a:cs typeface="Calibri Light"/>
                        </a:rPr>
                        <a:t>Return</a:t>
                      </a:r>
                      <a:endParaRPr sz="1800" dirty="0">
                        <a:latin typeface="+mn-lt"/>
                        <a:cs typeface="Calibri Light"/>
                      </a:endParaRPr>
                    </a:p>
                  </a:txBody>
                  <a:tcPr marL="0" marR="0" marT="128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366658"/>
                    </a:solidFill>
                  </a:tcPr>
                </a:tc>
                <a:extLst>
                  <a:ext uri="{0D108BD9-81ED-4DB2-BD59-A6C34878D82A}">
                    <a16:rowId xmlns:a16="http://schemas.microsoft.com/office/drawing/2014/main" val="10000"/>
                  </a:ext>
                </a:extLst>
              </a:tr>
              <a:tr h="523240">
                <a:tc>
                  <a:txBody>
                    <a:bodyPr/>
                    <a:lstStyle/>
                    <a:p>
                      <a:pPr marL="167640" algn="ctr">
                        <a:lnSpc>
                          <a:spcPct val="100000"/>
                        </a:lnSpc>
                        <a:spcBef>
                          <a:spcPts val="910"/>
                        </a:spcBef>
                      </a:pPr>
                      <a:r>
                        <a:rPr sz="1800" b="0" spc="-10" dirty="0">
                          <a:latin typeface="+mn-lt"/>
                          <a:cs typeface="Calibri Light"/>
                        </a:rPr>
                        <a:t>Forward-Looking</a:t>
                      </a:r>
                      <a:endParaRPr sz="1800">
                        <a:latin typeface="+mn-lt"/>
                        <a:cs typeface="Calibri Light"/>
                      </a:endParaRPr>
                    </a:p>
                  </a:txBody>
                  <a:tcPr marL="0" marR="0" marT="1155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735" algn="ctr">
                        <a:lnSpc>
                          <a:spcPct val="100000"/>
                        </a:lnSpc>
                        <a:spcBef>
                          <a:spcPts val="910"/>
                        </a:spcBef>
                      </a:pPr>
                      <a:r>
                        <a:rPr sz="1800" b="0" spc="-10" dirty="0">
                          <a:latin typeface="+mn-lt"/>
                          <a:cs typeface="Calibri Light"/>
                        </a:rPr>
                        <a:t>Backward-Looking</a:t>
                      </a:r>
                      <a:endParaRPr sz="1800">
                        <a:latin typeface="+mn-lt"/>
                        <a:cs typeface="Calibri Light"/>
                      </a:endParaRPr>
                    </a:p>
                  </a:txBody>
                  <a:tcPr marL="0" marR="0" marT="1155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953135">
                <a:tc>
                  <a:txBody>
                    <a:bodyPr/>
                    <a:lstStyle/>
                    <a:p>
                      <a:pPr marL="541655" marR="366395" algn="ctr">
                        <a:lnSpc>
                          <a:spcPct val="100000"/>
                        </a:lnSpc>
                        <a:spcBef>
                          <a:spcPts val="440"/>
                        </a:spcBef>
                      </a:pPr>
                      <a:r>
                        <a:rPr sz="1800" b="0" dirty="0">
                          <a:latin typeface="+mn-lt"/>
                          <a:cs typeface="Calibri Light"/>
                        </a:rPr>
                        <a:t>Annualized</a:t>
                      </a:r>
                      <a:r>
                        <a:rPr sz="1800" b="0" spc="-25" dirty="0">
                          <a:latin typeface="+mn-lt"/>
                          <a:cs typeface="Calibri Light"/>
                        </a:rPr>
                        <a:t> </a:t>
                      </a:r>
                      <a:r>
                        <a:rPr sz="1800" b="0" u="sng" spc="-20" dirty="0">
                          <a:uFill>
                            <a:solidFill>
                              <a:srgbClr val="000000"/>
                            </a:solidFill>
                          </a:uFill>
                          <a:latin typeface="+mn-lt"/>
                          <a:cs typeface="Calibri Light"/>
                        </a:rPr>
                        <a:t>Earnings</a:t>
                      </a:r>
                      <a:r>
                        <a:rPr sz="1800" b="0" u="sng" spc="-65" dirty="0">
                          <a:uFill>
                            <a:solidFill>
                              <a:srgbClr val="000000"/>
                            </a:solidFill>
                          </a:uFill>
                          <a:latin typeface="+mn-lt"/>
                          <a:cs typeface="Calibri Light"/>
                        </a:rPr>
                        <a:t> </a:t>
                      </a:r>
                      <a:r>
                        <a:rPr sz="1800" b="0" u="sng" spc="-10" dirty="0">
                          <a:uFill>
                            <a:solidFill>
                              <a:srgbClr val="000000"/>
                            </a:solidFill>
                          </a:uFill>
                          <a:latin typeface="+mn-lt"/>
                          <a:cs typeface="Calibri Light"/>
                        </a:rPr>
                        <a:t>Rate</a:t>
                      </a:r>
                      <a:r>
                        <a:rPr sz="1800" b="0" spc="-80" dirty="0">
                          <a:latin typeface="+mn-lt"/>
                          <a:cs typeface="Calibri Light"/>
                        </a:rPr>
                        <a:t> </a:t>
                      </a:r>
                      <a:r>
                        <a:rPr sz="1800" b="0" dirty="0">
                          <a:latin typeface="+mn-lt"/>
                          <a:cs typeface="Calibri Light"/>
                        </a:rPr>
                        <a:t>of</a:t>
                      </a:r>
                      <a:r>
                        <a:rPr sz="1800" b="0" spc="-20" dirty="0">
                          <a:latin typeface="+mn-lt"/>
                          <a:cs typeface="Calibri Light"/>
                        </a:rPr>
                        <a:t> </a:t>
                      </a:r>
                      <a:r>
                        <a:rPr sz="1800" b="0" dirty="0">
                          <a:latin typeface="+mn-lt"/>
                          <a:cs typeface="Calibri Light"/>
                        </a:rPr>
                        <a:t>Return</a:t>
                      </a:r>
                      <a:r>
                        <a:rPr sz="1800" b="0" spc="5" dirty="0">
                          <a:latin typeface="+mn-lt"/>
                          <a:cs typeface="Calibri Light"/>
                        </a:rPr>
                        <a:t> </a:t>
                      </a:r>
                      <a:r>
                        <a:rPr sz="1800" b="0" spc="-25" dirty="0">
                          <a:latin typeface="+mn-lt"/>
                          <a:cs typeface="Calibri Light"/>
                        </a:rPr>
                        <a:t>for </a:t>
                      </a:r>
                      <a:r>
                        <a:rPr sz="1800" b="0" dirty="0">
                          <a:latin typeface="+mn-lt"/>
                          <a:cs typeface="Calibri Light"/>
                        </a:rPr>
                        <a:t>Security</a:t>
                      </a:r>
                      <a:r>
                        <a:rPr sz="1800" b="0" spc="-30" dirty="0">
                          <a:latin typeface="+mn-lt"/>
                          <a:cs typeface="Calibri Light"/>
                        </a:rPr>
                        <a:t> </a:t>
                      </a:r>
                      <a:r>
                        <a:rPr sz="1800" b="0" dirty="0">
                          <a:latin typeface="+mn-lt"/>
                          <a:cs typeface="Calibri Light"/>
                        </a:rPr>
                        <a:t>or</a:t>
                      </a:r>
                      <a:r>
                        <a:rPr sz="1800" b="0" spc="-25" dirty="0">
                          <a:latin typeface="+mn-lt"/>
                          <a:cs typeface="Calibri Light"/>
                        </a:rPr>
                        <a:t> </a:t>
                      </a:r>
                      <a:r>
                        <a:rPr sz="1800" b="0" dirty="0">
                          <a:latin typeface="+mn-lt"/>
                          <a:cs typeface="Calibri Light"/>
                        </a:rPr>
                        <a:t>Basket</a:t>
                      </a:r>
                      <a:r>
                        <a:rPr sz="1800" b="0" spc="-25" dirty="0">
                          <a:latin typeface="+mn-lt"/>
                          <a:cs typeface="Calibri Light"/>
                        </a:rPr>
                        <a:t> </a:t>
                      </a:r>
                      <a:r>
                        <a:rPr sz="1800" b="0" dirty="0">
                          <a:latin typeface="+mn-lt"/>
                          <a:cs typeface="Calibri Light"/>
                        </a:rPr>
                        <a:t>of</a:t>
                      </a:r>
                      <a:r>
                        <a:rPr sz="1800" b="0" spc="-25" dirty="0">
                          <a:latin typeface="+mn-lt"/>
                          <a:cs typeface="Calibri Light"/>
                        </a:rPr>
                        <a:t> </a:t>
                      </a:r>
                      <a:r>
                        <a:rPr sz="1800" b="0" spc="-10" dirty="0">
                          <a:latin typeface="+mn-lt"/>
                          <a:cs typeface="Calibri Light"/>
                        </a:rPr>
                        <a:t>Securities</a:t>
                      </a:r>
                      <a:endParaRPr sz="1800" dirty="0">
                        <a:latin typeface="+mn-lt"/>
                        <a:cs typeface="Calibri Light"/>
                      </a:endParaRPr>
                    </a:p>
                    <a:p>
                      <a:pPr marL="166370" algn="ctr">
                        <a:lnSpc>
                          <a:spcPct val="100000"/>
                        </a:lnSpc>
                      </a:pPr>
                      <a:r>
                        <a:rPr sz="1800" b="0" dirty="0">
                          <a:latin typeface="+mn-lt"/>
                          <a:cs typeface="Calibri Light"/>
                        </a:rPr>
                        <a:t>at</a:t>
                      </a:r>
                      <a:r>
                        <a:rPr sz="1800" b="0" spc="-25" dirty="0">
                          <a:latin typeface="+mn-lt"/>
                          <a:cs typeface="Calibri Light"/>
                        </a:rPr>
                        <a:t> </a:t>
                      </a:r>
                      <a:r>
                        <a:rPr sz="1800" b="0" dirty="0">
                          <a:latin typeface="+mn-lt"/>
                          <a:cs typeface="Calibri Light"/>
                        </a:rPr>
                        <a:t>a</a:t>
                      </a:r>
                      <a:r>
                        <a:rPr sz="1800" b="0" spc="-15" dirty="0">
                          <a:latin typeface="+mn-lt"/>
                          <a:cs typeface="Calibri Light"/>
                        </a:rPr>
                        <a:t> </a:t>
                      </a:r>
                      <a:r>
                        <a:rPr sz="1800" b="0" dirty="0">
                          <a:latin typeface="+mn-lt"/>
                          <a:cs typeface="Calibri Light"/>
                        </a:rPr>
                        <a:t>Point</a:t>
                      </a:r>
                      <a:r>
                        <a:rPr sz="1800" b="0" spc="-25" dirty="0">
                          <a:latin typeface="+mn-lt"/>
                          <a:cs typeface="Calibri Light"/>
                        </a:rPr>
                        <a:t> </a:t>
                      </a:r>
                      <a:r>
                        <a:rPr sz="1800" b="0" dirty="0">
                          <a:latin typeface="+mn-lt"/>
                          <a:cs typeface="Calibri Light"/>
                        </a:rPr>
                        <a:t>in</a:t>
                      </a:r>
                      <a:r>
                        <a:rPr sz="1800" b="0" spc="-10" dirty="0">
                          <a:latin typeface="+mn-lt"/>
                          <a:cs typeface="Calibri Light"/>
                        </a:rPr>
                        <a:t> </a:t>
                      </a:r>
                      <a:r>
                        <a:rPr sz="1800" b="0" spc="-20" dirty="0">
                          <a:latin typeface="+mn-lt"/>
                          <a:cs typeface="Calibri Light"/>
                        </a:rPr>
                        <a:t>Time</a:t>
                      </a:r>
                      <a:endParaRPr sz="1800" dirty="0">
                        <a:latin typeface="+mn-lt"/>
                        <a:cs typeface="Calibri Ligh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2575" marR="107950" algn="ctr">
                        <a:lnSpc>
                          <a:spcPct val="100000"/>
                        </a:lnSpc>
                        <a:spcBef>
                          <a:spcPts val="440"/>
                        </a:spcBef>
                      </a:pPr>
                      <a:r>
                        <a:rPr sz="1800" b="0" dirty="0">
                          <a:latin typeface="+mn-lt"/>
                          <a:cs typeface="Calibri Light"/>
                        </a:rPr>
                        <a:t>Annualized</a:t>
                      </a:r>
                      <a:r>
                        <a:rPr sz="1800" b="0" spc="-30" dirty="0">
                          <a:latin typeface="+mn-lt"/>
                          <a:cs typeface="Calibri Light"/>
                        </a:rPr>
                        <a:t> </a:t>
                      </a:r>
                      <a:r>
                        <a:rPr sz="1800" b="0" u="sng" dirty="0">
                          <a:uFill>
                            <a:solidFill>
                              <a:srgbClr val="000000"/>
                            </a:solidFill>
                          </a:uFill>
                          <a:latin typeface="+mn-lt"/>
                          <a:cs typeface="Calibri Light"/>
                        </a:rPr>
                        <a:t>Rate</a:t>
                      </a:r>
                      <a:r>
                        <a:rPr sz="1800" b="0" u="sng" spc="-70" dirty="0">
                          <a:uFill>
                            <a:solidFill>
                              <a:srgbClr val="000000"/>
                            </a:solidFill>
                          </a:uFill>
                          <a:latin typeface="+mn-lt"/>
                          <a:cs typeface="Calibri Light"/>
                        </a:rPr>
                        <a:t> </a:t>
                      </a:r>
                      <a:r>
                        <a:rPr sz="1800" b="0" u="sng" dirty="0">
                          <a:uFill>
                            <a:solidFill>
                              <a:srgbClr val="000000"/>
                            </a:solidFill>
                          </a:uFill>
                          <a:latin typeface="+mn-lt"/>
                          <a:cs typeface="Calibri Light"/>
                        </a:rPr>
                        <a:t>of</a:t>
                      </a:r>
                      <a:r>
                        <a:rPr sz="1800" b="0" u="sng" spc="-55" dirty="0">
                          <a:uFill>
                            <a:solidFill>
                              <a:srgbClr val="000000"/>
                            </a:solidFill>
                          </a:uFill>
                          <a:latin typeface="+mn-lt"/>
                          <a:cs typeface="Calibri Light"/>
                        </a:rPr>
                        <a:t> </a:t>
                      </a:r>
                      <a:r>
                        <a:rPr sz="1800" b="0" u="sng" spc="-20" dirty="0">
                          <a:uFill>
                            <a:solidFill>
                              <a:srgbClr val="000000"/>
                            </a:solidFill>
                          </a:uFill>
                          <a:latin typeface="+mn-lt"/>
                          <a:cs typeface="Calibri Light"/>
                        </a:rPr>
                        <a:t>Return</a:t>
                      </a:r>
                      <a:r>
                        <a:rPr sz="1800" b="0" spc="-80" dirty="0">
                          <a:latin typeface="+mn-lt"/>
                          <a:cs typeface="Calibri Light"/>
                        </a:rPr>
                        <a:t> </a:t>
                      </a:r>
                      <a:r>
                        <a:rPr sz="1800" b="0" dirty="0">
                          <a:latin typeface="+mn-lt"/>
                          <a:cs typeface="Calibri Light"/>
                        </a:rPr>
                        <a:t>for</a:t>
                      </a:r>
                      <a:r>
                        <a:rPr sz="1800" b="0" spc="-25" dirty="0">
                          <a:latin typeface="+mn-lt"/>
                          <a:cs typeface="Calibri Light"/>
                        </a:rPr>
                        <a:t> </a:t>
                      </a:r>
                      <a:r>
                        <a:rPr sz="1800" b="0" dirty="0">
                          <a:latin typeface="+mn-lt"/>
                          <a:cs typeface="Calibri Light"/>
                        </a:rPr>
                        <a:t>a</a:t>
                      </a:r>
                      <a:r>
                        <a:rPr sz="1800" b="0" spc="-15" dirty="0">
                          <a:latin typeface="+mn-lt"/>
                          <a:cs typeface="Calibri Light"/>
                        </a:rPr>
                        <a:t> </a:t>
                      </a:r>
                      <a:r>
                        <a:rPr sz="1800" b="0" dirty="0">
                          <a:latin typeface="+mn-lt"/>
                          <a:cs typeface="Calibri Light"/>
                        </a:rPr>
                        <a:t>Security</a:t>
                      </a:r>
                      <a:r>
                        <a:rPr sz="1800" b="0" spc="-25" dirty="0">
                          <a:latin typeface="+mn-lt"/>
                          <a:cs typeface="Calibri Light"/>
                        </a:rPr>
                        <a:t> </a:t>
                      </a:r>
                      <a:r>
                        <a:rPr sz="1800" b="0" dirty="0">
                          <a:latin typeface="+mn-lt"/>
                          <a:cs typeface="Calibri Light"/>
                        </a:rPr>
                        <a:t>or</a:t>
                      </a:r>
                      <a:r>
                        <a:rPr sz="1800" b="0" spc="-5" dirty="0">
                          <a:latin typeface="+mn-lt"/>
                          <a:cs typeface="Calibri Light"/>
                        </a:rPr>
                        <a:t> </a:t>
                      </a:r>
                      <a:r>
                        <a:rPr sz="1800" b="0" spc="-50" dirty="0">
                          <a:latin typeface="+mn-lt"/>
                          <a:cs typeface="Calibri Light"/>
                        </a:rPr>
                        <a:t>a </a:t>
                      </a:r>
                      <a:r>
                        <a:rPr sz="1800" b="0" dirty="0">
                          <a:latin typeface="+mn-lt"/>
                          <a:cs typeface="Calibri Light"/>
                        </a:rPr>
                        <a:t>Basket</a:t>
                      </a:r>
                      <a:r>
                        <a:rPr sz="1800" b="0" spc="-35" dirty="0">
                          <a:latin typeface="+mn-lt"/>
                          <a:cs typeface="Calibri Light"/>
                        </a:rPr>
                        <a:t> </a:t>
                      </a:r>
                      <a:r>
                        <a:rPr sz="1800" b="0" dirty="0">
                          <a:latin typeface="+mn-lt"/>
                          <a:cs typeface="Calibri Light"/>
                        </a:rPr>
                        <a:t>of</a:t>
                      </a:r>
                      <a:r>
                        <a:rPr sz="1800" b="0" spc="-20" dirty="0">
                          <a:latin typeface="+mn-lt"/>
                          <a:cs typeface="Calibri Light"/>
                        </a:rPr>
                        <a:t> </a:t>
                      </a:r>
                      <a:r>
                        <a:rPr sz="1800" b="0" dirty="0">
                          <a:latin typeface="+mn-lt"/>
                          <a:cs typeface="Calibri Light"/>
                        </a:rPr>
                        <a:t>Securities</a:t>
                      </a:r>
                      <a:r>
                        <a:rPr sz="1800" b="0" spc="-25" dirty="0">
                          <a:latin typeface="+mn-lt"/>
                          <a:cs typeface="Calibri Light"/>
                        </a:rPr>
                        <a:t> </a:t>
                      </a:r>
                      <a:r>
                        <a:rPr sz="1800" b="0" dirty="0">
                          <a:latin typeface="+mn-lt"/>
                          <a:cs typeface="Calibri Light"/>
                        </a:rPr>
                        <a:t>Over</a:t>
                      </a:r>
                      <a:r>
                        <a:rPr sz="1800" b="0" spc="-30" dirty="0">
                          <a:latin typeface="+mn-lt"/>
                          <a:cs typeface="Calibri Light"/>
                        </a:rPr>
                        <a:t> </a:t>
                      </a:r>
                      <a:r>
                        <a:rPr sz="1800" b="0" dirty="0">
                          <a:latin typeface="+mn-lt"/>
                          <a:cs typeface="Calibri Light"/>
                        </a:rPr>
                        <a:t>a</a:t>
                      </a:r>
                      <a:r>
                        <a:rPr sz="1800" b="0" spc="-20" dirty="0">
                          <a:latin typeface="+mn-lt"/>
                          <a:cs typeface="Calibri Light"/>
                        </a:rPr>
                        <a:t> </a:t>
                      </a:r>
                      <a:r>
                        <a:rPr sz="1800" b="0" spc="-10" dirty="0">
                          <a:latin typeface="+mn-lt"/>
                          <a:cs typeface="Calibri Light"/>
                        </a:rPr>
                        <a:t>Specified</a:t>
                      </a:r>
                      <a:r>
                        <a:rPr sz="1800" b="0" spc="500" dirty="0">
                          <a:latin typeface="+mn-lt"/>
                          <a:cs typeface="Calibri Light"/>
                        </a:rPr>
                        <a:t> </a:t>
                      </a:r>
                      <a:r>
                        <a:rPr sz="1800" b="0" dirty="0">
                          <a:latin typeface="+mn-lt"/>
                          <a:cs typeface="Calibri Light"/>
                        </a:rPr>
                        <a:t>Historic</a:t>
                      </a:r>
                      <a:r>
                        <a:rPr sz="1800" b="0" spc="-25" dirty="0">
                          <a:latin typeface="+mn-lt"/>
                          <a:cs typeface="Calibri Light"/>
                        </a:rPr>
                        <a:t> </a:t>
                      </a:r>
                      <a:r>
                        <a:rPr sz="1800" b="0" dirty="0">
                          <a:latin typeface="+mn-lt"/>
                          <a:cs typeface="Calibri Light"/>
                        </a:rPr>
                        <a:t>Time</a:t>
                      </a:r>
                      <a:r>
                        <a:rPr sz="1800" b="0" spc="-20" dirty="0">
                          <a:latin typeface="+mn-lt"/>
                          <a:cs typeface="Calibri Light"/>
                        </a:rPr>
                        <a:t> </a:t>
                      </a:r>
                      <a:r>
                        <a:rPr sz="1800" b="0" spc="-10" dirty="0">
                          <a:latin typeface="+mn-lt"/>
                          <a:cs typeface="Calibri Light"/>
                        </a:rPr>
                        <a:t>Period</a:t>
                      </a:r>
                      <a:endParaRPr sz="1800">
                        <a:latin typeface="+mn-lt"/>
                        <a:cs typeface="Calibri Ligh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953135">
                <a:tc>
                  <a:txBody>
                    <a:bodyPr/>
                    <a:lstStyle/>
                    <a:p>
                      <a:pPr marL="1091565" marR="572135" indent="-342900">
                        <a:lnSpc>
                          <a:spcPct val="100000"/>
                        </a:lnSpc>
                        <a:spcBef>
                          <a:spcPts val="1520"/>
                        </a:spcBef>
                      </a:pPr>
                      <a:r>
                        <a:rPr sz="1800" b="0" dirty="0">
                          <a:latin typeface="+mn-lt"/>
                          <a:cs typeface="Calibri Light"/>
                        </a:rPr>
                        <a:t>Assumes </a:t>
                      </a:r>
                      <a:r>
                        <a:rPr sz="1800" b="0" i="1" dirty="0">
                          <a:latin typeface="+mn-lt"/>
                          <a:cs typeface="Calibri Light"/>
                        </a:rPr>
                        <a:t>no changes </a:t>
                      </a:r>
                      <a:r>
                        <a:rPr sz="1800" b="0" dirty="0">
                          <a:latin typeface="+mn-lt"/>
                          <a:cs typeface="Calibri Light"/>
                        </a:rPr>
                        <a:t>in cash </a:t>
                      </a:r>
                      <a:r>
                        <a:rPr sz="1800" b="0" spc="-20" dirty="0">
                          <a:latin typeface="+mn-lt"/>
                          <a:cs typeface="Calibri Light"/>
                        </a:rPr>
                        <a:t>flow; </a:t>
                      </a:r>
                      <a:r>
                        <a:rPr sz="1800" b="0" spc="-10" dirty="0">
                          <a:latin typeface="+mn-lt"/>
                          <a:cs typeface="Calibri Light"/>
                        </a:rPr>
                        <a:t>reinvestment</a:t>
                      </a:r>
                      <a:r>
                        <a:rPr sz="1800" b="0" spc="-20" dirty="0">
                          <a:latin typeface="+mn-lt"/>
                          <a:cs typeface="Calibri Light"/>
                        </a:rPr>
                        <a:t> </a:t>
                      </a:r>
                      <a:r>
                        <a:rPr sz="1800" b="0" dirty="0">
                          <a:latin typeface="+mn-lt"/>
                          <a:cs typeface="Calibri Light"/>
                        </a:rPr>
                        <a:t>at</a:t>
                      </a:r>
                      <a:r>
                        <a:rPr sz="1800" b="0" spc="-20" dirty="0">
                          <a:latin typeface="+mn-lt"/>
                          <a:cs typeface="Calibri Light"/>
                        </a:rPr>
                        <a:t> </a:t>
                      </a:r>
                      <a:r>
                        <a:rPr sz="1800" b="0" dirty="0">
                          <a:latin typeface="+mn-lt"/>
                          <a:cs typeface="Calibri Light"/>
                        </a:rPr>
                        <a:t>same</a:t>
                      </a:r>
                      <a:r>
                        <a:rPr sz="1800" b="0" spc="-15" dirty="0">
                          <a:latin typeface="+mn-lt"/>
                          <a:cs typeface="Calibri Light"/>
                        </a:rPr>
                        <a:t> </a:t>
                      </a:r>
                      <a:r>
                        <a:rPr sz="1800" b="0" spc="-20" dirty="0">
                          <a:latin typeface="+mn-lt"/>
                          <a:cs typeface="Calibri Light"/>
                        </a:rPr>
                        <a:t>rate</a:t>
                      </a:r>
                      <a:endParaRPr sz="1800" dirty="0">
                        <a:latin typeface="+mn-lt"/>
                        <a:cs typeface="Calibri Light"/>
                      </a:endParaRPr>
                    </a:p>
                  </a:txBody>
                  <a:tcPr marL="0" marR="0" marT="193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0" marR="400685" indent="-93345">
                        <a:lnSpc>
                          <a:spcPct val="100000"/>
                        </a:lnSpc>
                        <a:spcBef>
                          <a:spcPts val="440"/>
                        </a:spcBef>
                      </a:pPr>
                      <a:r>
                        <a:rPr sz="1800" b="0" dirty="0">
                          <a:latin typeface="+mn-lt"/>
                          <a:cs typeface="Calibri Light"/>
                        </a:rPr>
                        <a:t>Considers</a:t>
                      </a:r>
                      <a:r>
                        <a:rPr sz="1800" b="0" spc="5" dirty="0">
                          <a:latin typeface="+mn-lt"/>
                          <a:cs typeface="Calibri Light"/>
                        </a:rPr>
                        <a:t> </a:t>
                      </a:r>
                      <a:r>
                        <a:rPr sz="1800" b="0" i="1" dirty="0">
                          <a:latin typeface="+mn-lt"/>
                          <a:cs typeface="Calibri Light"/>
                        </a:rPr>
                        <a:t>all</a:t>
                      </a:r>
                      <a:r>
                        <a:rPr sz="1800" b="0" i="1" spc="-5" dirty="0">
                          <a:latin typeface="+mn-lt"/>
                          <a:cs typeface="Calibri Light"/>
                        </a:rPr>
                        <a:t> </a:t>
                      </a:r>
                      <a:r>
                        <a:rPr sz="1800" b="0" i="1" dirty="0">
                          <a:latin typeface="+mn-lt"/>
                          <a:cs typeface="Calibri Light"/>
                        </a:rPr>
                        <a:t>changes</a:t>
                      </a:r>
                      <a:r>
                        <a:rPr sz="1800" b="0" i="1" spc="-10" dirty="0">
                          <a:latin typeface="+mn-lt"/>
                          <a:cs typeface="Calibri Light"/>
                        </a:rPr>
                        <a:t> </a:t>
                      </a:r>
                      <a:r>
                        <a:rPr sz="1800" b="0" dirty="0">
                          <a:latin typeface="+mn-lt"/>
                          <a:cs typeface="Calibri Light"/>
                        </a:rPr>
                        <a:t>in</a:t>
                      </a:r>
                      <a:r>
                        <a:rPr sz="1800" b="0" spc="-5" dirty="0">
                          <a:latin typeface="+mn-lt"/>
                          <a:cs typeface="Calibri Light"/>
                        </a:rPr>
                        <a:t> </a:t>
                      </a:r>
                      <a:r>
                        <a:rPr sz="1800" b="0" dirty="0">
                          <a:latin typeface="+mn-lt"/>
                          <a:cs typeface="Calibri Light"/>
                        </a:rPr>
                        <a:t>the</a:t>
                      </a:r>
                      <a:r>
                        <a:rPr sz="1800" b="0" spc="-5" dirty="0">
                          <a:latin typeface="+mn-lt"/>
                          <a:cs typeface="Calibri Light"/>
                        </a:rPr>
                        <a:t> </a:t>
                      </a:r>
                      <a:r>
                        <a:rPr sz="1800" b="0" spc="-10" dirty="0">
                          <a:latin typeface="+mn-lt"/>
                          <a:cs typeface="Calibri Light"/>
                        </a:rPr>
                        <a:t>portfolio, </a:t>
                      </a:r>
                      <a:r>
                        <a:rPr sz="1800" b="0" dirty="0">
                          <a:latin typeface="+mn-lt"/>
                          <a:cs typeface="Calibri Light"/>
                        </a:rPr>
                        <a:t>including</a:t>
                      </a:r>
                      <a:r>
                        <a:rPr sz="1800" b="0" spc="-35" dirty="0">
                          <a:latin typeface="+mn-lt"/>
                          <a:cs typeface="Calibri Light"/>
                        </a:rPr>
                        <a:t> </a:t>
                      </a:r>
                      <a:r>
                        <a:rPr sz="1800" b="0" dirty="0">
                          <a:latin typeface="+mn-lt"/>
                          <a:cs typeface="Calibri Light"/>
                        </a:rPr>
                        <a:t>market</a:t>
                      </a:r>
                      <a:r>
                        <a:rPr sz="1800" b="0" spc="-45" dirty="0">
                          <a:latin typeface="+mn-lt"/>
                          <a:cs typeface="Calibri Light"/>
                        </a:rPr>
                        <a:t> </a:t>
                      </a:r>
                      <a:r>
                        <a:rPr sz="1800" b="0" dirty="0">
                          <a:latin typeface="+mn-lt"/>
                          <a:cs typeface="Calibri Light"/>
                        </a:rPr>
                        <a:t>value</a:t>
                      </a:r>
                      <a:r>
                        <a:rPr sz="1800" b="0" spc="-40" dirty="0">
                          <a:latin typeface="+mn-lt"/>
                          <a:cs typeface="Calibri Light"/>
                        </a:rPr>
                        <a:t> </a:t>
                      </a:r>
                      <a:r>
                        <a:rPr sz="1800" b="0" spc="-10" dirty="0">
                          <a:latin typeface="+mn-lt"/>
                          <a:cs typeface="Calibri Light"/>
                        </a:rPr>
                        <a:t>fluctuations, reinvestments</a:t>
                      </a:r>
                      <a:r>
                        <a:rPr sz="1800" b="0" spc="-30" dirty="0">
                          <a:latin typeface="+mn-lt"/>
                          <a:cs typeface="Calibri Light"/>
                        </a:rPr>
                        <a:t> </a:t>
                      </a:r>
                      <a:r>
                        <a:rPr sz="1800" b="0" dirty="0">
                          <a:latin typeface="+mn-lt"/>
                          <a:cs typeface="Calibri Light"/>
                        </a:rPr>
                        <a:t>rates,</a:t>
                      </a:r>
                      <a:r>
                        <a:rPr sz="1800" b="0" spc="-20" dirty="0">
                          <a:latin typeface="+mn-lt"/>
                          <a:cs typeface="Calibri Light"/>
                        </a:rPr>
                        <a:t> </a:t>
                      </a:r>
                      <a:r>
                        <a:rPr sz="1800" b="0" dirty="0">
                          <a:latin typeface="+mn-lt"/>
                          <a:cs typeface="Calibri Light"/>
                        </a:rPr>
                        <a:t>and</a:t>
                      </a:r>
                      <a:r>
                        <a:rPr sz="1800" b="0" spc="-25" dirty="0">
                          <a:latin typeface="+mn-lt"/>
                          <a:cs typeface="Calibri Light"/>
                        </a:rPr>
                        <a:t> </a:t>
                      </a:r>
                      <a:r>
                        <a:rPr sz="1800" b="0" dirty="0">
                          <a:latin typeface="+mn-lt"/>
                          <a:cs typeface="Calibri Light"/>
                        </a:rPr>
                        <a:t>cash</a:t>
                      </a:r>
                      <a:r>
                        <a:rPr sz="1800" b="0" spc="-25" dirty="0">
                          <a:latin typeface="+mn-lt"/>
                          <a:cs typeface="Calibri Light"/>
                        </a:rPr>
                        <a:t> </a:t>
                      </a:r>
                      <a:r>
                        <a:rPr sz="1800" b="0" spc="-10" dirty="0">
                          <a:latin typeface="+mn-lt"/>
                          <a:cs typeface="Calibri Light"/>
                        </a:rPr>
                        <a:t>flows</a:t>
                      </a:r>
                      <a:endParaRPr sz="1800" dirty="0">
                        <a:latin typeface="+mn-lt"/>
                        <a:cs typeface="Calibri Light"/>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8" name="object 3">
            <a:extLst>
              <a:ext uri="{FF2B5EF4-FFF2-40B4-BE49-F238E27FC236}">
                <a16:creationId xmlns:a16="http://schemas.microsoft.com/office/drawing/2014/main" id="{F60BF64F-B322-3DE7-5DAD-3D7BB8DFC355}"/>
              </a:ext>
            </a:extLst>
          </p:cNvPr>
          <p:cNvSpPr txBox="1"/>
          <p:nvPr/>
        </p:nvSpPr>
        <p:spPr>
          <a:xfrm>
            <a:off x="2324950" y="5726079"/>
            <a:ext cx="7542100" cy="41229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2600" b="1" i="0" u="none" strike="noStrike" kern="0" cap="none" spc="-70" normalizeH="0" baseline="0" noProof="0" dirty="0">
                <a:ln>
                  <a:noFill/>
                </a:ln>
                <a:solidFill>
                  <a:sysClr val="windowText" lastClr="000000"/>
                </a:solidFill>
                <a:effectLst/>
                <a:uLnTx/>
                <a:uFillTx/>
                <a:cs typeface="Calibri"/>
              </a:rPr>
              <a:t>Total</a:t>
            </a:r>
            <a:r>
              <a:rPr kumimoji="0" sz="2600" b="1" i="0" u="none" strike="noStrike" kern="0" cap="none" spc="-114" normalizeH="0" baseline="0" noProof="0" dirty="0">
                <a:ln>
                  <a:noFill/>
                </a:ln>
                <a:solidFill>
                  <a:sysClr val="windowText" lastClr="000000"/>
                </a:solidFill>
                <a:effectLst/>
                <a:uLnTx/>
                <a:uFillTx/>
                <a:cs typeface="Calibri"/>
              </a:rPr>
              <a:t> </a:t>
            </a:r>
            <a:r>
              <a:rPr kumimoji="0" sz="2600" b="1" i="0" u="none" strike="noStrike" kern="0" cap="none" spc="0" normalizeH="0" baseline="0" noProof="0" dirty="0">
                <a:ln>
                  <a:noFill/>
                </a:ln>
                <a:solidFill>
                  <a:sysClr val="windowText" lastClr="000000"/>
                </a:solidFill>
                <a:effectLst/>
                <a:uLnTx/>
                <a:uFillTx/>
                <a:cs typeface="Calibri"/>
              </a:rPr>
              <a:t>Return</a:t>
            </a:r>
            <a:r>
              <a:rPr kumimoji="0" sz="2600" b="1" i="0" u="none" strike="noStrike" kern="0" cap="none" spc="-105" normalizeH="0" baseline="0" noProof="0" dirty="0">
                <a:ln>
                  <a:noFill/>
                </a:ln>
                <a:solidFill>
                  <a:sysClr val="windowText" lastClr="000000"/>
                </a:solidFill>
                <a:effectLst/>
                <a:uLnTx/>
                <a:uFillTx/>
                <a:cs typeface="Calibri"/>
              </a:rPr>
              <a:t> </a:t>
            </a:r>
            <a:r>
              <a:rPr kumimoji="0" sz="2600" b="1" i="0" u="none" strike="noStrike" kern="0" cap="none" spc="0" normalizeH="0" baseline="0" noProof="0" dirty="0">
                <a:ln>
                  <a:noFill/>
                </a:ln>
                <a:solidFill>
                  <a:sysClr val="windowText" lastClr="000000"/>
                </a:solidFill>
                <a:effectLst/>
                <a:uLnTx/>
                <a:uFillTx/>
                <a:cs typeface="Calibri"/>
              </a:rPr>
              <a:t>=</a:t>
            </a:r>
            <a:r>
              <a:rPr kumimoji="0" sz="2600" b="1" i="0" u="none" strike="noStrike" kern="0" cap="none" spc="-125" normalizeH="0" baseline="0" noProof="0" dirty="0">
                <a:ln>
                  <a:noFill/>
                </a:ln>
                <a:solidFill>
                  <a:sysClr val="windowText" lastClr="000000"/>
                </a:solidFill>
                <a:effectLst/>
                <a:uLnTx/>
                <a:uFillTx/>
                <a:cs typeface="Calibri"/>
              </a:rPr>
              <a:t> </a:t>
            </a:r>
            <a:r>
              <a:rPr kumimoji="0" sz="2600" b="1" i="0" u="none" strike="noStrike" kern="0" cap="none" spc="0" normalizeH="0" baseline="0" noProof="0" dirty="0">
                <a:ln>
                  <a:noFill/>
                </a:ln>
                <a:solidFill>
                  <a:sysClr val="windowText" lastClr="000000"/>
                </a:solidFill>
                <a:effectLst/>
                <a:uLnTx/>
                <a:uFillTx/>
                <a:cs typeface="Calibri"/>
              </a:rPr>
              <a:t>Income</a:t>
            </a:r>
            <a:r>
              <a:rPr kumimoji="0" sz="2600" b="1" i="0" u="none" strike="noStrike" kern="0" cap="none" spc="-125" normalizeH="0" baseline="0" noProof="0" dirty="0">
                <a:ln>
                  <a:noFill/>
                </a:ln>
                <a:solidFill>
                  <a:sysClr val="windowText" lastClr="000000"/>
                </a:solidFill>
                <a:effectLst/>
                <a:uLnTx/>
                <a:uFillTx/>
                <a:cs typeface="Calibri"/>
              </a:rPr>
              <a:t> </a:t>
            </a:r>
            <a:r>
              <a:rPr kumimoji="0" sz="2600" b="1" i="0" u="none" strike="noStrike" kern="0" cap="none" spc="0" normalizeH="0" baseline="0" noProof="0" dirty="0">
                <a:ln>
                  <a:noFill/>
                </a:ln>
                <a:solidFill>
                  <a:sysClr val="windowText" lastClr="000000"/>
                </a:solidFill>
                <a:effectLst/>
                <a:uLnTx/>
                <a:uFillTx/>
                <a:cs typeface="Calibri"/>
              </a:rPr>
              <a:t>+</a:t>
            </a:r>
            <a:r>
              <a:rPr kumimoji="0" sz="2600" b="1" i="0" u="none" strike="noStrike" kern="0" cap="none" spc="-125" normalizeH="0" baseline="0" noProof="0" dirty="0">
                <a:ln>
                  <a:noFill/>
                </a:ln>
                <a:solidFill>
                  <a:sysClr val="windowText" lastClr="000000"/>
                </a:solidFill>
                <a:effectLst/>
                <a:uLnTx/>
                <a:uFillTx/>
                <a:cs typeface="Calibri"/>
              </a:rPr>
              <a:t> </a:t>
            </a:r>
            <a:r>
              <a:rPr kumimoji="0" sz="2600" b="1" i="0" u="none" strike="noStrike" kern="0" cap="none" spc="0" normalizeH="0" baseline="0" noProof="0" dirty="0">
                <a:ln>
                  <a:noFill/>
                </a:ln>
                <a:solidFill>
                  <a:sysClr val="windowText" lastClr="000000"/>
                </a:solidFill>
                <a:effectLst/>
                <a:uLnTx/>
                <a:uFillTx/>
                <a:cs typeface="Calibri"/>
              </a:rPr>
              <a:t>Change</a:t>
            </a:r>
            <a:r>
              <a:rPr kumimoji="0" sz="2600" b="1" i="0" u="none" strike="noStrike" kern="0" cap="none" spc="-120" normalizeH="0" baseline="0" noProof="0" dirty="0">
                <a:ln>
                  <a:noFill/>
                </a:ln>
                <a:solidFill>
                  <a:sysClr val="windowText" lastClr="000000"/>
                </a:solidFill>
                <a:effectLst/>
                <a:uLnTx/>
                <a:uFillTx/>
                <a:cs typeface="Calibri"/>
              </a:rPr>
              <a:t> </a:t>
            </a:r>
            <a:r>
              <a:rPr kumimoji="0" sz="2600" b="1" i="0" u="none" strike="noStrike" kern="0" cap="none" spc="0" normalizeH="0" baseline="0" noProof="0" dirty="0">
                <a:ln>
                  <a:noFill/>
                </a:ln>
                <a:solidFill>
                  <a:sysClr val="windowText" lastClr="000000"/>
                </a:solidFill>
                <a:effectLst/>
                <a:uLnTx/>
                <a:uFillTx/>
                <a:cs typeface="Calibri"/>
              </a:rPr>
              <a:t>in</a:t>
            </a:r>
            <a:r>
              <a:rPr kumimoji="0" sz="2600" b="1" i="0" u="none" strike="noStrike" kern="0" cap="none" spc="-120" normalizeH="0" baseline="0" noProof="0" dirty="0">
                <a:ln>
                  <a:noFill/>
                </a:ln>
                <a:solidFill>
                  <a:sysClr val="windowText" lastClr="000000"/>
                </a:solidFill>
                <a:effectLst/>
                <a:uLnTx/>
                <a:uFillTx/>
                <a:cs typeface="Calibri"/>
              </a:rPr>
              <a:t> </a:t>
            </a:r>
            <a:r>
              <a:rPr kumimoji="0" sz="2600" b="1" i="0" u="none" strike="noStrike" kern="0" cap="none" spc="-10" normalizeH="0" baseline="0" noProof="0" dirty="0">
                <a:ln>
                  <a:noFill/>
                </a:ln>
                <a:solidFill>
                  <a:sysClr val="windowText" lastClr="000000"/>
                </a:solidFill>
                <a:effectLst/>
                <a:uLnTx/>
                <a:uFillTx/>
                <a:cs typeface="Calibri"/>
              </a:rPr>
              <a:t>Market</a:t>
            </a:r>
            <a:r>
              <a:rPr kumimoji="0" sz="2600" b="1" i="0" u="none" strike="noStrike" kern="0" cap="none" spc="-100" normalizeH="0" baseline="0" noProof="0" dirty="0">
                <a:ln>
                  <a:noFill/>
                </a:ln>
                <a:solidFill>
                  <a:sysClr val="windowText" lastClr="000000"/>
                </a:solidFill>
                <a:effectLst/>
                <a:uLnTx/>
                <a:uFillTx/>
                <a:cs typeface="Calibri"/>
              </a:rPr>
              <a:t> </a:t>
            </a:r>
            <a:r>
              <a:rPr kumimoji="0" sz="2600" b="1" i="0" u="none" strike="noStrike" kern="0" cap="none" spc="-10" normalizeH="0" baseline="0" noProof="0" dirty="0">
                <a:ln>
                  <a:noFill/>
                </a:ln>
                <a:solidFill>
                  <a:sysClr val="windowText" lastClr="000000"/>
                </a:solidFill>
                <a:effectLst/>
                <a:uLnTx/>
                <a:uFillTx/>
                <a:cs typeface="Calibri"/>
              </a:rPr>
              <a:t>Value</a:t>
            </a:r>
            <a:endParaRPr kumimoji="0" sz="2600" b="0" i="0" u="none" strike="noStrike" kern="0" cap="none" spc="0" normalizeH="0" baseline="0" noProof="0" dirty="0">
              <a:ln>
                <a:noFill/>
              </a:ln>
              <a:solidFill>
                <a:sysClr val="windowText" lastClr="000000"/>
              </a:solidFill>
              <a:effectLst/>
              <a:uLnTx/>
              <a:uFillTx/>
              <a:cs typeface="Calibri"/>
            </a:endParaRPr>
          </a:p>
        </p:txBody>
      </p:sp>
    </p:spTree>
    <p:extLst>
      <p:ext uri="{BB962C8B-B14F-4D97-AF65-F5344CB8AC3E}">
        <p14:creationId xmlns:p14="http://schemas.microsoft.com/office/powerpoint/2010/main" val="374616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3D570-9C6D-6039-FD38-419AF9C02D2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FC6ECC-DE68-46A5-01B0-94FB91BF918C}"/>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dirty="0">
                <a:solidFill>
                  <a:srgbClr val="FFFEFF"/>
                </a:solidFill>
              </a:rPr>
              <a:t>Poll question #1</a:t>
            </a:r>
          </a:p>
        </p:txBody>
      </p:sp>
      <p:graphicFrame>
        <p:nvGraphicFramePr>
          <p:cNvPr id="27" name="Content Placeholder 2">
            <a:extLst>
              <a:ext uri="{FF2B5EF4-FFF2-40B4-BE49-F238E27FC236}">
                <a16:creationId xmlns:a16="http://schemas.microsoft.com/office/drawing/2014/main" id="{25D7021B-A136-FD3C-7E2E-B36DD154F7DF}"/>
              </a:ext>
            </a:extLst>
          </p:cNvPr>
          <p:cNvGraphicFramePr/>
          <p:nvPr>
            <p:extLst>
              <p:ext uri="{D42A27DB-BD31-4B8C-83A1-F6EECF244321}">
                <p14:modId xmlns:p14="http://schemas.microsoft.com/office/powerpoint/2010/main" val="3740789266"/>
              </p:ext>
            </p:extLst>
          </p:nvPr>
        </p:nvGraphicFramePr>
        <p:xfrm>
          <a:off x="581025" y="1905000"/>
          <a:ext cx="1102995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8FADD2C2-A248-CF31-E3B0-524A447D17AF}"/>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19</a:t>
            </a:fld>
            <a:endParaRPr lang="en-US" sz="900" dirty="0"/>
          </a:p>
        </p:txBody>
      </p:sp>
    </p:spTree>
    <p:extLst>
      <p:ext uri="{BB962C8B-B14F-4D97-AF65-F5344CB8AC3E}">
        <p14:creationId xmlns:p14="http://schemas.microsoft.com/office/powerpoint/2010/main" val="30638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2051-40B2-45B5-87D8-A2CD8BAEFA76}"/>
              </a:ext>
            </a:extLst>
          </p:cNvPr>
          <p:cNvSpPr>
            <a:spLocks noGrp="1"/>
          </p:cNvSpPr>
          <p:nvPr>
            <p:ph type="title"/>
          </p:nvPr>
        </p:nvSpPr>
        <p:spPr>
          <a:xfrm>
            <a:off x="777712" y="846744"/>
            <a:ext cx="6861338" cy="298357"/>
          </a:xfrm>
        </p:spPr>
        <p:txBody>
          <a:bodyPr>
            <a:normAutofit fontScale="90000"/>
          </a:bodyPr>
          <a:lstStyle/>
          <a:p>
            <a:pPr>
              <a:defRPr/>
            </a:pPr>
            <a:r>
              <a:rPr lang="en-US" sz="3600" dirty="0">
                <a:solidFill>
                  <a:schemeClr val="accent1"/>
                </a:solidFill>
                <a:latin typeface="+mj-lt"/>
                <a:cs typeface="+mj-cs"/>
              </a:rPr>
              <a:t>For today’s discussion</a:t>
            </a:r>
          </a:p>
        </p:txBody>
      </p:sp>
      <p:sp>
        <p:nvSpPr>
          <p:cNvPr id="10" name="Slide Number Placeholder 2">
            <a:extLst>
              <a:ext uri="{FF2B5EF4-FFF2-40B4-BE49-F238E27FC236}">
                <a16:creationId xmlns:a16="http://schemas.microsoft.com/office/drawing/2014/main" id="{010A0826-251E-4600-88B1-2185682D57DD}"/>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2</a:t>
            </a:fld>
            <a:endParaRPr lang="en-US" sz="900" dirty="0">
              <a:solidFill>
                <a:schemeClr val="accent2"/>
              </a:solidFill>
            </a:endParaRPr>
          </a:p>
        </p:txBody>
      </p:sp>
      <p:sp>
        <p:nvSpPr>
          <p:cNvPr id="11" name="Content Placeholder 2">
            <a:extLst>
              <a:ext uri="{FF2B5EF4-FFF2-40B4-BE49-F238E27FC236}">
                <a16:creationId xmlns:a16="http://schemas.microsoft.com/office/drawing/2014/main" id="{B3F6DEF3-0BD8-488C-8800-21206F92FD7B}"/>
              </a:ext>
            </a:extLst>
          </p:cNvPr>
          <p:cNvSpPr txBox="1">
            <a:spLocks/>
          </p:cNvSpPr>
          <p:nvPr/>
        </p:nvSpPr>
        <p:spPr>
          <a:xfrm>
            <a:off x="1894972" y="1825625"/>
            <a:ext cx="9458827" cy="4351338"/>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200" dirty="0"/>
              <a:t>Fixed-Income Management 101</a:t>
            </a:r>
          </a:p>
          <a:p>
            <a:pPr lvl="1"/>
            <a:r>
              <a:rPr lang="en-US" sz="2800" dirty="0"/>
              <a:t>Bond Basics</a:t>
            </a:r>
          </a:p>
          <a:p>
            <a:pPr lvl="1"/>
            <a:r>
              <a:rPr lang="en-US" sz="2800" dirty="0"/>
              <a:t>Defining Key Terms</a:t>
            </a:r>
          </a:p>
          <a:p>
            <a:pPr lvl="1"/>
            <a:r>
              <a:rPr lang="en-US" sz="2800" dirty="0"/>
              <a:t>Key Concepts</a:t>
            </a:r>
          </a:p>
          <a:p>
            <a:pPr lvl="1"/>
            <a:r>
              <a:rPr lang="en-US" sz="2800" dirty="0"/>
              <a:t>Applying to North Carolina Statute </a:t>
            </a:r>
          </a:p>
          <a:p>
            <a:pPr lvl="1"/>
            <a:r>
              <a:rPr lang="en-US" sz="2800" dirty="0"/>
              <a:t>Investment Policy Basics </a:t>
            </a:r>
          </a:p>
          <a:p>
            <a:pPr lvl="1"/>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0D8D1-0FCF-63DE-5487-A9290E336CC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88299C0-C73A-7300-AA23-8BA772389378}"/>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dirty="0">
                <a:solidFill>
                  <a:srgbClr val="FFFEFF"/>
                </a:solidFill>
              </a:rPr>
              <a:t>Understanding Bond Market Concepts</a:t>
            </a:r>
          </a:p>
        </p:txBody>
      </p:sp>
      <p:graphicFrame>
        <p:nvGraphicFramePr>
          <p:cNvPr id="27" name="Content Placeholder 2">
            <a:extLst>
              <a:ext uri="{FF2B5EF4-FFF2-40B4-BE49-F238E27FC236}">
                <a16:creationId xmlns:a16="http://schemas.microsoft.com/office/drawing/2014/main" id="{211FEB67-5665-BF32-8567-D4F807C75A4F}"/>
              </a:ext>
            </a:extLst>
          </p:cNvPr>
          <p:cNvGraphicFramePr/>
          <p:nvPr>
            <p:extLst>
              <p:ext uri="{D42A27DB-BD31-4B8C-83A1-F6EECF244321}">
                <p14:modId xmlns:p14="http://schemas.microsoft.com/office/powerpoint/2010/main" val="263545469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ED5FC73B-6F01-EC85-BB2F-00750E292CDD}"/>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20</a:t>
            </a:fld>
            <a:endParaRPr lang="en-US" sz="900" dirty="0"/>
          </a:p>
        </p:txBody>
      </p:sp>
    </p:spTree>
    <p:extLst>
      <p:ext uri="{BB962C8B-B14F-4D97-AF65-F5344CB8AC3E}">
        <p14:creationId xmlns:p14="http://schemas.microsoft.com/office/powerpoint/2010/main" val="402512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87083-AB76-1BC6-508A-36089A85EC01}"/>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8536F126-B7BB-9F90-0E12-0149E83AB04F}"/>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21</a:t>
            </a:fld>
            <a:endParaRPr lang="en-US" sz="900" dirty="0">
              <a:solidFill>
                <a:schemeClr val="accent2"/>
              </a:solidFill>
            </a:endParaRPr>
          </a:p>
        </p:txBody>
      </p:sp>
      <p:sp>
        <p:nvSpPr>
          <p:cNvPr id="12" name="Title 7">
            <a:extLst>
              <a:ext uri="{FF2B5EF4-FFF2-40B4-BE49-F238E27FC236}">
                <a16:creationId xmlns:a16="http://schemas.microsoft.com/office/drawing/2014/main" id="{4734F6AA-F574-6E79-92ED-4C543F36FE62}"/>
              </a:ext>
            </a:extLst>
          </p:cNvPr>
          <p:cNvSpPr txBox="1">
            <a:spLocks/>
          </p:cNvSpPr>
          <p:nvPr/>
        </p:nvSpPr>
        <p:spPr>
          <a:xfrm>
            <a:off x="581192" y="494212"/>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Key Concept #1—price and rate move opposite one another</a:t>
            </a:r>
          </a:p>
        </p:txBody>
      </p:sp>
      <p:grpSp>
        <p:nvGrpSpPr>
          <p:cNvPr id="2" name="Group 1">
            <a:extLst>
              <a:ext uri="{FF2B5EF4-FFF2-40B4-BE49-F238E27FC236}">
                <a16:creationId xmlns:a16="http://schemas.microsoft.com/office/drawing/2014/main" id="{C4E12532-E555-1D35-8AB5-62464519B1A1}"/>
              </a:ext>
            </a:extLst>
          </p:cNvPr>
          <p:cNvGrpSpPr/>
          <p:nvPr/>
        </p:nvGrpSpPr>
        <p:grpSpPr>
          <a:xfrm>
            <a:off x="3068016" y="3503370"/>
            <a:ext cx="5458533" cy="1943872"/>
            <a:chOff x="-722780" y="4128052"/>
            <a:chExt cx="7765774" cy="2765519"/>
          </a:xfrm>
        </p:grpSpPr>
        <p:cxnSp>
          <p:nvCxnSpPr>
            <p:cNvPr id="3" name="Straight Connector 2">
              <a:extLst>
                <a:ext uri="{FF2B5EF4-FFF2-40B4-BE49-F238E27FC236}">
                  <a16:creationId xmlns:a16="http://schemas.microsoft.com/office/drawing/2014/main" id="{43FF1037-1F77-9461-1DE6-9084A890CF32}"/>
                </a:ext>
              </a:extLst>
            </p:cNvPr>
            <p:cNvCxnSpPr/>
            <p:nvPr/>
          </p:nvCxnSpPr>
          <p:spPr>
            <a:xfrm>
              <a:off x="-722780" y="4128052"/>
              <a:ext cx="7765774" cy="2451652"/>
            </a:xfrm>
            <a:prstGeom prst="line">
              <a:avLst/>
            </a:prstGeom>
            <a:noFill/>
            <a:ln w="635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4" name="Isosceles Triangle 3">
              <a:extLst>
                <a:ext uri="{FF2B5EF4-FFF2-40B4-BE49-F238E27FC236}">
                  <a16:creationId xmlns:a16="http://schemas.microsoft.com/office/drawing/2014/main" id="{4B7FDC1E-D9DF-39E3-39B2-940A3D91FBDF}"/>
                </a:ext>
              </a:extLst>
            </p:cNvPr>
            <p:cNvSpPr/>
            <p:nvPr/>
          </p:nvSpPr>
          <p:spPr>
            <a:xfrm>
              <a:off x="2232454" y="5609854"/>
              <a:ext cx="2028657" cy="1283717"/>
            </a:xfrm>
            <a:prstGeom prst="triangle">
              <a:avLst/>
            </a:prstGeom>
            <a:solidFill>
              <a:schemeClr val="bg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35" tIns="32135" rIns="32135" bIns="32135" numCol="1" spcCol="38100" rtlCol="0" anchor="ctr">
              <a:spAutoFit/>
            </a:bodyPr>
            <a:lstStyle/>
            <a:p>
              <a:pPr defTabSz="1285204" fontAlgn="auto" hangingPunct="0">
                <a:spcBef>
                  <a:spcPts val="0"/>
                </a:spcBef>
                <a:spcAft>
                  <a:spcPts val="0"/>
                </a:spcAft>
              </a:pPr>
              <a:endParaRPr lang="en-US" sz="2530" b="0" dirty="0">
                <a:solidFill>
                  <a:srgbClr val="7F7F7F"/>
                </a:solidFill>
                <a:latin typeface="+mn-lt"/>
                <a:sym typeface="Helvetica"/>
              </a:endParaRPr>
            </a:p>
          </p:txBody>
        </p:sp>
      </p:grpSp>
      <p:sp>
        <p:nvSpPr>
          <p:cNvPr id="5" name="Isosceles Triangle 4">
            <a:extLst>
              <a:ext uri="{FF2B5EF4-FFF2-40B4-BE49-F238E27FC236}">
                <a16:creationId xmlns:a16="http://schemas.microsoft.com/office/drawing/2014/main" id="{969BFA10-9E4B-52C6-E685-FC62E7B627A7}"/>
              </a:ext>
            </a:extLst>
          </p:cNvPr>
          <p:cNvSpPr/>
          <p:nvPr/>
        </p:nvSpPr>
        <p:spPr>
          <a:xfrm rot="10800000">
            <a:off x="8125730" y="3611107"/>
            <a:ext cx="563551" cy="902320"/>
          </a:xfrm>
          <a:prstGeom prst="triangle">
            <a:avLst/>
          </a:prstGeom>
          <a:solidFill>
            <a:srgbClr val="6A8E7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35" tIns="32135" rIns="32135" bIns="32135" numCol="1" spcCol="38100" rtlCol="0" anchor="ctr">
            <a:spAutoFit/>
          </a:bodyPr>
          <a:lstStyle/>
          <a:p>
            <a:pPr defTabSz="1285204" fontAlgn="auto" hangingPunct="0">
              <a:spcBef>
                <a:spcPts val="0"/>
              </a:spcBef>
              <a:spcAft>
                <a:spcPts val="0"/>
              </a:spcAft>
            </a:pPr>
            <a:endParaRPr lang="en-US" sz="2530" b="0" dirty="0">
              <a:solidFill>
                <a:srgbClr val="7F7F7F"/>
              </a:solidFill>
              <a:latin typeface="+mn-lt"/>
              <a:sym typeface="Helvetica"/>
            </a:endParaRPr>
          </a:p>
        </p:txBody>
      </p:sp>
      <p:sp>
        <p:nvSpPr>
          <p:cNvPr id="6" name="Isosceles Triangle 5">
            <a:extLst>
              <a:ext uri="{FF2B5EF4-FFF2-40B4-BE49-F238E27FC236}">
                <a16:creationId xmlns:a16="http://schemas.microsoft.com/office/drawing/2014/main" id="{3DDF99FB-EB84-3C5A-F81B-C06611436B18}"/>
              </a:ext>
            </a:extLst>
          </p:cNvPr>
          <p:cNvSpPr/>
          <p:nvPr/>
        </p:nvSpPr>
        <p:spPr>
          <a:xfrm>
            <a:off x="3033225" y="4170002"/>
            <a:ext cx="563551" cy="902320"/>
          </a:xfrm>
          <a:prstGeom prst="triangle">
            <a:avLst/>
          </a:prstGeom>
          <a:solidFill>
            <a:srgbClr val="6A8E7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35" tIns="32135" rIns="32135" bIns="32135" numCol="1" spcCol="38100" rtlCol="0" anchor="ctr">
            <a:spAutoFit/>
          </a:bodyPr>
          <a:lstStyle/>
          <a:p>
            <a:pPr defTabSz="1285204" fontAlgn="auto" hangingPunct="0">
              <a:spcBef>
                <a:spcPts val="0"/>
              </a:spcBef>
              <a:spcAft>
                <a:spcPts val="0"/>
              </a:spcAft>
            </a:pPr>
            <a:endParaRPr lang="en-US" sz="2530" b="0" dirty="0">
              <a:solidFill>
                <a:srgbClr val="7F7F7F"/>
              </a:solidFill>
              <a:latin typeface="+mn-lt"/>
              <a:sym typeface="Helvetica"/>
            </a:endParaRPr>
          </a:p>
        </p:txBody>
      </p:sp>
      <p:sp>
        <p:nvSpPr>
          <p:cNvPr id="7" name="TextBox 6">
            <a:extLst>
              <a:ext uri="{FF2B5EF4-FFF2-40B4-BE49-F238E27FC236}">
                <a16:creationId xmlns:a16="http://schemas.microsoft.com/office/drawing/2014/main" id="{F6A4D1D6-F577-0171-CE27-415E41A26277}"/>
              </a:ext>
            </a:extLst>
          </p:cNvPr>
          <p:cNvSpPr txBox="1"/>
          <p:nvPr/>
        </p:nvSpPr>
        <p:spPr>
          <a:xfrm>
            <a:off x="7632319" y="2478734"/>
            <a:ext cx="1620794" cy="843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35" tIns="32135" rIns="32135" bIns="32135" numCol="1" spcCol="38100" rtlCol="0" anchor="t">
            <a:spAutoFit/>
          </a:bodyPr>
          <a:lstStyle/>
          <a:p>
            <a:pPr algn="ctr" defTabSz="1285204" fontAlgn="auto" hangingPunct="0">
              <a:spcBef>
                <a:spcPts val="0"/>
              </a:spcBef>
              <a:spcAft>
                <a:spcPts val="0"/>
              </a:spcAft>
            </a:pPr>
            <a:r>
              <a:rPr lang="en-US" sz="2530" b="0" dirty="0">
                <a:solidFill>
                  <a:srgbClr val="7F7F7F"/>
                </a:solidFill>
                <a:latin typeface="+mn-lt"/>
                <a:sym typeface="Helvetica"/>
              </a:rPr>
              <a:t>Bond Prices</a:t>
            </a:r>
          </a:p>
        </p:txBody>
      </p:sp>
      <p:sp>
        <p:nvSpPr>
          <p:cNvPr id="8" name="TextBox 7">
            <a:extLst>
              <a:ext uri="{FF2B5EF4-FFF2-40B4-BE49-F238E27FC236}">
                <a16:creationId xmlns:a16="http://schemas.microsoft.com/office/drawing/2014/main" id="{E151557A-E373-E2A5-264F-925491573537}"/>
              </a:ext>
            </a:extLst>
          </p:cNvPr>
          <p:cNvSpPr txBox="1"/>
          <p:nvPr/>
        </p:nvSpPr>
        <p:spPr>
          <a:xfrm>
            <a:off x="2583642" y="5347723"/>
            <a:ext cx="1620794" cy="843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35" tIns="32135" rIns="32135" bIns="32135" numCol="1" spcCol="38100" rtlCol="0" anchor="t">
            <a:spAutoFit/>
          </a:bodyPr>
          <a:lstStyle/>
          <a:p>
            <a:pPr algn="ctr" defTabSz="1285204" fontAlgn="auto" hangingPunct="0">
              <a:spcBef>
                <a:spcPts val="0"/>
              </a:spcBef>
              <a:spcAft>
                <a:spcPts val="0"/>
              </a:spcAft>
            </a:pPr>
            <a:r>
              <a:rPr lang="en-US" sz="2530" b="0" dirty="0">
                <a:solidFill>
                  <a:srgbClr val="7F7F7F"/>
                </a:solidFill>
                <a:latin typeface="+mn-lt"/>
                <a:sym typeface="Helvetica"/>
              </a:rPr>
              <a:t>Interest</a:t>
            </a:r>
            <a:endParaRPr lang="en-US" sz="2530" dirty="0"/>
          </a:p>
          <a:p>
            <a:pPr algn="ctr" defTabSz="1285204" fontAlgn="auto" hangingPunct="0">
              <a:spcBef>
                <a:spcPts val="0"/>
              </a:spcBef>
              <a:spcAft>
                <a:spcPts val="0"/>
              </a:spcAft>
            </a:pPr>
            <a:r>
              <a:rPr lang="en-US" sz="2530" b="0" dirty="0">
                <a:solidFill>
                  <a:srgbClr val="7F7F7F"/>
                </a:solidFill>
                <a:latin typeface="+mn-lt"/>
                <a:sym typeface="Helvetica"/>
              </a:rPr>
              <a:t>Rates</a:t>
            </a:r>
          </a:p>
        </p:txBody>
      </p:sp>
      <p:sp>
        <p:nvSpPr>
          <p:cNvPr id="10" name="TextBox 9">
            <a:extLst>
              <a:ext uri="{FF2B5EF4-FFF2-40B4-BE49-F238E27FC236}">
                <a16:creationId xmlns:a16="http://schemas.microsoft.com/office/drawing/2014/main" id="{AEDA78EA-F032-EFC9-78A0-34E6134E6228}"/>
              </a:ext>
            </a:extLst>
          </p:cNvPr>
          <p:cNvSpPr txBox="1"/>
          <p:nvPr/>
        </p:nvSpPr>
        <p:spPr>
          <a:xfrm>
            <a:off x="337303" y="1828227"/>
            <a:ext cx="10892950" cy="461665"/>
          </a:xfrm>
          <a:prstGeom prst="rect">
            <a:avLst/>
          </a:prstGeom>
          <a:noFill/>
        </p:spPr>
        <p:txBody>
          <a:bodyPr wrap="square" numCol="1" rtlCol="0">
            <a:spAutoFit/>
          </a:bodyPr>
          <a:lstStyle/>
          <a:p>
            <a:pPr algn="ctr"/>
            <a:r>
              <a:rPr lang="en-US" sz="2400" dirty="0">
                <a:solidFill>
                  <a:srgbClr val="204A36"/>
                </a:solidFill>
              </a:rPr>
              <a:t>Bond prices and interest rates have an inverse relationship</a:t>
            </a:r>
          </a:p>
        </p:txBody>
      </p:sp>
    </p:spTree>
    <p:extLst>
      <p:ext uri="{BB962C8B-B14F-4D97-AF65-F5344CB8AC3E}">
        <p14:creationId xmlns:p14="http://schemas.microsoft.com/office/powerpoint/2010/main" val="382583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21AC1-9123-C1E7-34A8-DDA8AD14585E}"/>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4E7BA8EF-2E50-5593-3105-EA93B1C8F5A2}"/>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22</a:t>
            </a:fld>
            <a:endParaRPr lang="en-US" sz="900" dirty="0">
              <a:solidFill>
                <a:schemeClr val="accent2"/>
              </a:solidFill>
            </a:endParaRPr>
          </a:p>
        </p:txBody>
      </p:sp>
      <p:sp>
        <p:nvSpPr>
          <p:cNvPr id="12" name="Title 7">
            <a:extLst>
              <a:ext uri="{FF2B5EF4-FFF2-40B4-BE49-F238E27FC236}">
                <a16:creationId xmlns:a16="http://schemas.microsoft.com/office/drawing/2014/main" id="{D547FC12-226D-045B-83D1-9D036490F780}"/>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How does this work?</a:t>
            </a:r>
          </a:p>
        </p:txBody>
      </p:sp>
      <p:graphicFrame>
        <p:nvGraphicFramePr>
          <p:cNvPr id="11" name="Table 10">
            <a:extLst>
              <a:ext uri="{FF2B5EF4-FFF2-40B4-BE49-F238E27FC236}">
                <a16:creationId xmlns:a16="http://schemas.microsoft.com/office/drawing/2014/main" id="{09230A98-7EA4-522D-EF3C-695E1995C169}"/>
              </a:ext>
            </a:extLst>
          </p:cNvPr>
          <p:cNvGraphicFramePr>
            <a:graphicFrameLocks noGrp="1"/>
          </p:cNvGraphicFramePr>
          <p:nvPr/>
        </p:nvGraphicFramePr>
        <p:xfrm>
          <a:off x="730058" y="1986094"/>
          <a:ext cx="9949646" cy="1192566"/>
        </p:xfrm>
        <a:graphic>
          <a:graphicData uri="http://schemas.openxmlformats.org/drawingml/2006/table">
            <a:tbl>
              <a:tblPr firstRow="1" bandRow="1">
                <a:tableStyleId>{69012ECD-51FC-41F1-AA8D-1B2483CD663E}</a:tableStyleId>
              </a:tblPr>
              <a:tblGrid>
                <a:gridCol w="1421378">
                  <a:extLst>
                    <a:ext uri="{9D8B030D-6E8A-4147-A177-3AD203B41FA5}">
                      <a16:colId xmlns:a16="http://schemas.microsoft.com/office/drawing/2014/main" val="20000"/>
                    </a:ext>
                  </a:extLst>
                </a:gridCol>
                <a:gridCol w="1421378">
                  <a:extLst>
                    <a:ext uri="{9D8B030D-6E8A-4147-A177-3AD203B41FA5}">
                      <a16:colId xmlns:a16="http://schemas.microsoft.com/office/drawing/2014/main" val="20001"/>
                    </a:ext>
                  </a:extLst>
                </a:gridCol>
                <a:gridCol w="1421378">
                  <a:extLst>
                    <a:ext uri="{9D8B030D-6E8A-4147-A177-3AD203B41FA5}">
                      <a16:colId xmlns:a16="http://schemas.microsoft.com/office/drawing/2014/main" val="20002"/>
                    </a:ext>
                  </a:extLst>
                </a:gridCol>
                <a:gridCol w="1421378">
                  <a:extLst>
                    <a:ext uri="{9D8B030D-6E8A-4147-A177-3AD203B41FA5}">
                      <a16:colId xmlns:a16="http://schemas.microsoft.com/office/drawing/2014/main" val="20003"/>
                    </a:ext>
                  </a:extLst>
                </a:gridCol>
                <a:gridCol w="1421378">
                  <a:extLst>
                    <a:ext uri="{9D8B030D-6E8A-4147-A177-3AD203B41FA5}">
                      <a16:colId xmlns:a16="http://schemas.microsoft.com/office/drawing/2014/main" val="20004"/>
                    </a:ext>
                  </a:extLst>
                </a:gridCol>
                <a:gridCol w="1421378">
                  <a:extLst>
                    <a:ext uri="{9D8B030D-6E8A-4147-A177-3AD203B41FA5}">
                      <a16:colId xmlns:a16="http://schemas.microsoft.com/office/drawing/2014/main" val="20005"/>
                    </a:ext>
                  </a:extLst>
                </a:gridCol>
                <a:gridCol w="1421378">
                  <a:extLst>
                    <a:ext uri="{9D8B030D-6E8A-4147-A177-3AD203B41FA5}">
                      <a16:colId xmlns:a16="http://schemas.microsoft.com/office/drawing/2014/main" val="20006"/>
                    </a:ext>
                  </a:extLst>
                </a:gridCol>
              </a:tblGrid>
              <a:tr h="762534">
                <a:tc>
                  <a:txBody>
                    <a:bodyPr/>
                    <a:lstStyle/>
                    <a:p>
                      <a:pPr algn="ctr"/>
                      <a:r>
                        <a:rPr lang="en-US" sz="1800" dirty="0"/>
                        <a:t>Par</a:t>
                      </a:r>
                      <a:endParaRPr lang="en-US" sz="1800" b="1" dirty="0"/>
                    </a:p>
                  </a:txBody>
                  <a:tcPr marL="64273" marR="64273" marT="32136" marB="32136" anchor="ctr"/>
                </a:tc>
                <a:tc>
                  <a:txBody>
                    <a:bodyPr/>
                    <a:lstStyle/>
                    <a:p>
                      <a:pPr algn="ctr"/>
                      <a:r>
                        <a:rPr lang="en-US" sz="1800" dirty="0"/>
                        <a:t>Credit</a:t>
                      </a:r>
                      <a:r>
                        <a:rPr lang="en-US" sz="1800" baseline="0" dirty="0"/>
                        <a:t> Quality</a:t>
                      </a:r>
                      <a:endParaRPr lang="en-US" sz="1800" b="1" dirty="0"/>
                    </a:p>
                  </a:txBody>
                  <a:tcPr marL="64273" marR="64273" marT="32136" marB="32136" anchor="ctr"/>
                </a:tc>
                <a:tc>
                  <a:txBody>
                    <a:bodyPr/>
                    <a:lstStyle/>
                    <a:p>
                      <a:pPr algn="ctr"/>
                      <a:r>
                        <a:rPr lang="en-US" sz="1800" dirty="0"/>
                        <a:t>Coupon</a:t>
                      </a:r>
                      <a:endParaRPr lang="en-US" sz="1800" b="1" dirty="0"/>
                    </a:p>
                  </a:txBody>
                  <a:tcPr marL="64273" marR="64273" marT="32136" marB="32136" anchor="ctr"/>
                </a:tc>
                <a:tc>
                  <a:txBody>
                    <a:bodyPr/>
                    <a:lstStyle/>
                    <a:p>
                      <a:pPr algn="ctr"/>
                      <a:r>
                        <a:rPr lang="en-US" sz="1800" dirty="0"/>
                        <a:t>Maturity</a:t>
                      </a:r>
                      <a:endParaRPr lang="en-US" sz="1800" b="1" dirty="0"/>
                    </a:p>
                  </a:txBody>
                  <a:tcPr marL="64273" marR="64273" marT="32136" marB="32136" anchor="ctr"/>
                </a:tc>
                <a:tc>
                  <a:txBody>
                    <a:bodyPr/>
                    <a:lstStyle/>
                    <a:p>
                      <a:pPr algn="ctr"/>
                      <a:r>
                        <a:rPr lang="en-US" sz="1800" dirty="0"/>
                        <a:t>Income</a:t>
                      </a:r>
                      <a:endParaRPr lang="en-US" sz="1800" b="1" dirty="0"/>
                    </a:p>
                  </a:txBody>
                  <a:tcPr marL="64273" marR="64273" marT="32136" marB="32136" anchor="ctr"/>
                </a:tc>
                <a:tc>
                  <a:txBody>
                    <a:bodyPr/>
                    <a:lstStyle/>
                    <a:p>
                      <a:pPr algn="ctr"/>
                      <a:r>
                        <a:rPr lang="en-US" sz="1800" dirty="0"/>
                        <a:t>Yield</a:t>
                      </a:r>
                      <a:endParaRPr lang="en-US" sz="1800" b="1" dirty="0"/>
                    </a:p>
                  </a:txBody>
                  <a:tcPr marL="64273" marR="64273" marT="32136" marB="32136" anchor="ctr"/>
                </a:tc>
                <a:tc>
                  <a:txBody>
                    <a:bodyPr/>
                    <a:lstStyle/>
                    <a:p>
                      <a:pPr algn="ctr"/>
                      <a:r>
                        <a:rPr lang="en-US" sz="1800" dirty="0"/>
                        <a:t>Price</a:t>
                      </a:r>
                      <a:endParaRPr lang="en-US" sz="1800" b="1" dirty="0"/>
                    </a:p>
                  </a:txBody>
                  <a:tcPr marL="64273" marR="64273" marT="32136" marB="32136" anchor="ctr"/>
                </a:tc>
                <a:extLst>
                  <a:ext uri="{0D108BD9-81ED-4DB2-BD59-A6C34878D82A}">
                    <a16:rowId xmlns:a16="http://schemas.microsoft.com/office/drawing/2014/main" val="10000"/>
                  </a:ext>
                </a:extLst>
              </a:tr>
              <a:tr h="427020">
                <a:tc>
                  <a:txBody>
                    <a:bodyPr/>
                    <a:lstStyle/>
                    <a:p>
                      <a:pPr algn="ctr"/>
                      <a:r>
                        <a:rPr lang="en-US" sz="2400" dirty="0"/>
                        <a:t>$1 million</a:t>
                      </a:r>
                    </a:p>
                  </a:txBody>
                  <a:tcPr marL="64273" marR="64273" marT="32136" marB="32136"/>
                </a:tc>
                <a:tc>
                  <a:txBody>
                    <a:bodyPr/>
                    <a:lstStyle/>
                    <a:p>
                      <a:pPr algn="ctr"/>
                      <a:r>
                        <a:rPr lang="en-US" sz="2400" dirty="0"/>
                        <a:t>AAA</a:t>
                      </a:r>
                    </a:p>
                  </a:txBody>
                  <a:tcPr marL="64273" marR="64273" marT="32136" marB="32136"/>
                </a:tc>
                <a:tc>
                  <a:txBody>
                    <a:bodyPr/>
                    <a:lstStyle/>
                    <a:p>
                      <a:pPr algn="ctr"/>
                      <a:r>
                        <a:rPr lang="en-US" sz="2400" dirty="0"/>
                        <a:t>5%</a:t>
                      </a:r>
                    </a:p>
                  </a:txBody>
                  <a:tcPr marL="64273" marR="64273" marT="32136" marB="32136"/>
                </a:tc>
                <a:tc>
                  <a:txBody>
                    <a:bodyPr/>
                    <a:lstStyle/>
                    <a:p>
                      <a:pPr algn="ctr"/>
                      <a:r>
                        <a:rPr lang="en-US" sz="2400" dirty="0"/>
                        <a:t>6/30/2025</a:t>
                      </a:r>
                    </a:p>
                  </a:txBody>
                  <a:tcPr marL="64273" marR="64273" marT="32136" marB="32136"/>
                </a:tc>
                <a:tc>
                  <a:txBody>
                    <a:bodyPr/>
                    <a:lstStyle/>
                    <a:p>
                      <a:pPr algn="ctr"/>
                      <a:r>
                        <a:rPr lang="en-US" sz="2400" dirty="0"/>
                        <a:t>$50,000</a:t>
                      </a:r>
                    </a:p>
                  </a:txBody>
                  <a:tcPr marL="64273" marR="64273" marT="32136" marB="32136"/>
                </a:tc>
                <a:tc>
                  <a:txBody>
                    <a:bodyPr/>
                    <a:lstStyle/>
                    <a:p>
                      <a:pPr algn="ctr"/>
                      <a:r>
                        <a:rPr lang="en-US" sz="2400" dirty="0"/>
                        <a:t>5%</a:t>
                      </a:r>
                    </a:p>
                  </a:txBody>
                  <a:tcPr marL="64273" marR="64273" marT="32136" marB="32136"/>
                </a:tc>
                <a:tc>
                  <a:txBody>
                    <a:bodyPr/>
                    <a:lstStyle/>
                    <a:p>
                      <a:pPr algn="ctr"/>
                      <a:r>
                        <a:rPr lang="en-US" sz="2400" dirty="0"/>
                        <a:t>100.000</a:t>
                      </a:r>
                    </a:p>
                  </a:txBody>
                  <a:tcPr marL="64273" marR="64273" marT="32136" marB="32136"/>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42977D3F-A1AD-012C-5346-0800AC8025A4}"/>
              </a:ext>
            </a:extLst>
          </p:cNvPr>
          <p:cNvSpPr/>
          <p:nvPr/>
        </p:nvSpPr>
        <p:spPr>
          <a:xfrm>
            <a:off x="1501945" y="1454694"/>
            <a:ext cx="6701022" cy="461665"/>
          </a:xfrm>
          <a:prstGeom prst="rect">
            <a:avLst/>
          </a:prstGeom>
        </p:spPr>
        <p:txBody>
          <a:bodyPr wrap="square">
            <a:spAutoFit/>
          </a:bodyPr>
          <a:lstStyle/>
          <a:p>
            <a:pPr algn="just">
              <a:buSzPct val="100000"/>
            </a:pPr>
            <a:r>
              <a:rPr lang="en-US" sz="2400" dirty="0">
                <a:solidFill>
                  <a:schemeClr val="tx1">
                    <a:lumMod val="75000"/>
                  </a:schemeClr>
                </a:solidFill>
                <a:latin typeface="+mn-lt"/>
              </a:rPr>
              <a:t>You purchase on 6/30/2024:</a:t>
            </a:r>
          </a:p>
        </p:txBody>
      </p:sp>
      <p:pic>
        <p:nvPicPr>
          <p:cNvPr id="14" name="Picture 3">
            <a:extLst>
              <a:ext uri="{FF2B5EF4-FFF2-40B4-BE49-F238E27FC236}">
                <a16:creationId xmlns:a16="http://schemas.microsoft.com/office/drawing/2014/main" id="{BD0AC35D-7C84-F2CF-FD87-F2E16AFC6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425" y="3594580"/>
            <a:ext cx="4726876" cy="258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774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F838B-0DFB-8A3F-24EA-6495ABE4AF39}"/>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585B3A4F-F049-759E-E4ED-1841C4516638}"/>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23</a:t>
            </a:fld>
            <a:endParaRPr lang="en-US" sz="900" dirty="0">
              <a:solidFill>
                <a:schemeClr val="accent2"/>
              </a:solidFill>
            </a:endParaRPr>
          </a:p>
        </p:txBody>
      </p:sp>
      <p:sp>
        <p:nvSpPr>
          <p:cNvPr id="12" name="Title 7">
            <a:extLst>
              <a:ext uri="{FF2B5EF4-FFF2-40B4-BE49-F238E27FC236}">
                <a16:creationId xmlns:a16="http://schemas.microsoft.com/office/drawing/2014/main" id="{247D9904-6E63-DD79-7FF7-984E08E91F38}"/>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Impact of rising rates</a:t>
            </a:r>
          </a:p>
        </p:txBody>
      </p:sp>
      <p:graphicFrame>
        <p:nvGraphicFramePr>
          <p:cNvPr id="2" name="Table 1">
            <a:extLst>
              <a:ext uri="{FF2B5EF4-FFF2-40B4-BE49-F238E27FC236}">
                <a16:creationId xmlns:a16="http://schemas.microsoft.com/office/drawing/2014/main" id="{3F65715A-08C7-2BD8-080E-BD631BBCF302}"/>
              </a:ext>
            </a:extLst>
          </p:cNvPr>
          <p:cNvGraphicFramePr>
            <a:graphicFrameLocks noGrp="1"/>
          </p:cNvGraphicFramePr>
          <p:nvPr>
            <p:extLst>
              <p:ext uri="{D42A27DB-BD31-4B8C-83A1-F6EECF244321}">
                <p14:modId xmlns:p14="http://schemas.microsoft.com/office/powerpoint/2010/main" val="3617655300"/>
              </p:ext>
            </p:extLst>
          </p:nvPr>
        </p:nvGraphicFramePr>
        <p:xfrm>
          <a:off x="721050" y="2761664"/>
          <a:ext cx="10429307" cy="1225824"/>
        </p:xfrm>
        <a:graphic>
          <a:graphicData uri="http://schemas.openxmlformats.org/drawingml/2006/table">
            <a:tbl>
              <a:tblPr firstRow="1" bandRow="1">
                <a:tableStyleId>{69012ECD-51FC-41F1-AA8D-1B2483CD663E}</a:tableStyleId>
              </a:tblPr>
              <a:tblGrid>
                <a:gridCol w="1489901">
                  <a:extLst>
                    <a:ext uri="{9D8B030D-6E8A-4147-A177-3AD203B41FA5}">
                      <a16:colId xmlns:a16="http://schemas.microsoft.com/office/drawing/2014/main" val="20000"/>
                    </a:ext>
                  </a:extLst>
                </a:gridCol>
                <a:gridCol w="1489901">
                  <a:extLst>
                    <a:ext uri="{9D8B030D-6E8A-4147-A177-3AD203B41FA5}">
                      <a16:colId xmlns:a16="http://schemas.microsoft.com/office/drawing/2014/main" val="20001"/>
                    </a:ext>
                  </a:extLst>
                </a:gridCol>
                <a:gridCol w="1489901">
                  <a:extLst>
                    <a:ext uri="{9D8B030D-6E8A-4147-A177-3AD203B41FA5}">
                      <a16:colId xmlns:a16="http://schemas.microsoft.com/office/drawing/2014/main" val="20002"/>
                    </a:ext>
                  </a:extLst>
                </a:gridCol>
                <a:gridCol w="1489901">
                  <a:extLst>
                    <a:ext uri="{9D8B030D-6E8A-4147-A177-3AD203B41FA5}">
                      <a16:colId xmlns:a16="http://schemas.microsoft.com/office/drawing/2014/main" val="20003"/>
                    </a:ext>
                  </a:extLst>
                </a:gridCol>
                <a:gridCol w="1489901">
                  <a:extLst>
                    <a:ext uri="{9D8B030D-6E8A-4147-A177-3AD203B41FA5}">
                      <a16:colId xmlns:a16="http://schemas.microsoft.com/office/drawing/2014/main" val="20004"/>
                    </a:ext>
                  </a:extLst>
                </a:gridCol>
                <a:gridCol w="1489901">
                  <a:extLst>
                    <a:ext uri="{9D8B030D-6E8A-4147-A177-3AD203B41FA5}">
                      <a16:colId xmlns:a16="http://schemas.microsoft.com/office/drawing/2014/main" val="20005"/>
                    </a:ext>
                  </a:extLst>
                </a:gridCol>
                <a:gridCol w="1489901">
                  <a:extLst>
                    <a:ext uri="{9D8B030D-6E8A-4147-A177-3AD203B41FA5}">
                      <a16:colId xmlns:a16="http://schemas.microsoft.com/office/drawing/2014/main" val="20006"/>
                    </a:ext>
                  </a:extLst>
                </a:gridCol>
              </a:tblGrid>
              <a:tr h="686910">
                <a:tc>
                  <a:txBody>
                    <a:bodyPr/>
                    <a:lstStyle/>
                    <a:p>
                      <a:pPr algn="ctr"/>
                      <a:r>
                        <a:rPr lang="en-US" sz="2400" dirty="0"/>
                        <a:t>Your Bond</a:t>
                      </a:r>
                      <a:endParaRPr lang="en-US" sz="2400" b="1" dirty="0"/>
                    </a:p>
                  </a:txBody>
                  <a:tcPr marL="64273" marR="64273" marT="32136" marB="32136" anchor="ctr"/>
                </a:tc>
                <a:tc>
                  <a:txBody>
                    <a:bodyPr/>
                    <a:lstStyle/>
                    <a:p>
                      <a:pPr algn="ctr"/>
                      <a:r>
                        <a:rPr lang="en-US" sz="2400" dirty="0"/>
                        <a:t>Credit</a:t>
                      </a:r>
                      <a:r>
                        <a:rPr lang="en-US" sz="2400" baseline="0" dirty="0"/>
                        <a:t> Quality</a:t>
                      </a:r>
                      <a:endParaRPr lang="en-US" sz="2400" b="1" dirty="0"/>
                    </a:p>
                  </a:txBody>
                  <a:tcPr marL="64273" marR="64273" marT="32136" marB="32136" anchor="ctr"/>
                </a:tc>
                <a:tc>
                  <a:txBody>
                    <a:bodyPr/>
                    <a:lstStyle/>
                    <a:p>
                      <a:pPr algn="ctr"/>
                      <a:r>
                        <a:rPr lang="en-US" sz="2400" dirty="0"/>
                        <a:t>Coupon</a:t>
                      </a:r>
                      <a:endParaRPr lang="en-US" sz="2400" b="1" dirty="0"/>
                    </a:p>
                  </a:txBody>
                  <a:tcPr marL="64273" marR="64273" marT="32136" marB="32136" anchor="ctr"/>
                </a:tc>
                <a:tc>
                  <a:txBody>
                    <a:bodyPr/>
                    <a:lstStyle/>
                    <a:p>
                      <a:pPr algn="ctr"/>
                      <a:r>
                        <a:rPr lang="en-US" sz="2400" dirty="0"/>
                        <a:t>Maturity</a:t>
                      </a:r>
                      <a:endParaRPr lang="en-US" sz="2400" b="1" dirty="0"/>
                    </a:p>
                  </a:txBody>
                  <a:tcPr marL="64273" marR="64273" marT="32136" marB="32136" anchor="ctr"/>
                </a:tc>
                <a:tc>
                  <a:txBody>
                    <a:bodyPr/>
                    <a:lstStyle/>
                    <a:p>
                      <a:pPr algn="ctr"/>
                      <a:r>
                        <a:rPr lang="en-US" sz="2400" dirty="0"/>
                        <a:t>Income</a:t>
                      </a:r>
                      <a:endParaRPr lang="en-US" sz="2400" b="1" dirty="0"/>
                    </a:p>
                  </a:txBody>
                  <a:tcPr marL="64273" marR="64273" marT="32136" marB="32136" anchor="ctr"/>
                </a:tc>
                <a:tc>
                  <a:txBody>
                    <a:bodyPr/>
                    <a:lstStyle/>
                    <a:p>
                      <a:pPr algn="ctr"/>
                      <a:r>
                        <a:rPr lang="en-US" sz="2400" dirty="0"/>
                        <a:t>Yield</a:t>
                      </a:r>
                      <a:endParaRPr lang="en-US" sz="2400" b="1" dirty="0"/>
                    </a:p>
                  </a:txBody>
                  <a:tcPr marL="64273" marR="64273" marT="32136" marB="32136" anchor="ctr"/>
                </a:tc>
                <a:tc>
                  <a:txBody>
                    <a:bodyPr/>
                    <a:lstStyle/>
                    <a:p>
                      <a:pPr algn="ctr"/>
                      <a:r>
                        <a:rPr lang="en-US" sz="2400" dirty="0"/>
                        <a:t>Price</a:t>
                      </a:r>
                      <a:endParaRPr lang="en-US" sz="2400" b="1" dirty="0"/>
                    </a:p>
                  </a:txBody>
                  <a:tcPr marL="64273" marR="64273" marT="32136" marB="32136" anchor="ctr"/>
                </a:tc>
                <a:extLst>
                  <a:ext uri="{0D108BD9-81ED-4DB2-BD59-A6C34878D82A}">
                    <a16:rowId xmlns:a16="http://schemas.microsoft.com/office/drawing/2014/main" val="10000"/>
                  </a:ext>
                </a:extLst>
              </a:tr>
              <a:tr h="384670">
                <a:tc>
                  <a:txBody>
                    <a:bodyPr/>
                    <a:lstStyle/>
                    <a:p>
                      <a:pPr algn="ctr"/>
                      <a:r>
                        <a:rPr lang="en-US" sz="2400" dirty="0"/>
                        <a:t>$1 million</a:t>
                      </a:r>
                    </a:p>
                  </a:txBody>
                  <a:tcPr marL="64273" marR="64273" marT="32136" marB="32136"/>
                </a:tc>
                <a:tc>
                  <a:txBody>
                    <a:bodyPr/>
                    <a:lstStyle/>
                    <a:p>
                      <a:pPr algn="ctr"/>
                      <a:r>
                        <a:rPr lang="en-US" sz="2400" dirty="0"/>
                        <a:t>AAA</a:t>
                      </a:r>
                    </a:p>
                  </a:txBody>
                  <a:tcPr marL="64273" marR="64273" marT="32136" marB="32136"/>
                </a:tc>
                <a:tc>
                  <a:txBody>
                    <a:bodyPr/>
                    <a:lstStyle/>
                    <a:p>
                      <a:pPr algn="ctr"/>
                      <a:r>
                        <a:rPr lang="en-US" sz="2400" dirty="0"/>
                        <a:t>5%</a:t>
                      </a:r>
                    </a:p>
                  </a:txBody>
                  <a:tcPr marL="64273" marR="64273" marT="32136" marB="32136"/>
                </a:tc>
                <a:tc>
                  <a:txBody>
                    <a:bodyPr/>
                    <a:lstStyle/>
                    <a:p>
                      <a:pPr algn="ctr"/>
                      <a:r>
                        <a:rPr lang="en-US" sz="2400" dirty="0"/>
                        <a:t>6/30/2025</a:t>
                      </a:r>
                    </a:p>
                  </a:txBody>
                  <a:tcPr marL="64273" marR="64273" marT="32136" marB="32136"/>
                </a:tc>
                <a:tc>
                  <a:txBody>
                    <a:bodyPr/>
                    <a:lstStyle/>
                    <a:p>
                      <a:pPr algn="ctr"/>
                      <a:r>
                        <a:rPr lang="en-US" sz="2400" dirty="0"/>
                        <a:t>$50,000</a:t>
                      </a:r>
                    </a:p>
                  </a:txBody>
                  <a:tcPr marL="64273" marR="64273" marT="32136" marB="32136"/>
                </a:tc>
                <a:tc>
                  <a:txBody>
                    <a:bodyPr/>
                    <a:lstStyle/>
                    <a:p>
                      <a:pPr algn="ctr"/>
                      <a:r>
                        <a:rPr lang="en-US" sz="2400" dirty="0"/>
                        <a:t>5%</a:t>
                      </a:r>
                    </a:p>
                  </a:txBody>
                  <a:tcPr marL="64273" marR="64273" marT="32136" marB="32136"/>
                </a:tc>
                <a:tc>
                  <a:txBody>
                    <a:bodyPr/>
                    <a:lstStyle/>
                    <a:p>
                      <a:pPr algn="ctr"/>
                      <a:r>
                        <a:rPr lang="en-US" sz="2400" dirty="0"/>
                        <a:t>100.000</a:t>
                      </a:r>
                    </a:p>
                  </a:txBody>
                  <a:tcPr marL="64273" marR="64273" marT="32136" marB="32136"/>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0893360D-1620-4C2B-90AC-4BEEC32CFC43}"/>
              </a:ext>
            </a:extLst>
          </p:cNvPr>
          <p:cNvSpPr/>
          <p:nvPr/>
        </p:nvSpPr>
        <p:spPr>
          <a:xfrm>
            <a:off x="1738880" y="1707463"/>
            <a:ext cx="8228717" cy="830997"/>
          </a:xfrm>
          <a:prstGeom prst="rect">
            <a:avLst/>
          </a:prstGeom>
        </p:spPr>
        <p:txBody>
          <a:bodyPr wrap="square">
            <a:spAutoFit/>
          </a:bodyPr>
          <a:lstStyle/>
          <a:p>
            <a:pPr algn="just">
              <a:buSzPct val="100000"/>
              <a:defRPr sz="3200">
                <a:latin typeface="Helvetica Light"/>
                <a:ea typeface="Helvetica Light"/>
                <a:cs typeface="Helvetica Light"/>
                <a:sym typeface="Helvetica Light"/>
              </a:defRPr>
            </a:pPr>
            <a:r>
              <a:rPr lang="en-US" sz="2400" dirty="0">
                <a:solidFill>
                  <a:schemeClr val="tx1">
                    <a:lumMod val="75000"/>
                  </a:schemeClr>
                </a:solidFill>
                <a:latin typeface="+mn-lt"/>
              </a:rPr>
              <a:t>Rates rise on 7/1/2024, and someone else purchases a newly-issued security similar to yours, but with a higher coupon:</a:t>
            </a:r>
          </a:p>
        </p:txBody>
      </p:sp>
      <p:graphicFrame>
        <p:nvGraphicFramePr>
          <p:cNvPr id="4" name="Table 3">
            <a:extLst>
              <a:ext uri="{FF2B5EF4-FFF2-40B4-BE49-F238E27FC236}">
                <a16:creationId xmlns:a16="http://schemas.microsoft.com/office/drawing/2014/main" id="{A6D72701-9031-15A1-F678-25ECA3740FE4}"/>
              </a:ext>
            </a:extLst>
          </p:cNvPr>
          <p:cNvGraphicFramePr>
            <a:graphicFrameLocks noGrp="1"/>
          </p:cNvGraphicFramePr>
          <p:nvPr>
            <p:extLst>
              <p:ext uri="{D42A27DB-BD31-4B8C-83A1-F6EECF244321}">
                <p14:modId xmlns:p14="http://schemas.microsoft.com/office/powerpoint/2010/main" val="1132363261"/>
              </p:ext>
            </p:extLst>
          </p:nvPr>
        </p:nvGraphicFramePr>
        <p:xfrm>
          <a:off x="704087" y="4426980"/>
          <a:ext cx="10429307" cy="1225824"/>
        </p:xfrm>
        <a:graphic>
          <a:graphicData uri="http://schemas.openxmlformats.org/drawingml/2006/table">
            <a:tbl>
              <a:tblPr firstRow="1" bandRow="1">
                <a:tableStyleId>{69012ECD-51FC-41F1-AA8D-1B2483CD663E}</a:tableStyleId>
              </a:tblPr>
              <a:tblGrid>
                <a:gridCol w="1489901">
                  <a:extLst>
                    <a:ext uri="{9D8B030D-6E8A-4147-A177-3AD203B41FA5}">
                      <a16:colId xmlns:a16="http://schemas.microsoft.com/office/drawing/2014/main" val="20000"/>
                    </a:ext>
                  </a:extLst>
                </a:gridCol>
                <a:gridCol w="1489901">
                  <a:extLst>
                    <a:ext uri="{9D8B030D-6E8A-4147-A177-3AD203B41FA5}">
                      <a16:colId xmlns:a16="http://schemas.microsoft.com/office/drawing/2014/main" val="20001"/>
                    </a:ext>
                  </a:extLst>
                </a:gridCol>
                <a:gridCol w="1489901">
                  <a:extLst>
                    <a:ext uri="{9D8B030D-6E8A-4147-A177-3AD203B41FA5}">
                      <a16:colId xmlns:a16="http://schemas.microsoft.com/office/drawing/2014/main" val="20002"/>
                    </a:ext>
                  </a:extLst>
                </a:gridCol>
                <a:gridCol w="1489901">
                  <a:extLst>
                    <a:ext uri="{9D8B030D-6E8A-4147-A177-3AD203B41FA5}">
                      <a16:colId xmlns:a16="http://schemas.microsoft.com/office/drawing/2014/main" val="20003"/>
                    </a:ext>
                  </a:extLst>
                </a:gridCol>
                <a:gridCol w="1489901">
                  <a:extLst>
                    <a:ext uri="{9D8B030D-6E8A-4147-A177-3AD203B41FA5}">
                      <a16:colId xmlns:a16="http://schemas.microsoft.com/office/drawing/2014/main" val="20004"/>
                    </a:ext>
                  </a:extLst>
                </a:gridCol>
                <a:gridCol w="1489901">
                  <a:extLst>
                    <a:ext uri="{9D8B030D-6E8A-4147-A177-3AD203B41FA5}">
                      <a16:colId xmlns:a16="http://schemas.microsoft.com/office/drawing/2014/main" val="20005"/>
                    </a:ext>
                  </a:extLst>
                </a:gridCol>
                <a:gridCol w="1489901">
                  <a:extLst>
                    <a:ext uri="{9D8B030D-6E8A-4147-A177-3AD203B41FA5}">
                      <a16:colId xmlns:a16="http://schemas.microsoft.com/office/drawing/2014/main" val="20006"/>
                    </a:ext>
                  </a:extLst>
                </a:gridCol>
              </a:tblGrid>
              <a:tr h="686910">
                <a:tc>
                  <a:txBody>
                    <a:bodyPr/>
                    <a:lstStyle/>
                    <a:p>
                      <a:pPr algn="ctr"/>
                      <a:r>
                        <a:rPr lang="en-US" sz="2400" dirty="0"/>
                        <a:t>Their Bond</a:t>
                      </a:r>
                      <a:endParaRPr lang="en-US" sz="2400" b="1" dirty="0"/>
                    </a:p>
                  </a:txBody>
                  <a:tcPr marL="64273" marR="64273" marT="32136" marB="32136" anchor="ctr"/>
                </a:tc>
                <a:tc>
                  <a:txBody>
                    <a:bodyPr/>
                    <a:lstStyle/>
                    <a:p>
                      <a:pPr algn="ctr"/>
                      <a:r>
                        <a:rPr lang="en-US" sz="2400" dirty="0"/>
                        <a:t>Credit</a:t>
                      </a:r>
                      <a:r>
                        <a:rPr lang="en-US" sz="2400" baseline="0" dirty="0"/>
                        <a:t> Quality</a:t>
                      </a:r>
                      <a:endParaRPr lang="en-US" sz="2400" b="1" dirty="0"/>
                    </a:p>
                  </a:txBody>
                  <a:tcPr marL="64273" marR="64273" marT="32136" marB="32136" anchor="ctr"/>
                </a:tc>
                <a:tc>
                  <a:txBody>
                    <a:bodyPr/>
                    <a:lstStyle/>
                    <a:p>
                      <a:pPr algn="ctr"/>
                      <a:r>
                        <a:rPr lang="en-US" sz="2400" dirty="0"/>
                        <a:t>Coupon</a:t>
                      </a:r>
                      <a:endParaRPr lang="en-US" sz="2400" b="1" dirty="0"/>
                    </a:p>
                  </a:txBody>
                  <a:tcPr marL="64273" marR="64273" marT="32136" marB="32136" anchor="ctr"/>
                </a:tc>
                <a:tc>
                  <a:txBody>
                    <a:bodyPr/>
                    <a:lstStyle/>
                    <a:p>
                      <a:pPr algn="ctr"/>
                      <a:r>
                        <a:rPr lang="en-US" sz="2400" dirty="0"/>
                        <a:t>Maturity</a:t>
                      </a:r>
                      <a:endParaRPr lang="en-US" sz="2400" b="1" dirty="0"/>
                    </a:p>
                  </a:txBody>
                  <a:tcPr marL="64273" marR="64273" marT="32136" marB="32136" anchor="ctr"/>
                </a:tc>
                <a:tc>
                  <a:txBody>
                    <a:bodyPr/>
                    <a:lstStyle/>
                    <a:p>
                      <a:pPr algn="ctr"/>
                      <a:r>
                        <a:rPr lang="en-US" sz="2400" dirty="0"/>
                        <a:t>Income</a:t>
                      </a:r>
                      <a:endParaRPr lang="en-US" sz="2400" b="1" dirty="0"/>
                    </a:p>
                  </a:txBody>
                  <a:tcPr marL="64273" marR="64273" marT="32136" marB="32136" anchor="ctr"/>
                </a:tc>
                <a:tc>
                  <a:txBody>
                    <a:bodyPr/>
                    <a:lstStyle/>
                    <a:p>
                      <a:pPr algn="ctr"/>
                      <a:r>
                        <a:rPr lang="en-US" sz="2400" dirty="0"/>
                        <a:t>Yield</a:t>
                      </a:r>
                      <a:endParaRPr lang="en-US" sz="2400" b="1" dirty="0"/>
                    </a:p>
                  </a:txBody>
                  <a:tcPr marL="64273" marR="64273" marT="32136" marB="32136" anchor="ctr"/>
                </a:tc>
                <a:tc>
                  <a:txBody>
                    <a:bodyPr/>
                    <a:lstStyle/>
                    <a:p>
                      <a:pPr algn="ctr"/>
                      <a:r>
                        <a:rPr lang="en-US" sz="2400" dirty="0"/>
                        <a:t>Price</a:t>
                      </a:r>
                      <a:endParaRPr lang="en-US" sz="2400" b="1" dirty="0"/>
                    </a:p>
                  </a:txBody>
                  <a:tcPr marL="64273" marR="64273" marT="32136" marB="32136" anchor="ctr"/>
                </a:tc>
                <a:extLst>
                  <a:ext uri="{0D108BD9-81ED-4DB2-BD59-A6C34878D82A}">
                    <a16:rowId xmlns:a16="http://schemas.microsoft.com/office/drawing/2014/main" val="10000"/>
                  </a:ext>
                </a:extLst>
              </a:tr>
              <a:tr h="384670">
                <a:tc>
                  <a:txBody>
                    <a:bodyPr/>
                    <a:lstStyle/>
                    <a:p>
                      <a:pPr algn="ctr"/>
                      <a:r>
                        <a:rPr lang="en-US" sz="2400" dirty="0"/>
                        <a:t>$1 million</a:t>
                      </a:r>
                    </a:p>
                  </a:txBody>
                  <a:tcPr marL="64273" marR="64273" marT="32136" marB="32136"/>
                </a:tc>
                <a:tc>
                  <a:txBody>
                    <a:bodyPr/>
                    <a:lstStyle/>
                    <a:p>
                      <a:pPr algn="ctr"/>
                      <a:r>
                        <a:rPr lang="en-US" sz="2400" dirty="0"/>
                        <a:t>AAA</a:t>
                      </a:r>
                    </a:p>
                  </a:txBody>
                  <a:tcPr marL="64273" marR="64273" marT="32136" marB="32136"/>
                </a:tc>
                <a:tc>
                  <a:txBody>
                    <a:bodyPr/>
                    <a:lstStyle/>
                    <a:p>
                      <a:pPr algn="ctr"/>
                      <a:r>
                        <a:rPr lang="en-US" sz="2400" dirty="0"/>
                        <a:t>6%</a:t>
                      </a:r>
                    </a:p>
                  </a:txBody>
                  <a:tcPr marL="64273" marR="64273" marT="32136" marB="32136"/>
                </a:tc>
                <a:tc>
                  <a:txBody>
                    <a:bodyPr/>
                    <a:lstStyle/>
                    <a:p>
                      <a:pPr algn="ctr"/>
                      <a:r>
                        <a:rPr lang="en-US" sz="2400"/>
                        <a:t>6/30/2025</a:t>
                      </a:r>
                      <a:endParaRPr lang="en-US" sz="2400" dirty="0"/>
                    </a:p>
                  </a:txBody>
                  <a:tcPr marL="64273" marR="64273" marT="32136" marB="32136"/>
                </a:tc>
                <a:tc>
                  <a:txBody>
                    <a:bodyPr/>
                    <a:lstStyle/>
                    <a:p>
                      <a:pPr algn="ctr"/>
                      <a:r>
                        <a:rPr lang="en-US" sz="2400" dirty="0"/>
                        <a:t>$60,000</a:t>
                      </a:r>
                    </a:p>
                  </a:txBody>
                  <a:tcPr marL="64273" marR="64273" marT="32136" marB="32136"/>
                </a:tc>
                <a:tc>
                  <a:txBody>
                    <a:bodyPr/>
                    <a:lstStyle/>
                    <a:p>
                      <a:pPr algn="ctr"/>
                      <a:r>
                        <a:rPr lang="en-US" sz="2400" dirty="0"/>
                        <a:t>6%</a:t>
                      </a:r>
                    </a:p>
                  </a:txBody>
                  <a:tcPr marL="64273" marR="64273" marT="32136" marB="32136"/>
                </a:tc>
                <a:tc>
                  <a:txBody>
                    <a:bodyPr/>
                    <a:lstStyle/>
                    <a:p>
                      <a:pPr algn="ctr"/>
                      <a:r>
                        <a:rPr lang="en-US" sz="2400" dirty="0"/>
                        <a:t>100.000</a:t>
                      </a:r>
                    </a:p>
                  </a:txBody>
                  <a:tcPr marL="64273" marR="64273" marT="32136" marB="32136"/>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0252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E9B06-4AA5-0395-EE3B-19AEBE7A0C38}"/>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B440946E-72D8-CCD7-654D-81216DEEA555}"/>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24</a:t>
            </a:fld>
            <a:endParaRPr lang="en-US" sz="900" dirty="0">
              <a:solidFill>
                <a:schemeClr val="accent2"/>
              </a:solidFill>
            </a:endParaRPr>
          </a:p>
        </p:txBody>
      </p:sp>
      <p:sp>
        <p:nvSpPr>
          <p:cNvPr id="12" name="Title 7">
            <a:extLst>
              <a:ext uri="{FF2B5EF4-FFF2-40B4-BE49-F238E27FC236}">
                <a16:creationId xmlns:a16="http://schemas.microsoft.com/office/drawing/2014/main" id="{1BDCEF5B-C671-E064-C505-0BA1D8040F7F}"/>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Impact of rising rates</a:t>
            </a:r>
          </a:p>
        </p:txBody>
      </p:sp>
      <p:graphicFrame>
        <p:nvGraphicFramePr>
          <p:cNvPr id="5" name="Table 4">
            <a:extLst>
              <a:ext uri="{FF2B5EF4-FFF2-40B4-BE49-F238E27FC236}">
                <a16:creationId xmlns:a16="http://schemas.microsoft.com/office/drawing/2014/main" id="{BA0ED412-1240-D1EB-9984-320EC8B8CC20}"/>
              </a:ext>
            </a:extLst>
          </p:cNvPr>
          <p:cNvGraphicFramePr>
            <a:graphicFrameLocks noGrp="1"/>
          </p:cNvGraphicFramePr>
          <p:nvPr/>
        </p:nvGraphicFramePr>
        <p:xfrm>
          <a:off x="1846555" y="2447830"/>
          <a:ext cx="8405596" cy="1977006"/>
        </p:xfrm>
        <a:graphic>
          <a:graphicData uri="http://schemas.openxmlformats.org/drawingml/2006/table">
            <a:tbl>
              <a:tblPr firstRow="1" bandRow="1">
                <a:tableStyleId>{69012ECD-51FC-41F1-AA8D-1B2483CD663E}</a:tableStyleId>
              </a:tblPr>
              <a:tblGrid>
                <a:gridCol w="2101399">
                  <a:extLst>
                    <a:ext uri="{9D8B030D-6E8A-4147-A177-3AD203B41FA5}">
                      <a16:colId xmlns:a16="http://schemas.microsoft.com/office/drawing/2014/main" val="20000"/>
                    </a:ext>
                  </a:extLst>
                </a:gridCol>
                <a:gridCol w="2101399">
                  <a:extLst>
                    <a:ext uri="{9D8B030D-6E8A-4147-A177-3AD203B41FA5}">
                      <a16:colId xmlns:a16="http://schemas.microsoft.com/office/drawing/2014/main" val="20001"/>
                    </a:ext>
                  </a:extLst>
                </a:gridCol>
                <a:gridCol w="2101399">
                  <a:extLst>
                    <a:ext uri="{9D8B030D-6E8A-4147-A177-3AD203B41FA5}">
                      <a16:colId xmlns:a16="http://schemas.microsoft.com/office/drawing/2014/main" val="20002"/>
                    </a:ext>
                  </a:extLst>
                </a:gridCol>
                <a:gridCol w="2101399">
                  <a:extLst>
                    <a:ext uri="{9D8B030D-6E8A-4147-A177-3AD203B41FA5}">
                      <a16:colId xmlns:a16="http://schemas.microsoft.com/office/drawing/2014/main" val="20003"/>
                    </a:ext>
                  </a:extLst>
                </a:gridCol>
              </a:tblGrid>
              <a:tr h="686910">
                <a:tc>
                  <a:txBody>
                    <a:bodyPr/>
                    <a:lstStyle/>
                    <a:p>
                      <a:pPr algn="ctr"/>
                      <a:endParaRPr lang="en-US" sz="2400" b="1" dirty="0"/>
                    </a:p>
                  </a:txBody>
                  <a:tcPr marL="64273" marR="64273" marT="32136" marB="32136" anchor="ctr"/>
                </a:tc>
                <a:tc>
                  <a:txBody>
                    <a:bodyPr/>
                    <a:lstStyle/>
                    <a:p>
                      <a:pPr algn="ctr"/>
                      <a:r>
                        <a:rPr lang="en-US" sz="2400" dirty="0"/>
                        <a:t>Par</a:t>
                      </a:r>
                      <a:endParaRPr lang="en-US" sz="2400" b="1" dirty="0"/>
                    </a:p>
                  </a:txBody>
                  <a:tcPr marL="64273" marR="64273" marT="32136" marB="32136" anchor="ctr"/>
                </a:tc>
                <a:tc>
                  <a:txBody>
                    <a:bodyPr/>
                    <a:lstStyle/>
                    <a:p>
                      <a:pPr algn="ctr"/>
                      <a:r>
                        <a:rPr lang="en-US" sz="2400" dirty="0"/>
                        <a:t>Income</a:t>
                      </a:r>
                      <a:endParaRPr lang="en-US" sz="2400" b="1" dirty="0"/>
                    </a:p>
                  </a:txBody>
                  <a:tcPr marL="64273" marR="64273" marT="32136" marB="32136" anchor="ctr"/>
                </a:tc>
                <a:tc>
                  <a:txBody>
                    <a:bodyPr/>
                    <a:lstStyle/>
                    <a:p>
                      <a:pPr algn="ctr"/>
                      <a:r>
                        <a:rPr lang="en-US" sz="2400" dirty="0"/>
                        <a:t>Yield</a:t>
                      </a:r>
                      <a:endParaRPr lang="en-US" sz="2400" b="1" dirty="0"/>
                    </a:p>
                  </a:txBody>
                  <a:tcPr marL="64273" marR="64273" marT="32136" marB="32136" anchor="ctr"/>
                </a:tc>
                <a:extLst>
                  <a:ext uri="{0D108BD9-81ED-4DB2-BD59-A6C34878D82A}">
                    <a16:rowId xmlns:a16="http://schemas.microsoft.com/office/drawing/2014/main" val="10000"/>
                  </a:ext>
                </a:extLst>
              </a:tr>
              <a:tr h="384670">
                <a:tc>
                  <a:txBody>
                    <a:bodyPr/>
                    <a:lstStyle/>
                    <a:p>
                      <a:pPr algn="ctr"/>
                      <a:r>
                        <a:rPr lang="en-US" sz="2400" dirty="0"/>
                        <a:t>Their Bond</a:t>
                      </a:r>
                    </a:p>
                  </a:txBody>
                  <a:tcPr marL="64273" marR="64273" marT="32136" marB="32136"/>
                </a:tc>
                <a:tc>
                  <a:txBody>
                    <a:bodyPr/>
                    <a:lstStyle/>
                    <a:p>
                      <a:pPr algn="ctr"/>
                      <a:r>
                        <a:rPr lang="en-US" sz="2400" dirty="0"/>
                        <a:t>$1 million</a:t>
                      </a:r>
                    </a:p>
                  </a:txBody>
                  <a:tcPr marL="64273" marR="64273" marT="32136" marB="32136"/>
                </a:tc>
                <a:tc>
                  <a:txBody>
                    <a:bodyPr/>
                    <a:lstStyle/>
                    <a:p>
                      <a:pPr algn="ctr"/>
                      <a:r>
                        <a:rPr lang="en-US" sz="2400" dirty="0"/>
                        <a:t>$60,000</a:t>
                      </a:r>
                    </a:p>
                  </a:txBody>
                  <a:tcPr marL="64273" marR="64273" marT="32136" marB="32136"/>
                </a:tc>
                <a:tc>
                  <a:txBody>
                    <a:bodyPr/>
                    <a:lstStyle/>
                    <a:p>
                      <a:pPr algn="ctr"/>
                      <a:r>
                        <a:rPr lang="en-US" sz="2400" dirty="0"/>
                        <a:t>6%</a:t>
                      </a:r>
                    </a:p>
                  </a:txBody>
                  <a:tcPr marL="64273" marR="64273" marT="32136" marB="32136"/>
                </a:tc>
                <a:extLst>
                  <a:ext uri="{0D108BD9-81ED-4DB2-BD59-A6C34878D82A}">
                    <a16:rowId xmlns:a16="http://schemas.microsoft.com/office/drawing/2014/main" val="10001"/>
                  </a:ext>
                </a:extLst>
              </a:tr>
              <a:tr h="384670">
                <a:tc>
                  <a:txBody>
                    <a:bodyPr/>
                    <a:lstStyle/>
                    <a:p>
                      <a:pPr algn="ctr"/>
                      <a:r>
                        <a:rPr lang="en-US" sz="2400" dirty="0"/>
                        <a:t>Your Bond</a:t>
                      </a:r>
                    </a:p>
                  </a:txBody>
                  <a:tcPr marL="64273" marR="64273" marT="32136" marB="32136"/>
                </a:tc>
                <a:tc>
                  <a:txBody>
                    <a:bodyPr/>
                    <a:lstStyle/>
                    <a:p>
                      <a:pPr algn="ctr"/>
                      <a:r>
                        <a:rPr lang="en-US" sz="2400" dirty="0"/>
                        <a:t>$1 million</a:t>
                      </a:r>
                    </a:p>
                  </a:txBody>
                  <a:tcPr marL="64273" marR="64273" marT="32136" marB="32136"/>
                </a:tc>
                <a:tc>
                  <a:txBody>
                    <a:bodyPr/>
                    <a:lstStyle/>
                    <a:p>
                      <a:pPr marL="0" indent="0" algn="ctr">
                        <a:tabLst>
                          <a:tab pos="1773238" algn="l"/>
                        </a:tabLst>
                      </a:pPr>
                      <a:r>
                        <a:rPr lang="en-US" sz="2400" dirty="0"/>
                        <a:t>- $50,000</a:t>
                      </a:r>
                    </a:p>
                  </a:txBody>
                  <a:tcPr marL="64273" marR="64273" marT="32136" marB="32136"/>
                </a:tc>
                <a:tc>
                  <a:txBody>
                    <a:bodyPr/>
                    <a:lstStyle/>
                    <a:p>
                      <a:pPr algn="ctr"/>
                      <a:r>
                        <a:rPr lang="en-US" sz="2400" dirty="0"/>
                        <a:t>5%</a:t>
                      </a:r>
                    </a:p>
                  </a:txBody>
                  <a:tcPr marL="64273" marR="64273" marT="32136" marB="32136"/>
                </a:tc>
                <a:extLst>
                  <a:ext uri="{0D108BD9-81ED-4DB2-BD59-A6C34878D82A}">
                    <a16:rowId xmlns:a16="http://schemas.microsoft.com/office/drawing/2014/main" val="10002"/>
                  </a:ext>
                </a:extLst>
              </a:tr>
              <a:tr h="384670">
                <a:tc>
                  <a:txBody>
                    <a:bodyPr/>
                    <a:lstStyle/>
                    <a:p>
                      <a:pPr algn="ctr"/>
                      <a:endParaRPr lang="en-US" sz="2400" dirty="0"/>
                    </a:p>
                  </a:txBody>
                  <a:tcPr marL="64273" marR="64273" marT="32136" marB="32136">
                    <a:solidFill>
                      <a:schemeClr val="bg1">
                        <a:lumMod val="95000"/>
                      </a:schemeClr>
                    </a:solidFill>
                  </a:tcPr>
                </a:tc>
                <a:tc>
                  <a:txBody>
                    <a:bodyPr/>
                    <a:lstStyle/>
                    <a:p>
                      <a:pPr algn="ctr"/>
                      <a:endParaRPr lang="en-US" sz="2400" dirty="0"/>
                    </a:p>
                  </a:txBody>
                  <a:tcPr marL="64273" marR="64273" marT="32136" marB="32136">
                    <a:solidFill>
                      <a:schemeClr val="bg1">
                        <a:lumMod val="95000"/>
                      </a:schemeClr>
                    </a:solidFill>
                  </a:tcPr>
                </a:tc>
                <a:tc>
                  <a:txBody>
                    <a:bodyPr/>
                    <a:lstStyle/>
                    <a:p>
                      <a:pPr algn="ctr"/>
                      <a:r>
                        <a:rPr lang="en-US" sz="2400" dirty="0"/>
                        <a:t>= $10,000</a:t>
                      </a:r>
                    </a:p>
                  </a:txBody>
                  <a:tcPr marL="64273" marR="64273" marT="32136" marB="32136">
                    <a:solidFill>
                      <a:schemeClr val="bg1">
                        <a:lumMod val="95000"/>
                      </a:schemeClr>
                    </a:solidFill>
                  </a:tcPr>
                </a:tc>
                <a:tc>
                  <a:txBody>
                    <a:bodyPr/>
                    <a:lstStyle/>
                    <a:p>
                      <a:pPr algn="ctr"/>
                      <a:endParaRPr lang="en-US" sz="2400" dirty="0"/>
                    </a:p>
                  </a:txBody>
                  <a:tcPr marL="64273" marR="64273" marT="32136" marB="32136">
                    <a:solidFill>
                      <a:schemeClr val="bg1">
                        <a:lumMod val="95000"/>
                      </a:schemeClr>
                    </a:solid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4483B19F-4F12-B286-E449-C781F29F0413}"/>
              </a:ext>
            </a:extLst>
          </p:cNvPr>
          <p:cNvSpPr/>
          <p:nvPr/>
        </p:nvSpPr>
        <p:spPr>
          <a:xfrm>
            <a:off x="1771308" y="1794117"/>
            <a:ext cx="8228717" cy="461665"/>
          </a:xfrm>
          <a:prstGeom prst="rect">
            <a:avLst/>
          </a:prstGeom>
        </p:spPr>
        <p:txBody>
          <a:bodyPr wrap="square">
            <a:spAutoFit/>
          </a:bodyPr>
          <a:lstStyle/>
          <a:p>
            <a:pPr algn="just">
              <a:buSzPct val="100000"/>
            </a:pPr>
            <a:r>
              <a:rPr lang="en-US" sz="2400" dirty="0">
                <a:solidFill>
                  <a:schemeClr val="tx1">
                    <a:lumMod val="75000"/>
                  </a:schemeClr>
                </a:solidFill>
                <a:latin typeface="+mn-lt"/>
              </a:rPr>
              <a:t>Here’s some math to contemplate:</a:t>
            </a:r>
          </a:p>
        </p:txBody>
      </p:sp>
      <p:sp>
        <p:nvSpPr>
          <p:cNvPr id="7" name="TextBox 6">
            <a:extLst>
              <a:ext uri="{FF2B5EF4-FFF2-40B4-BE49-F238E27FC236}">
                <a16:creationId xmlns:a16="http://schemas.microsoft.com/office/drawing/2014/main" id="{328D1221-311D-9461-0882-20462D53A15A}"/>
              </a:ext>
            </a:extLst>
          </p:cNvPr>
          <p:cNvSpPr txBox="1"/>
          <p:nvPr/>
        </p:nvSpPr>
        <p:spPr>
          <a:xfrm>
            <a:off x="7405292" y="4981594"/>
            <a:ext cx="2090290" cy="1172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35" tIns="32135" rIns="32135" bIns="32135" numCol="1" spcCol="38100" rtlCol="0" anchor="t">
            <a:spAutoFit/>
          </a:bodyPr>
          <a:lstStyle/>
          <a:p>
            <a:pPr algn="r" defTabSz="1285204" fontAlgn="auto" hangingPunct="0">
              <a:spcBef>
                <a:spcPts val="0"/>
              </a:spcBef>
              <a:spcAft>
                <a:spcPts val="0"/>
              </a:spcAft>
            </a:pPr>
            <a:r>
              <a:rPr lang="en-US" sz="2400" dirty="0"/>
              <a:t>$1,000,000</a:t>
            </a:r>
            <a:endParaRPr lang="en-US" sz="2400" b="0" dirty="0">
              <a:sym typeface="Helvetica"/>
            </a:endParaRPr>
          </a:p>
          <a:p>
            <a:pPr algn="r" defTabSz="1285204" fontAlgn="auto" hangingPunct="0">
              <a:spcBef>
                <a:spcPts val="0"/>
              </a:spcBef>
              <a:spcAft>
                <a:spcPts val="0"/>
              </a:spcAft>
            </a:pPr>
            <a:r>
              <a:rPr lang="en-US" sz="2400" u="sng" dirty="0"/>
              <a:t>-$10,000</a:t>
            </a:r>
          </a:p>
          <a:p>
            <a:pPr algn="r" defTabSz="1285204" fontAlgn="auto" hangingPunct="0">
              <a:spcBef>
                <a:spcPts val="0"/>
              </a:spcBef>
              <a:spcAft>
                <a:spcPts val="0"/>
              </a:spcAft>
            </a:pPr>
            <a:r>
              <a:rPr lang="en-US" sz="2400" dirty="0">
                <a:sym typeface="Helvetica"/>
              </a:rPr>
              <a:t>$990,000</a:t>
            </a:r>
          </a:p>
        </p:txBody>
      </p:sp>
      <p:sp>
        <p:nvSpPr>
          <p:cNvPr id="8" name="Right Arrow 4">
            <a:extLst>
              <a:ext uri="{FF2B5EF4-FFF2-40B4-BE49-F238E27FC236}">
                <a16:creationId xmlns:a16="http://schemas.microsoft.com/office/drawing/2014/main" id="{4E3ADA78-CC08-9958-E4E3-4327C5E2062F}"/>
              </a:ext>
            </a:extLst>
          </p:cNvPr>
          <p:cNvSpPr/>
          <p:nvPr/>
        </p:nvSpPr>
        <p:spPr>
          <a:xfrm>
            <a:off x="6006552" y="4942463"/>
            <a:ext cx="2044621" cy="902320"/>
          </a:xfrm>
          <a:prstGeom prst="rightArrow">
            <a:avLst/>
          </a:prstGeom>
          <a:solidFill>
            <a:srgbClr val="6A8E7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35" tIns="32135" rIns="32135" bIns="32135" numCol="1" spcCol="38100" rtlCol="0" anchor="ctr">
            <a:spAutoFit/>
          </a:bodyPr>
          <a:lstStyle/>
          <a:p>
            <a:pPr defTabSz="1285204" fontAlgn="auto" hangingPunct="0">
              <a:spcBef>
                <a:spcPts val="0"/>
              </a:spcBef>
              <a:spcAft>
                <a:spcPts val="0"/>
              </a:spcAft>
            </a:pPr>
            <a:endParaRPr lang="en-US" sz="2530" b="0" dirty="0">
              <a:solidFill>
                <a:srgbClr val="7F7F7F"/>
              </a:solidFill>
              <a:latin typeface="+mn-lt"/>
              <a:sym typeface="Helvetica"/>
            </a:endParaRPr>
          </a:p>
        </p:txBody>
      </p:sp>
      <p:sp>
        <p:nvSpPr>
          <p:cNvPr id="10" name="TextBox 9">
            <a:extLst>
              <a:ext uri="{FF2B5EF4-FFF2-40B4-BE49-F238E27FC236}">
                <a16:creationId xmlns:a16="http://schemas.microsoft.com/office/drawing/2014/main" id="{317772B3-AB70-35A2-45FB-E29F112DFF95}"/>
              </a:ext>
            </a:extLst>
          </p:cNvPr>
          <p:cNvSpPr txBox="1"/>
          <p:nvPr/>
        </p:nvSpPr>
        <p:spPr>
          <a:xfrm>
            <a:off x="2200416" y="4981594"/>
            <a:ext cx="3604867" cy="15422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35" tIns="32135" rIns="32135" bIns="32135" numCol="1" spcCol="38100" rtlCol="0" anchor="t">
            <a:spAutoFit/>
          </a:bodyPr>
          <a:lstStyle/>
          <a:p>
            <a:pPr algn="ctr" defTabSz="1285204" fontAlgn="auto" hangingPunct="0">
              <a:spcBef>
                <a:spcPts val="0"/>
              </a:spcBef>
              <a:spcAft>
                <a:spcPts val="0"/>
              </a:spcAft>
            </a:pPr>
            <a:r>
              <a:rPr lang="en-US" sz="2400" b="0" dirty="0">
                <a:latin typeface="+mn-lt"/>
                <a:sym typeface="Helvetica"/>
              </a:rPr>
              <a:t>Your security would have to be sold at approximately $990K to make up for the rise in interest rates</a:t>
            </a:r>
          </a:p>
        </p:txBody>
      </p:sp>
    </p:spTree>
    <p:extLst>
      <p:ext uri="{BB962C8B-B14F-4D97-AF65-F5344CB8AC3E}">
        <p14:creationId xmlns:p14="http://schemas.microsoft.com/office/powerpoint/2010/main" val="337029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3620CB-898A-85D2-5EE0-E9BEC28316BC}"/>
              </a:ext>
            </a:extLst>
          </p:cNvPr>
          <p:cNvSpPr>
            <a:spLocks noGrp="1"/>
          </p:cNvSpPr>
          <p:nvPr>
            <p:ph type="title"/>
          </p:nvPr>
        </p:nvSpPr>
        <p:spPr/>
        <p:txBody>
          <a:bodyPr>
            <a:normAutofit/>
          </a:bodyPr>
          <a:lstStyle/>
          <a:p>
            <a:r>
              <a:rPr lang="en-US" sz="3600" dirty="0">
                <a:solidFill>
                  <a:srgbClr val="FFFEFF"/>
                </a:solidFill>
              </a:rPr>
              <a:t>Poll question #2</a:t>
            </a:r>
            <a:endParaRPr lang="en-US" sz="3600" dirty="0"/>
          </a:p>
        </p:txBody>
      </p:sp>
      <p:sp>
        <p:nvSpPr>
          <p:cNvPr id="6" name="Content Placeholder 5">
            <a:extLst>
              <a:ext uri="{FF2B5EF4-FFF2-40B4-BE49-F238E27FC236}">
                <a16:creationId xmlns:a16="http://schemas.microsoft.com/office/drawing/2014/main" id="{BDF9F15C-D097-768E-7A4B-244559A324BA}"/>
              </a:ext>
            </a:extLst>
          </p:cNvPr>
          <p:cNvSpPr>
            <a:spLocks noGrp="1"/>
          </p:cNvSpPr>
          <p:nvPr>
            <p:ph sz="half" idx="1"/>
          </p:nvPr>
        </p:nvSpPr>
        <p:spPr>
          <a:xfrm>
            <a:off x="581193" y="2228003"/>
            <a:ext cx="3713100" cy="4382770"/>
          </a:xfrm>
          <a:ln>
            <a:solidFill>
              <a:srgbClr val="B9D5C0"/>
            </a:solidFill>
          </a:ln>
        </p:spPr>
        <p:style>
          <a:lnRef idx="2">
            <a:schemeClr val="accent3"/>
          </a:lnRef>
          <a:fillRef idx="1">
            <a:schemeClr val="lt1"/>
          </a:fillRef>
          <a:effectRef idx="0">
            <a:schemeClr val="accent3"/>
          </a:effectRef>
          <a:fontRef idx="minor">
            <a:schemeClr val="dk1"/>
          </a:fontRef>
        </p:style>
        <p:txBody>
          <a:bodyPr>
            <a:noAutofit/>
          </a:bodyPr>
          <a:lstStyle/>
          <a:p>
            <a:pPr marL="0" indent="0" algn="ctr">
              <a:buNone/>
            </a:pPr>
            <a:r>
              <a:rPr lang="en-US" sz="1350" b="1" dirty="0"/>
              <a:t>Scenario</a:t>
            </a:r>
          </a:p>
          <a:p>
            <a:pPr marL="0" indent="0">
              <a:buNone/>
            </a:pPr>
            <a:r>
              <a:rPr lang="en-US" sz="1350" u="sng" dirty="0"/>
              <a:t>On 09/02/2022, your Agency buys at par</a:t>
            </a:r>
            <a:r>
              <a:rPr lang="en-US" sz="1350" dirty="0"/>
              <a:t>:</a:t>
            </a:r>
          </a:p>
          <a:p>
            <a:r>
              <a:rPr lang="en-US" sz="1350" dirty="0"/>
              <a:t>3-year US Treasury Note</a:t>
            </a:r>
          </a:p>
          <a:p>
            <a:r>
              <a:rPr lang="en-US" sz="1350" dirty="0"/>
              <a:t>Yield to Maturity: 3.43%</a:t>
            </a:r>
          </a:p>
          <a:p>
            <a:pPr>
              <a:spcAft>
                <a:spcPts val="1200"/>
              </a:spcAft>
            </a:pPr>
            <a:r>
              <a:rPr lang="en-US" sz="1350" dirty="0"/>
              <a:t>Face Value: 100</a:t>
            </a:r>
          </a:p>
          <a:p>
            <a:pPr marL="0" indent="0">
              <a:buNone/>
            </a:pPr>
            <a:r>
              <a:rPr lang="en-US" sz="1350" u="sng" dirty="0"/>
              <a:t>On 09/01/2023 (the pricing date)</a:t>
            </a:r>
            <a:r>
              <a:rPr lang="en-US" sz="1350" dirty="0"/>
              <a:t>:</a:t>
            </a:r>
          </a:p>
          <a:p>
            <a:r>
              <a:rPr lang="en-US" sz="1350" dirty="0"/>
              <a:t>Market Yield</a:t>
            </a:r>
          </a:p>
          <a:p>
            <a:r>
              <a:rPr lang="en-US" sz="1350" dirty="0"/>
              <a:t>UST 2-year US Treasury yield: 4.881%</a:t>
            </a:r>
          </a:p>
          <a:p>
            <a:pPr>
              <a:spcAft>
                <a:spcPts val="1200"/>
              </a:spcAft>
            </a:pPr>
            <a:r>
              <a:rPr lang="en-US" sz="1350" dirty="0"/>
              <a:t>Face Value: 100</a:t>
            </a:r>
          </a:p>
          <a:p>
            <a:pPr marL="0" indent="0">
              <a:buNone/>
            </a:pPr>
            <a:r>
              <a:rPr lang="en-US" sz="1350" u="sng" dirty="0"/>
              <a:t>Your Agency’s UST note</a:t>
            </a:r>
            <a:r>
              <a:rPr lang="en-US" sz="1350" dirty="0"/>
              <a:t>:</a:t>
            </a:r>
          </a:p>
          <a:p>
            <a:r>
              <a:rPr lang="en-US" sz="1350" dirty="0"/>
              <a:t>2-year to maturity</a:t>
            </a:r>
          </a:p>
          <a:p>
            <a:r>
              <a:rPr lang="en-US" sz="1350" dirty="0"/>
              <a:t>Fixed Coupon: 3.43%</a:t>
            </a:r>
          </a:p>
          <a:p>
            <a:pPr>
              <a:spcAft>
                <a:spcPts val="1200"/>
              </a:spcAft>
            </a:pPr>
            <a:r>
              <a:rPr lang="en-US" sz="1350" dirty="0"/>
              <a:t>Future Value: 100</a:t>
            </a:r>
          </a:p>
        </p:txBody>
      </p:sp>
      <p:sp>
        <p:nvSpPr>
          <p:cNvPr id="13" name="Content Placeholder 12">
            <a:extLst>
              <a:ext uri="{FF2B5EF4-FFF2-40B4-BE49-F238E27FC236}">
                <a16:creationId xmlns:a16="http://schemas.microsoft.com/office/drawing/2014/main" id="{F39DD912-68C7-6FE2-CAA5-73782E2E6D2B}"/>
              </a:ext>
            </a:extLst>
          </p:cNvPr>
          <p:cNvSpPr>
            <a:spLocks noGrp="1"/>
          </p:cNvSpPr>
          <p:nvPr>
            <p:ph sz="half" idx="2"/>
          </p:nvPr>
        </p:nvSpPr>
        <p:spPr>
          <a:xfrm>
            <a:off x="4402667" y="2228003"/>
            <a:ext cx="7208142" cy="4300544"/>
          </a:xfrm>
          <a:solidFill>
            <a:srgbClr val="D9E3DE"/>
          </a:solid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indent="0" defTabSz="1422400">
              <a:lnSpc>
                <a:spcPct val="90000"/>
              </a:lnSpc>
              <a:spcBef>
                <a:spcPct val="0"/>
              </a:spcBef>
              <a:spcAft>
                <a:spcPct val="35000"/>
              </a:spcAft>
              <a:buNone/>
            </a:pPr>
            <a:r>
              <a:rPr lang="en-US" sz="2000" dirty="0">
                <a:solidFill>
                  <a:schemeClr val="tx1"/>
                </a:solidFill>
              </a:rPr>
              <a:t>If you wanted to sell your unit’s bond in the market on 09/01/2023, how could you convince someone to buy it?</a:t>
            </a:r>
          </a:p>
          <a:p>
            <a:pPr marL="0" indent="0" defTabSz="1422400">
              <a:lnSpc>
                <a:spcPct val="90000"/>
              </a:lnSpc>
              <a:spcBef>
                <a:spcPct val="0"/>
              </a:spcBef>
              <a:spcAft>
                <a:spcPct val="35000"/>
              </a:spcAft>
              <a:buNone/>
            </a:pPr>
            <a:endParaRPr lang="en-US" sz="2000" dirty="0">
              <a:solidFill>
                <a:schemeClr val="tx1"/>
              </a:solidFill>
            </a:endParaRPr>
          </a:p>
          <a:p>
            <a:pPr marL="457200" indent="-457200" defTabSz="1422400">
              <a:lnSpc>
                <a:spcPct val="90000"/>
              </a:lnSpc>
              <a:spcBef>
                <a:spcPct val="0"/>
              </a:spcBef>
              <a:spcAft>
                <a:spcPct val="35000"/>
              </a:spcAft>
              <a:buFont typeface="+mj-lt"/>
              <a:buAutoNum type="alphaUcPeriod"/>
            </a:pPr>
            <a:r>
              <a:rPr lang="en-US" sz="2000" dirty="0">
                <a:solidFill>
                  <a:schemeClr val="tx1"/>
                </a:solidFill>
              </a:rPr>
              <a:t>Lower the Purchase Price</a:t>
            </a:r>
          </a:p>
          <a:p>
            <a:pPr marL="457200" indent="-457200" defTabSz="1422400">
              <a:lnSpc>
                <a:spcPct val="90000"/>
              </a:lnSpc>
              <a:spcBef>
                <a:spcPct val="0"/>
              </a:spcBef>
              <a:spcAft>
                <a:spcPct val="35000"/>
              </a:spcAft>
              <a:buFont typeface="+mj-lt"/>
              <a:buAutoNum type="alphaUcPeriod"/>
            </a:pPr>
            <a:r>
              <a:rPr lang="en-US" sz="2000" dirty="0">
                <a:solidFill>
                  <a:schemeClr val="tx1"/>
                </a:solidFill>
              </a:rPr>
              <a:t>Raise the Purchase Price</a:t>
            </a:r>
          </a:p>
          <a:p>
            <a:pPr marL="457200" indent="-457200" defTabSz="1422400">
              <a:lnSpc>
                <a:spcPct val="90000"/>
              </a:lnSpc>
              <a:spcBef>
                <a:spcPct val="0"/>
              </a:spcBef>
              <a:spcAft>
                <a:spcPct val="35000"/>
              </a:spcAft>
              <a:buFont typeface="+mj-lt"/>
              <a:buAutoNum type="alphaUcPeriod"/>
            </a:pPr>
            <a:r>
              <a:rPr lang="en-US" sz="2000" dirty="0">
                <a:solidFill>
                  <a:schemeClr val="tx1"/>
                </a:solidFill>
              </a:rPr>
              <a:t>Do Nothing – No One Will Want Your Lower Coupon Bond</a:t>
            </a:r>
          </a:p>
          <a:p>
            <a:pPr marL="0" indent="0" defTabSz="1422400">
              <a:lnSpc>
                <a:spcPct val="90000"/>
              </a:lnSpc>
              <a:spcBef>
                <a:spcPct val="0"/>
              </a:spcBef>
              <a:spcAft>
                <a:spcPct val="35000"/>
              </a:spcAft>
              <a:buNone/>
            </a:pPr>
            <a:endParaRPr lang="en-US" sz="2000" dirty="0">
              <a:solidFill>
                <a:schemeClr val="tx1"/>
              </a:solidFill>
            </a:endParaRPr>
          </a:p>
        </p:txBody>
      </p:sp>
      <p:sp>
        <p:nvSpPr>
          <p:cNvPr id="2" name="Slide Number Placeholder 2">
            <a:extLst>
              <a:ext uri="{FF2B5EF4-FFF2-40B4-BE49-F238E27FC236}">
                <a16:creationId xmlns:a16="http://schemas.microsoft.com/office/drawing/2014/main" id="{D019CEC8-B4AB-7318-F4B0-86E8072608DC}"/>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25</a:t>
            </a:fld>
            <a:endParaRPr lang="en-US" sz="900" dirty="0">
              <a:solidFill>
                <a:schemeClr val="accent2"/>
              </a:solidFill>
            </a:endParaRPr>
          </a:p>
        </p:txBody>
      </p:sp>
    </p:spTree>
    <p:extLst>
      <p:ext uri="{BB962C8B-B14F-4D97-AF65-F5344CB8AC3E}">
        <p14:creationId xmlns:p14="http://schemas.microsoft.com/office/powerpoint/2010/main" val="2730689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E7AF-F9DF-1195-5407-D162D1F90C96}"/>
              </a:ext>
            </a:extLst>
          </p:cNvPr>
          <p:cNvSpPr>
            <a:spLocks noGrp="1"/>
          </p:cNvSpPr>
          <p:nvPr>
            <p:ph type="title"/>
          </p:nvPr>
        </p:nvSpPr>
        <p:spPr/>
        <p:txBody>
          <a:bodyPr>
            <a:normAutofit/>
          </a:bodyPr>
          <a:lstStyle/>
          <a:p>
            <a:r>
              <a:rPr lang="en-US" sz="3600" dirty="0"/>
              <a:t>How to Price a Bond in Excel</a:t>
            </a:r>
          </a:p>
        </p:txBody>
      </p:sp>
      <p:sp>
        <p:nvSpPr>
          <p:cNvPr id="4" name="Slide Number Placeholder 3">
            <a:extLst>
              <a:ext uri="{FF2B5EF4-FFF2-40B4-BE49-F238E27FC236}">
                <a16:creationId xmlns:a16="http://schemas.microsoft.com/office/drawing/2014/main" id="{BB7DF80B-FF12-CA3D-5161-331C25BAC737}"/>
              </a:ext>
            </a:extLst>
          </p:cNvPr>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5" name="Content Placeholder 5">
            <a:extLst>
              <a:ext uri="{FF2B5EF4-FFF2-40B4-BE49-F238E27FC236}">
                <a16:creationId xmlns:a16="http://schemas.microsoft.com/office/drawing/2014/main" id="{573932BA-84B8-ABBE-A02C-14AAFF8463CF}"/>
              </a:ext>
            </a:extLst>
          </p:cNvPr>
          <p:cNvGraphicFramePr>
            <a:graphicFrameLocks noGrp="1"/>
          </p:cNvGraphicFramePr>
          <p:nvPr>
            <p:ph idx="1"/>
            <p:extLst>
              <p:ext uri="{D42A27DB-BD31-4B8C-83A1-F6EECF244321}">
                <p14:modId xmlns:p14="http://schemas.microsoft.com/office/powerpoint/2010/main" val="603261834"/>
              </p:ext>
            </p:extLst>
          </p:nvPr>
        </p:nvGraphicFramePr>
        <p:xfrm>
          <a:off x="2580482" y="2515660"/>
          <a:ext cx="7031036" cy="3027680"/>
        </p:xfrm>
        <a:graphic>
          <a:graphicData uri="http://schemas.openxmlformats.org/drawingml/2006/table">
            <a:tbl>
              <a:tblPr firstRow="1" bandRow="1">
                <a:tableStyleId>{1FECB4D8-DB02-4DC6-A0A2-4F2EBAE1DC90}</a:tableStyleId>
              </a:tblPr>
              <a:tblGrid>
                <a:gridCol w="1074894">
                  <a:extLst>
                    <a:ext uri="{9D8B030D-6E8A-4147-A177-3AD203B41FA5}">
                      <a16:colId xmlns:a16="http://schemas.microsoft.com/office/drawing/2014/main" val="315447937"/>
                    </a:ext>
                  </a:extLst>
                </a:gridCol>
                <a:gridCol w="2190750">
                  <a:extLst>
                    <a:ext uri="{9D8B030D-6E8A-4147-A177-3AD203B41FA5}">
                      <a16:colId xmlns:a16="http://schemas.microsoft.com/office/drawing/2014/main" val="1022221157"/>
                    </a:ext>
                  </a:extLst>
                </a:gridCol>
                <a:gridCol w="2007633">
                  <a:extLst>
                    <a:ext uri="{9D8B030D-6E8A-4147-A177-3AD203B41FA5}">
                      <a16:colId xmlns:a16="http://schemas.microsoft.com/office/drawing/2014/main" val="2241112516"/>
                    </a:ext>
                  </a:extLst>
                </a:gridCol>
                <a:gridCol w="1757759">
                  <a:extLst>
                    <a:ext uri="{9D8B030D-6E8A-4147-A177-3AD203B41FA5}">
                      <a16:colId xmlns:a16="http://schemas.microsoft.com/office/drawing/2014/main" val="3100444951"/>
                    </a:ext>
                  </a:extLst>
                </a:gridCol>
              </a:tblGrid>
              <a:tr h="0">
                <a:tc>
                  <a:txBody>
                    <a:bodyPr/>
                    <a:lstStyle/>
                    <a:p>
                      <a:endParaRPr lang="en-US" dirty="0"/>
                    </a:p>
                  </a:txBody>
                  <a:tcPr anchor="ctr"/>
                </a:tc>
                <a:tc>
                  <a:txBody>
                    <a:bodyPr/>
                    <a:lstStyle/>
                    <a:p>
                      <a:r>
                        <a:rPr lang="en-US" dirty="0">
                          <a:solidFill>
                            <a:schemeClr val="tx1"/>
                          </a:solidFill>
                        </a:rPr>
                        <a:t>Field Meaning</a:t>
                      </a:r>
                    </a:p>
                  </a:txBody>
                  <a:tcPr anchor="ctr"/>
                </a:tc>
                <a:tc>
                  <a:txBody>
                    <a:bodyPr/>
                    <a:lstStyle/>
                    <a:p>
                      <a:r>
                        <a:rPr lang="en-US" dirty="0">
                          <a:solidFill>
                            <a:schemeClr val="tx1"/>
                          </a:solidFill>
                        </a:rPr>
                        <a:t>Plain English</a:t>
                      </a:r>
                    </a:p>
                  </a:txBody>
                  <a:tcPr anchor="ctr"/>
                </a:tc>
                <a:tc>
                  <a:txBody>
                    <a:bodyPr/>
                    <a:lstStyle/>
                    <a:p>
                      <a:pPr algn="ctr"/>
                      <a:r>
                        <a:rPr lang="en-US" dirty="0">
                          <a:solidFill>
                            <a:schemeClr val="tx1"/>
                          </a:solidFill>
                        </a:rPr>
                        <a:t>Value</a:t>
                      </a:r>
                    </a:p>
                  </a:txBody>
                  <a:tcPr anchor="ctr"/>
                </a:tc>
                <a:extLst>
                  <a:ext uri="{0D108BD9-81ED-4DB2-BD59-A6C34878D82A}">
                    <a16:rowId xmlns:a16="http://schemas.microsoft.com/office/drawing/2014/main" val="3884222376"/>
                  </a:ext>
                </a:extLst>
              </a:tr>
              <a:tr h="370840">
                <a:tc>
                  <a:txBody>
                    <a:bodyPr/>
                    <a:lstStyle/>
                    <a:p>
                      <a:r>
                        <a:rPr lang="en-US" dirty="0"/>
                        <a:t>Rate</a:t>
                      </a:r>
                    </a:p>
                  </a:txBody>
                  <a:tcPr anchor="ctr"/>
                </a:tc>
                <a:tc>
                  <a:txBody>
                    <a:bodyPr/>
                    <a:lstStyle/>
                    <a:p>
                      <a:r>
                        <a:rPr lang="en-US" dirty="0"/>
                        <a:t>Market Interest Rate</a:t>
                      </a:r>
                    </a:p>
                  </a:txBody>
                  <a:tcPr anchor="ctr"/>
                </a:tc>
                <a:tc>
                  <a:txBody>
                    <a:bodyPr/>
                    <a:lstStyle/>
                    <a:p>
                      <a:r>
                        <a:rPr lang="en-US" dirty="0"/>
                        <a:t>Yield-to-Maturity</a:t>
                      </a:r>
                    </a:p>
                  </a:txBody>
                  <a:tcPr anchor="ctr"/>
                </a:tc>
                <a:tc>
                  <a:txBody>
                    <a:bodyPr/>
                    <a:lstStyle/>
                    <a:p>
                      <a:pPr algn="ctr"/>
                      <a:r>
                        <a:rPr lang="en-US" dirty="0"/>
                        <a:t>4.881%/2</a:t>
                      </a:r>
                    </a:p>
                  </a:txBody>
                  <a:tcPr anchor="ctr"/>
                </a:tc>
                <a:extLst>
                  <a:ext uri="{0D108BD9-81ED-4DB2-BD59-A6C34878D82A}">
                    <a16:rowId xmlns:a16="http://schemas.microsoft.com/office/drawing/2014/main" val="1228940147"/>
                  </a:ext>
                </a:extLst>
              </a:tr>
              <a:tr h="370840">
                <a:tc>
                  <a:txBody>
                    <a:bodyPr/>
                    <a:lstStyle/>
                    <a:p>
                      <a:r>
                        <a:rPr lang="en-US" dirty="0"/>
                        <a:t>NPER</a:t>
                      </a:r>
                    </a:p>
                  </a:txBody>
                  <a:tcPr anchor="ctr"/>
                </a:tc>
                <a:tc>
                  <a:txBody>
                    <a:bodyPr/>
                    <a:lstStyle/>
                    <a:p>
                      <a:r>
                        <a:rPr lang="en-US" dirty="0"/>
                        <a:t>Number of Periods</a:t>
                      </a:r>
                    </a:p>
                  </a:txBody>
                  <a:tcPr anchor="ctr"/>
                </a:tc>
                <a:tc>
                  <a:txBody>
                    <a:bodyPr/>
                    <a:lstStyle/>
                    <a:p>
                      <a:r>
                        <a:rPr lang="en-US" dirty="0"/>
                        <a:t>Number of Interest Payments </a:t>
                      </a:r>
                      <a:r>
                        <a:rPr lang="en-US" b="1" dirty="0"/>
                        <a:t>Left</a:t>
                      </a:r>
                      <a:endParaRPr lang="en-US" i="1" dirty="0"/>
                    </a:p>
                  </a:txBody>
                  <a:tcPr anchor="ctr"/>
                </a:tc>
                <a:tc>
                  <a:txBody>
                    <a:bodyPr/>
                    <a:lstStyle/>
                    <a:p>
                      <a:pPr algn="ctr"/>
                      <a:r>
                        <a:rPr lang="en-US" dirty="0"/>
                        <a:t>2 years * 2 payments = 4</a:t>
                      </a:r>
                    </a:p>
                  </a:txBody>
                  <a:tcPr anchor="ctr"/>
                </a:tc>
                <a:extLst>
                  <a:ext uri="{0D108BD9-81ED-4DB2-BD59-A6C34878D82A}">
                    <a16:rowId xmlns:a16="http://schemas.microsoft.com/office/drawing/2014/main" val="236239453"/>
                  </a:ext>
                </a:extLst>
              </a:tr>
              <a:tr h="370840">
                <a:tc>
                  <a:txBody>
                    <a:bodyPr/>
                    <a:lstStyle/>
                    <a:p>
                      <a:r>
                        <a:rPr lang="en-US" dirty="0"/>
                        <a:t>PMT</a:t>
                      </a:r>
                    </a:p>
                  </a:txBody>
                  <a:tcPr anchor="ctr"/>
                </a:tc>
                <a:tc>
                  <a:txBody>
                    <a:bodyPr/>
                    <a:lstStyle/>
                    <a:p>
                      <a:r>
                        <a:rPr lang="en-US" dirty="0"/>
                        <a:t>Payment</a:t>
                      </a:r>
                    </a:p>
                  </a:txBody>
                  <a:tcPr anchor="ctr"/>
                </a:tc>
                <a:tc>
                  <a:txBody>
                    <a:bodyPr/>
                    <a:lstStyle/>
                    <a:p>
                      <a:r>
                        <a:rPr lang="en-US" b="1" dirty="0"/>
                        <a:t>Each</a:t>
                      </a:r>
                      <a:r>
                        <a:rPr lang="en-US" dirty="0"/>
                        <a:t> Coupon Payment ($)</a:t>
                      </a:r>
                    </a:p>
                  </a:txBody>
                  <a:tcPr anchor="ctr"/>
                </a:tc>
                <a:tc>
                  <a:txBody>
                    <a:bodyPr/>
                    <a:lstStyle/>
                    <a:p>
                      <a:pPr algn="ctr"/>
                      <a:r>
                        <a:rPr lang="en-US" dirty="0"/>
                        <a:t>+$3.43/2</a:t>
                      </a:r>
                    </a:p>
                  </a:txBody>
                  <a:tcPr anchor="ctr"/>
                </a:tc>
                <a:extLst>
                  <a:ext uri="{0D108BD9-81ED-4DB2-BD59-A6C34878D82A}">
                    <a16:rowId xmlns:a16="http://schemas.microsoft.com/office/drawing/2014/main" val="783177582"/>
                  </a:ext>
                </a:extLst>
              </a:tr>
              <a:tr h="370840">
                <a:tc>
                  <a:txBody>
                    <a:bodyPr/>
                    <a:lstStyle/>
                    <a:p>
                      <a:r>
                        <a:rPr lang="en-US" dirty="0"/>
                        <a:t>FV</a:t>
                      </a:r>
                    </a:p>
                  </a:txBody>
                  <a:tcPr anchor="ctr"/>
                </a:tc>
                <a:tc>
                  <a:txBody>
                    <a:bodyPr/>
                    <a:lstStyle/>
                    <a:p>
                      <a:r>
                        <a:rPr lang="en-US" dirty="0"/>
                        <a:t>Future Value</a:t>
                      </a:r>
                    </a:p>
                  </a:txBody>
                  <a:tcPr anchor="ctr"/>
                </a:tc>
                <a:tc>
                  <a:txBody>
                    <a:bodyPr/>
                    <a:lstStyle/>
                    <a:p>
                      <a:r>
                        <a:rPr lang="en-US" dirty="0"/>
                        <a:t>Face (Par) Value</a:t>
                      </a:r>
                    </a:p>
                  </a:txBody>
                  <a:tcPr anchor="ctr"/>
                </a:tc>
                <a:tc>
                  <a:txBody>
                    <a:bodyPr/>
                    <a:lstStyle/>
                    <a:p>
                      <a:pPr algn="ctr"/>
                      <a:r>
                        <a:rPr lang="en-US" dirty="0"/>
                        <a:t>100</a:t>
                      </a:r>
                    </a:p>
                  </a:txBody>
                  <a:tcPr anchor="ctr"/>
                </a:tc>
                <a:extLst>
                  <a:ext uri="{0D108BD9-81ED-4DB2-BD59-A6C34878D82A}">
                    <a16:rowId xmlns:a16="http://schemas.microsoft.com/office/drawing/2014/main" val="1300316055"/>
                  </a:ext>
                </a:extLst>
              </a:tr>
              <a:tr h="370840">
                <a:tc>
                  <a:txBody>
                    <a:bodyPr/>
                    <a:lstStyle/>
                    <a:p>
                      <a:r>
                        <a:rPr lang="en-US" dirty="0"/>
                        <a:t>PV</a:t>
                      </a:r>
                    </a:p>
                  </a:txBody>
                  <a:tcPr anchor="ctr"/>
                </a:tc>
                <a:tc>
                  <a:txBody>
                    <a:bodyPr/>
                    <a:lstStyle/>
                    <a:p>
                      <a:r>
                        <a:rPr lang="en-US" dirty="0"/>
                        <a:t>Present Value</a:t>
                      </a:r>
                    </a:p>
                  </a:txBody>
                  <a:tcPr anchor="ctr"/>
                </a:tc>
                <a:tc>
                  <a:txBody>
                    <a:bodyPr/>
                    <a:lstStyle/>
                    <a:p>
                      <a:r>
                        <a:rPr lang="en-US" dirty="0"/>
                        <a:t>Current Price of Bond</a:t>
                      </a:r>
                    </a:p>
                  </a:txBody>
                  <a:tcPr anchor="ctr"/>
                </a:tc>
                <a:tc>
                  <a:txBody>
                    <a:bodyPr/>
                    <a:lstStyle/>
                    <a:p>
                      <a:pPr algn="ctr"/>
                      <a:r>
                        <a:rPr lang="en-US" dirty="0"/>
                        <a:t>Solve for PV</a:t>
                      </a:r>
                    </a:p>
                    <a:p>
                      <a:pPr algn="ctr"/>
                      <a:r>
                        <a:rPr lang="en-US" dirty="0"/>
                        <a:t>97.27</a:t>
                      </a:r>
                    </a:p>
                  </a:txBody>
                  <a:tcPr anchor="ctr">
                    <a:solidFill>
                      <a:schemeClr val="accent5">
                        <a:lumMod val="40000"/>
                        <a:lumOff val="60000"/>
                      </a:schemeClr>
                    </a:solidFill>
                  </a:tcPr>
                </a:tc>
                <a:extLst>
                  <a:ext uri="{0D108BD9-81ED-4DB2-BD59-A6C34878D82A}">
                    <a16:rowId xmlns:a16="http://schemas.microsoft.com/office/drawing/2014/main" val="3744496527"/>
                  </a:ext>
                </a:extLst>
              </a:tr>
            </a:tbl>
          </a:graphicData>
        </a:graphic>
      </p:graphicFrame>
      <p:sp>
        <p:nvSpPr>
          <p:cNvPr id="6" name="TextBox 5">
            <a:extLst>
              <a:ext uri="{FF2B5EF4-FFF2-40B4-BE49-F238E27FC236}">
                <a16:creationId xmlns:a16="http://schemas.microsoft.com/office/drawing/2014/main" id="{7EC777ED-94FB-1AB8-9A35-68240C50F2BA}"/>
              </a:ext>
            </a:extLst>
          </p:cNvPr>
          <p:cNvSpPr txBox="1"/>
          <p:nvPr/>
        </p:nvSpPr>
        <p:spPr>
          <a:xfrm>
            <a:off x="3643156" y="1931142"/>
            <a:ext cx="52037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262626"/>
                </a:solidFill>
                <a:effectLst/>
                <a:uLnTx/>
                <a:uFillTx/>
                <a:ea typeface="Calibri" panose="020F0502020204030204" pitchFamily="34" charset="0"/>
                <a:cs typeface="Calibri" panose="020F0502020204030204" pitchFamily="34" charset="0"/>
              </a:rPr>
              <a:t>Excel Formula</a:t>
            </a:r>
            <a:r>
              <a:rPr kumimoji="0" lang="en-US" sz="1800" b="1" i="0" u="none" strike="noStrike" kern="1200" cap="none" spc="0" normalizeH="0" baseline="0" noProof="0" dirty="0">
                <a:ln>
                  <a:noFill/>
                </a:ln>
                <a:solidFill>
                  <a:srgbClr val="262626"/>
                </a:solidFill>
                <a:effectLst/>
                <a:uLnTx/>
                <a:uFillTx/>
                <a:ea typeface="Calibri" panose="020F0502020204030204" pitchFamily="34" charset="0"/>
                <a:cs typeface="Calibri" panose="020F0502020204030204" pitchFamily="34" charset="0"/>
              </a:rPr>
              <a:t>: PV ( rate, </a:t>
            </a:r>
            <a:r>
              <a:rPr kumimoji="0" lang="en-US" sz="1800" b="1" i="0" u="none" strike="noStrike" kern="1200" cap="none" spc="0" normalizeH="0" baseline="0" noProof="0" dirty="0" err="1">
                <a:ln>
                  <a:noFill/>
                </a:ln>
                <a:solidFill>
                  <a:srgbClr val="262626"/>
                </a:solidFill>
                <a:effectLst/>
                <a:uLnTx/>
                <a:uFillTx/>
                <a:ea typeface="Calibri" panose="020F0502020204030204" pitchFamily="34" charset="0"/>
                <a:cs typeface="Calibri" panose="020F0502020204030204" pitchFamily="34" charset="0"/>
              </a:rPr>
              <a:t>nper</a:t>
            </a:r>
            <a:r>
              <a:rPr kumimoji="0" lang="en-US" sz="1800" b="1" i="0" u="none" strike="noStrike" kern="1200" cap="none" spc="0" normalizeH="0" baseline="0" noProof="0" dirty="0">
                <a:ln>
                  <a:noFill/>
                </a:ln>
                <a:solidFill>
                  <a:srgbClr val="262626"/>
                </a:solidFill>
                <a:effectLst/>
                <a:uLnTx/>
                <a:uFillTx/>
                <a:ea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srgbClr val="262626"/>
                </a:solidFill>
                <a:effectLst/>
                <a:uLnTx/>
                <a:uFillTx/>
                <a:ea typeface="Calibri" panose="020F0502020204030204" pitchFamily="34" charset="0"/>
                <a:cs typeface="Calibri" panose="020F0502020204030204" pitchFamily="34" charset="0"/>
              </a:rPr>
              <a:t>pmt</a:t>
            </a:r>
            <a:r>
              <a:rPr kumimoji="0" lang="en-US" sz="1800" b="1" i="0" u="none" strike="noStrike" kern="1200" cap="none" spc="0" normalizeH="0" baseline="0" noProof="0" dirty="0">
                <a:ln>
                  <a:noFill/>
                </a:ln>
                <a:solidFill>
                  <a:srgbClr val="262626"/>
                </a:solidFill>
                <a:effectLst/>
                <a:uLnTx/>
                <a:uFillTx/>
                <a:ea typeface="Calibri" panose="020F0502020204030204" pitchFamily="34" charset="0"/>
                <a:cs typeface="Calibri" panose="020F0502020204030204" pitchFamily="34" charset="0"/>
              </a:rPr>
              <a:t>, FV, [type])</a:t>
            </a:r>
          </a:p>
        </p:txBody>
      </p:sp>
      <p:sp>
        <p:nvSpPr>
          <p:cNvPr id="7" name="TextBox 6">
            <a:extLst>
              <a:ext uri="{FF2B5EF4-FFF2-40B4-BE49-F238E27FC236}">
                <a16:creationId xmlns:a16="http://schemas.microsoft.com/office/drawing/2014/main" id="{797AB6B5-6A1F-F8A9-C233-8C5A534717C1}"/>
              </a:ext>
            </a:extLst>
          </p:cNvPr>
          <p:cNvSpPr txBox="1"/>
          <p:nvPr/>
        </p:nvSpPr>
        <p:spPr>
          <a:xfrm>
            <a:off x="4037488" y="5917007"/>
            <a:ext cx="42964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262626"/>
                </a:solidFill>
                <a:effectLst/>
                <a:uLnTx/>
                <a:uFillTx/>
                <a:ea typeface="+mn-ea"/>
                <a:cs typeface="+mn-cs"/>
              </a:rPr>
              <a:t>US Treasuries pay interest semi-annually!</a:t>
            </a:r>
          </a:p>
        </p:txBody>
      </p:sp>
    </p:spTree>
    <p:extLst>
      <p:ext uri="{BB962C8B-B14F-4D97-AF65-F5344CB8AC3E}">
        <p14:creationId xmlns:p14="http://schemas.microsoft.com/office/powerpoint/2010/main" val="156170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174D9-2A0C-8653-7985-43A568F135E5}"/>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541558D4-5DBC-24AA-2F6F-CCC3FFC053FB}"/>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27</a:t>
            </a:fld>
            <a:endParaRPr lang="en-US" sz="900" dirty="0">
              <a:solidFill>
                <a:schemeClr val="accent2"/>
              </a:solidFill>
            </a:endParaRPr>
          </a:p>
        </p:txBody>
      </p:sp>
      <p:sp>
        <p:nvSpPr>
          <p:cNvPr id="12" name="Title 7">
            <a:extLst>
              <a:ext uri="{FF2B5EF4-FFF2-40B4-BE49-F238E27FC236}">
                <a16:creationId xmlns:a16="http://schemas.microsoft.com/office/drawing/2014/main" id="{DDCB6FDE-FF66-27A9-6571-37233021AB70}"/>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Impact of rising rates</a:t>
            </a:r>
          </a:p>
        </p:txBody>
      </p:sp>
      <p:sp>
        <p:nvSpPr>
          <p:cNvPr id="2" name="Shape 355">
            <a:extLst>
              <a:ext uri="{FF2B5EF4-FFF2-40B4-BE49-F238E27FC236}">
                <a16:creationId xmlns:a16="http://schemas.microsoft.com/office/drawing/2014/main" id="{4E608E89-7F02-CE53-D617-DB1DB4E198F0}"/>
              </a:ext>
            </a:extLst>
          </p:cNvPr>
          <p:cNvSpPr/>
          <p:nvPr/>
        </p:nvSpPr>
        <p:spPr>
          <a:xfrm>
            <a:off x="1224312" y="1544714"/>
            <a:ext cx="10386496" cy="4687410"/>
          </a:xfrm>
          <a:prstGeom prst="rect">
            <a:avLst/>
          </a:prstGeom>
          <a:extLst>
            <a:ext uri="{C572A759-6A51-4108-AA02-DFA0A04FC94B}">
              <ma14:wrappingTextBoxFlag xmlns="" xmlns:ma14="http://schemas.microsoft.com/office/mac/drawingml/2011/main" val="1"/>
            </a:ext>
          </a:extLst>
        </p:spPr>
        <p:txBody>
          <a:bodyPr>
            <a:normAutofit/>
          </a:bodyPr>
          <a:lstStyle>
            <a:lvl1pPr>
              <a:lnSpc>
                <a:spcPct val="150000"/>
              </a:lnSpc>
              <a:defRPr sz="2800">
                <a:latin typeface="Helvetica Light"/>
                <a:ea typeface="Helvetica Light"/>
                <a:cs typeface="Helvetica Light"/>
                <a:sym typeface="Helvetica Light"/>
              </a:defRPr>
            </a:lvl1pPr>
          </a:lstStyle>
          <a:p>
            <a:pPr marL="306000" indent="-30600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latin typeface="+mn-lt"/>
                <a:ea typeface="+mn-ea"/>
                <a:cs typeface="+mn-cs"/>
              </a:rPr>
              <a:t>Good News!: Interest income will increase.</a:t>
            </a:r>
          </a:p>
          <a:p>
            <a:pPr marL="1242000" lvl="3" indent="-234000">
              <a:spcBef>
                <a:spcPct val="20000"/>
              </a:spcBef>
              <a:spcAft>
                <a:spcPts val="600"/>
              </a:spcAft>
              <a:buClr>
                <a:schemeClr val="accent2"/>
              </a:buClr>
              <a:buSzPct val="92000"/>
              <a:buFont typeface="Wingdings 2" panose="05020102010507070707" pitchFamily="18" charset="2"/>
              <a:buChar char=""/>
            </a:pPr>
            <a:r>
              <a:rPr lang="en-US" sz="2600" dirty="0">
                <a:solidFill>
                  <a:schemeClr val="tx2"/>
                </a:solidFill>
              </a:rPr>
              <a:t>Reinvestment depends on length of average maturity</a:t>
            </a:r>
          </a:p>
          <a:p>
            <a:pPr marL="1242000" lvl="3" indent="-234000">
              <a:spcBef>
                <a:spcPct val="20000"/>
              </a:spcBef>
              <a:spcAft>
                <a:spcPts val="600"/>
              </a:spcAft>
              <a:buClr>
                <a:schemeClr val="accent2"/>
              </a:buClr>
              <a:buSzPct val="92000"/>
              <a:buFont typeface="Wingdings 2" panose="05020102010507070707" pitchFamily="18" charset="2"/>
              <a:buChar char=""/>
            </a:pPr>
            <a:r>
              <a:rPr lang="en-US" sz="2600" dirty="0">
                <a:solidFill>
                  <a:schemeClr val="tx2"/>
                </a:solidFill>
              </a:rPr>
              <a:t>Budgets will benefit from increased cash flow</a:t>
            </a:r>
          </a:p>
          <a:p>
            <a:pPr marL="1242000" lvl="3" indent="-234000">
              <a:spcBef>
                <a:spcPct val="20000"/>
              </a:spcBef>
              <a:spcAft>
                <a:spcPts val="600"/>
              </a:spcAft>
              <a:buClr>
                <a:schemeClr val="accent2"/>
              </a:buClr>
              <a:buSzPct val="92000"/>
              <a:buFont typeface="Wingdings 2" panose="05020102010507070707" pitchFamily="18" charset="2"/>
              <a:buChar char=""/>
            </a:pPr>
            <a:endParaRPr lang="en-US" sz="2600" dirty="0">
              <a:solidFill>
                <a:schemeClr val="tx2"/>
              </a:solidFill>
            </a:endParaRPr>
          </a:p>
          <a:p>
            <a:pPr marL="306000" indent="-30600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latin typeface="+mn-lt"/>
                <a:ea typeface="+mn-ea"/>
                <a:cs typeface="+mn-cs"/>
              </a:rPr>
              <a:t>Bad News!: The value of my bonds will go down.</a:t>
            </a:r>
          </a:p>
          <a:p>
            <a:pPr marL="1242000" lvl="3" indent="-234000">
              <a:spcBef>
                <a:spcPct val="20000"/>
              </a:spcBef>
              <a:spcAft>
                <a:spcPts val="600"/>
              </a:spcAft>
              <a:buClr>
                <a:schemeClr val="accent2"/>
              </a:buClr>
              <a:buSzPct val="92000"/>
              <a:buFont typeface="Wingdings 2" panose="05020102010507070707" pitchFamily="18" charset="2"/>
              <a:buChar char=""/>
            </a:pPr>
            <a:r>
              <a:rPr lang="en-US" sz="2600" dirty="0">
                <a:solidFill>
                  <a:schemeClr val="tx2"/>
                </a:solidFill>
              </a:rPr>
              <a:t>Sales before maturity</a:t>
            </a:r>
          </a:p>
          <a:p>
            <a:pPr marL="1242000" lvl="3" indent="-234000">
              <a:spcBef>
                <a:spcPct val="20000"/>
              </a:spcBef>
              <a:spcAft>
                <a:spcPts val="600"/>
              </a:spcAft>
              <a:buClr>
                <a:schemeClr val="accent2"/>
              </a:buClr>
              <a:buSzPct val="92000"/>
              <a:buFont typeface="Wingdings 2" panose="05020102010507070707" pitchFamily="18" charset="2"/>
              <a:buChar char=""/>
            </a:pPr>
            <a:r>
              <a:rPr lang="en-US" sz="2600" dirty="0">
                <a:solidFill>
                  <a:schemeClr val="tx2"/>
                </a:solidFill>
              </a:rPr>
              <a:t>GASB 31 and the Annual Comprehensive Financial Report (ACFR)</a:t>
            </a:r>
          </a:p>
          <a:p>
            <a:pPr>
              <a:spcBef>
                <a:spcPct val="20000"/>
              </a:spcBef>
              <a:spcAft>
                <a:spcPts val="600"/>
              </a:spcAft>
              <a:buClr>
                <a:schemeClr val="accent2"/>
              </a:buClr>
              <a:buSzPct val="92000"/>
            </a:pPr>
            <a:endParaRPr lang="en-US" dirty="0">
              <a:solidFill>
                <a:schemeClr val="tx2"/>
              </a:solidFill>
            </a:endParaRPr>
          </a:p>
        </p:txBody>
      </p:sp>
    </p:spTree>
    <p:extLst>
      <p:ext uri="{BB962C8B-B14F-4D97-AF65-F5344CB8AC3E}">
        <p14:creationId xmlns:p14="http://schemas.microsoft.com/office/powerpoint/2010/main" val="216271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90EB0-05C9-F157-BE41-23FB8A63FB4C}"/>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85569F8C-5810-F515-D821-7EF898D38362}"/>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28</a:t>
            </a:fld>
            <a:endParaRPr lang="en-US" sz="900" dirty="0">
              <a:solidFill>
                <a:schemeClr val="accent2"/>
              </a:solidFill>
            </a:endParaRPr>
          </a:p>
        </p:txBody>
      </p:sp>
      <p:sp>
        <p:nvSpPr>
          <p:cNvPr id="12" name="Title 7">
            <a:extLst>
              <a:ext uri="{FF2B5EF4-FFF2-40B4-BE49-F238E27FC236}">
                <a16:creationId xmlns:a16="http://schemas.microsoft.com/office/drawing/2014/main" id="{0DF5F449-34FC-584E-D1CA-B8028111E84F}"/>
              </a:ext>
            </a:extLst>
          </p:cNvPr>
          <p:cNvSpPr txBox="1">
            <a:spLocks/>
          </p:cNvSpPr>
          <p:nvPr/>
        </p:nvSpPr>
        <p:spPr>
          <a:xfrm>
            <a:off x="581192" y="494212"/>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Key Concept #2—Term Structure of Interest Rates—known as the Yield Curve</a:t>
            </a:r>
          </a:p>
        </p:txBody>
      </p:sp>
      <p:sp>
        <p:nvSpPr>
          <p:cNvPr id="11" name="TextBox 10">
            <a:extLst>
              <a:ext uri="{FF2B5EF4-FFF2-40B4-BE49-F238E27FC236}">
                <a16:creationId xmlns:a16="http://schemas.microsoft.com/office/drawing/2014/main" id="{ECBBF2E2-43C0-B942-048E-A6AC694A8B11}"/>
              </a:ext>
            </a:extLst>
          </p:cNvPr>
          <p:cNvSpPr txBox="1"/>
          <p:nvPr/>
        </p:nvSpPr>
        <p:spPr>
          <a:xfrm>
            <a:off x="914644" y="1786547"/>
            <a:ext cx="4673932" cy="1015663"/>
          </a:xfrm>
          <a:prstGeom prst="rect">
            <a:avLst/>
          </a:prstGeom>
          <a:noFill/>
        </p:spPr>
        <p:txBody>
          <a:bodyPr wrap="square" rtlCol="0">
            <a:spAutoFit/>
          </a:bodyPr>
          <a:lstStyle/>
          <a:p>
            <a:pPr algn="ctr"/>
            <a:r>
              <a:rPr lang="en-US" sz="2000" dirty="0">
                <a:solidFill>
                  <a:srgbClr val="640246"/>
                </a:solidFill>
                <a:latin typeface="Calibri" panose="020F0502020204030204" pitchFamily="34" charset="0"/>
                <a:cs typeface="Calibri" panose="020F0502020204030204" pitchFamily="34" charset="0"/>
              </a:rPr>
              <a:t>Treasuries Are Government IOUs </a:t>
            </a:r>
          </a:p>
          <a:p>
            <a:pPr algn="ctr"/>
            <a:r>
              <a:rPr lang="en-US" sz="2000" dirty="0">
                <a:solidFill>
                  <a:srgbClr val="640246"/>
                </a:solidFill>
                <a:latin typeface="Calibri" panose="020F0502020204030204" pitchFamily="34" charset="0"/>
                <a:cs typeface="Calibri" panose="020F0502020204030204" pitchFamily="34" charset="0"/>
              </a:rPr>
              <a:t>That Pay Interest, and different interest rates for different time periods</a:t>
            </a:r>
          </a:p>
        </p:txBody>
      </p:sp>
      <p:pic>
        <p:nvPicPr>
          <p:cNvPr id="13" name="Picture 2" descr="Image result for iou">
            <a:extLst>
              <a:ext uri="{FF2B5EF4-FFF2-40B4-BE49-F238E27FC236}">
                <a16:creationId xmlns:a16="http://schemas.microsoft.com/office/drawing/2014/main" id="{ED36B35E-B175-3FC9-63A1-685277E7BF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1" t="10865" r="5127" b="20890"/>
          <a:stretch/>
        </p:blipFill>
        <p:spPr bwMode="auto">
          <a:xfrm>
            <a:off x="1280197" y="2802210"/>
            <a:ext cx="3942825" cy="1744910"/>
          </a:xfrm>
          <a:prstGeom prst="trapezoid">
            <a:avLst>
              <a:gd name="adj" fmla="val 15664"/>
            </a:avLst>
          </a:prstGeom>
          <a:noFill/>
          <a:extLst>
            <a:ext uri="{909E8E84-426E-40DD-AFC4-6F175D3DCCD1}">
              <a14:hiddenFill xmlns:a14="http://schemas.microsoft.com/office/drawing/2010/main">
                <a:solidFill>
                  <a:srgbClr val="FFFFFF"/>
                </a:solidFill>
              </a14:hiddenFill>
            </a:ext>
          </a:extLst>
        </p:spPr>
      </p:pic>
      <p:sp>
        <p:nvSpPr>
          <p:cNvPr id="20" name="Shape 355">
            <a:extLst>
              <a:ext uri="{FF2B5EF4-FFF2-40B4-BE49-F238E27FC236}">
                <a16:creationId xmlns:a16="http://schemas.microsoft.com/office/drawing/2014/main" id="{9D006348-1D73-9BF2-57D3-E07D6262018A}"/>
              </a:ext>
            </a:extLst>
          </p:cNvPr>
          <p:cNvSpPr/>
          <p:nvPr/>
        </p:nvSpPr>
        <p:spPr>
          <a:xfrm>
            <a:off x="581192" y="4803174"/>
            <a:ext cx="11282739" cy="1397090"/>
          </a:xfrm>
          <a:prstGeom prst="rect">
            <a:avLst/>
          </a:prstGeom>
          <a:extLst>
            <a:ext uri="{C572A759-6A51-4108-AA02-DFA0A04FC94B}">
              <ma14:wrappingTextBoxFlag xmlns="" xmlns:ma14="http://schemas.microsoft.com/office/mac/drawingml/2011/main" val="1"/>
            </a:ext>
          </a:extLst>
        </p:spPr>
        <p:txBody>
          <a:bodyPr>
            <a:noAutofit/>
          </a:bodyPr>
          <a:lstStyle>
            <a:lvl1pPr>
              <a:lnSpc>
                <a:spcPct val="150000"/>
              </a:lnSpc>
              <a:defRPr sz="2800">
                <a:latin typeface="Helvetica Light"/>
                <a:ea typeface="Helvetica Light"/>
                <a:cs typeface="Helvetica Light"/>
                <a:sym typeface="Helvetica Light"/>
              </a:defRPr>
            </a:lvl1pPr>
          </a:lstStyle>
          <a:p>
            <a:pPr marL="306000" indent="-306000">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latin typeface="+mn-lt"/>
                <a:ea typeface="+mn-ea"/>
                <a:cs typeface="+mn-cs"/>
              </a:rPr>
              <a:t>Treasuries are considered among the safest bond investments due to government backing.</a:t>
            </a:r>
          </a:p>
          <a:p>
            <a:pPr marL="306000" indent="-306000">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latin typeface="+mn-lt"/>
                <a:ea typeface="+mn-ea"/>
                <a:cs typeface="+mn-cs"/>
              </a:rPr>
              <a:t>Yield curves are graphs depicting the yields of bonds of various maturities.</a:t>
            </a:r>
          </a:p>
          <a:p>
            <a:pPr marL="306000" indent="-306000">
              <a:spcBef>
                <a:spcPct val="20000"/>
              </a:spcBef>
              <a:spcAft>
                <a:spcPts val="600"/>
              </a:spcAft>
              <a:buClr>
                <a:schemeClr val="accent2"/>
              </a:buClr>
              <a:buSzPct val="92000"/>
              <a:buFont typeface="Wingdings 2" panose="05020102010507070707" pitchFamily="18" charset="2"/>
              <a:buChar char=""/>
            </a:pPr>
            <a:r>
              <a:rPr lang="en-US" sz="2000" dirty="0">
                <a:solidFill>
                  <a:schemeClr val="tx2"/>
                </a:solidFill>
                <a:latin typeface="+mn-lt"/>
                <a:ea typeface="+mn-ea"/>
                <a:cs typeface="+mn-cs"/>
              </a:rPr>
              <a:t>The shape and direction of the Treasury yield curve is closely watched by economists and investors.</a:t>
            </a:r>
          </a:p>
          <a:p>
            <a:pPr marL="306000" indent="-306000">
              <a:spcBef>
                <a:spcPct val="20000"/>
              </a:spcBef>
              <a:spcAft>
                <a:spcPts val="600"/>
              </a:spcAft>
              <a:buClr>
                <a:schemeClr val="accent2"/>
              </a:buClr>
              <a:buSzPct val="92000"/>
              <a:buFont typeface="Wingdings 2" panose="05020102010507070707" pitchFamily="18" charset="2"/>
              <a:buChar char=""/>
            </a:pPr>
            <a:endParaRPr lang="en-US" sz="2000" dirty="0">
              <a:solidFill>
                <a:schemeClr val="tx2"/>
              </a:solidFill>
              <a:latin typeface="+mn-lt"/>
              <a:ea typeface="+mn-ea"/>
              <a:cs typeface="+mn-cs"/>
            </a:endParaRPr>
          </a:p>
        </p:txBody>
      </p:sp>
      <p:sp>
        <p:nvSpPr>
          <p:cNvPr id="22" name="Rectangle 21">
            <a:extLst>
              <a:ext uri="{FF2B5EF4-FFF2-40B4-BE49-F238E27FC236}">
                <a16:creationId xmlns:a16="http://schemas.microsoft.com/office/drawing/2014/main" id="{6547811B-503C-6124-F21A-A51237B2F089}"/>
              </a:ext>
            </a:extLst>
          </p:cNvPr>
          <p:cNvSpPr/>
          <p:nvPr/>
        </p:nvSpPr>
        <p:spPr bwMode="auto">
          <a:xfrm>
            <a:off x="6310881" y="4358699"/>
            <a:ext cx="2861693" cy="215444"/>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Source: Bloomberg</a:t>
            </a:r>
          </a:p>
        </p:txBody>
      </p:sp>
      <p:pic>
        <p:nvPicPr>
          <p:cNvPr id="3" name="Picture 2">
            <a:extLst>
              <a:ext uri="{FF2B5EF4-FFF2-40B4-BE49-F238E27FC236}">
                <a16:creationId xmlns:a16="http://schemas.microsoft.com/office/drawing/2014/main" id="{6CEDED09-D5CA-7E30-D3AE-CB3C280599B8}"/>
              </a:ext>
            </a:extLst>
          </p:cNvPr>
          <p:cNvPicPr>
            <a:picLocks noChangeAspect="1"/>
          </p:cNvPicPr>
          <p:nvPr/>
        </p:nvPicPr>
        <p:blipFill>
          <a:blip r:embed="rId4"/>
          <a:stretch>
            <a:fillRect/>
          </a:stretch>
        </p:blipFill>
        <p:spPr>
          <a:xfrm>
            <a:off x="5954128" y="1795389"/>
            <a:ext cx="5323227" cy="3077024"/>
          </a:xfrm>
          <a:prstGeom prst="rect">
            <a:avLst/>
          </a:prstGeom>
        </p:spPr>
      </p:pic>
    </p:spTree>
    <p:extLst>
      <p:ext uri="{BB962C8B-B14F-4D97-AF65-F5344CB8AC3E}">
        <p14:creationId xmlns:p14="http://schemas.microsoft.com/office/powerpoint/2010/main" val="1467813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2FF5C2F6-436C-48EB-828F-2A7FA993A110}"/>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29</a:t>
            </a:fld>
            <a:endParaRPr lang="en-US" sz="900" dirty="0">
              <a:solidFill>
                <a:schemeClr val="accent2"/>
              </a:solidFill>
            </a:endParaRPr>
          </a:p>
        </p:txBody>
      </p:sp>
      <p:sp>
        <p:nvSpPr>
          <p:cNvPr id="12" name="Title 7">
            <a:extLst>
              <a:ext uri="{FF2B5EF4-FFF2-40B4-BE49-F238E27FC236}">
                <a16:creationId xmlns:a16="http://schemas.microsoft.com/office/drawing/2014/main" id="{F6974FBE-0ABB-46ED-B555-3DA49909F447}"/>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Key Concepts: the Yield Curve</a:t>
            </a:r>
          </a:p>
        </p:txBody>
      </p:sp>
      <p:sp>
        <p:nvSpPr>
          <p:cNvPr id="2" name="Arrow: Down 1">
            <a:extLst>
              <a:ext uri="{FF2B5EF4-FFF2-40B4-BE49-F238E27FC236}">
                <a16:creationId xmlns:a16="http://schemas.microsoft.com/office/drawing/2014/main" id="{6AA3E6A0-B4CC-D041-4DB8-3D5B3E5F5F27}"/>
              </a:ext>
            </a:extLst>
          </p:cNvPr>
          <p:cNvSpPr/>
          <p:nvPr/>
        </p:nvSpPr>
        <p:spPr bwMode="auto">
          <a:xfrm rot="10800000">
            <a:off x="1789913" y="2364369"/>
            <a:ext cx="293615" cy="3016007"/>
          </a:xfrm>
          <a:prstGeom prst="downArrow">
            <a:avLst>
              <a:gd name="adj1" fmla="val 34906"/>
              <a:gd name="adj2" fmla="val 63208"/>
            </a:avLst>
          </a:prstGeom>
          <a:solidFill>
            <a:srgbClr val="93BF9D"/>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3" name="Text Placeholder 1">
            <a:extLst>
              <a:ext uri="{FF2B5EF4-FFF2-40B4-BE49-F238E27FC236}">
                <a16:creationId xmlns:a16="http://schemas.microsoft.com/office/drawing/2014/main" id="{E017AA58-EDE5-9DF7-2471-81DB83712C33}"/>
              </a:ext>
            </a:extLst>
          </p:cNvPr>
          <p:cNvSpPr txBox="1">
            <a:spLocks/>
          </p:cNvSpPr>
          <p:nvPr/>
        </p:nvSpPr>
        <p:spPr>
          <a:xfrm>
            <a:off x="1221274" y="1524000"/>
            <a:ext cx="7942007" cy="338554"/>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200" dirty="0">
                <a:sym typeface="Helvetica Light"/>
              </a:rPr>
              <a:t>Term Structure of Interest Rates</a:t>
            </a:r>
          </a:p>
        </p:txBody>
      </p:sp>
      <p:sp>
        <p:nvSpPr>
          <p:cNvPr id="4" name="Rectangle 3">
            <a:extLst>
              <a:ext uri="{FF2B5EF4-FFF2-40B4-BE49-F238E27FC236}">
                <a16:creationId xmlns:a16="http://schemas.microsoft.com/office/drawing/2014/main" id="{580C6F44-2A13-33B3-42EB-E024F2E7B21D}"/>
              </a:ext>
            </a:extLst>
          </p:cNvPr>
          <p:cNvSpPr/>
          <p:nvPr/>
        </p:nvSpPr>
        <p:spPr bwMode="auto">
          <a:xfrm>
            <a:off x="1357882" y="3623482"/>
            <a:ext cx="1157680" cy="400110"/>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Yield (%)</a:t>
            </a:r>
          </a:p>
        </p:txBody>
      </p:sp>
      <p:sp>
        <p:nvSpPr>
          <p:cNvPr id="5" name="Arrow: Down 4">
            <a:extLst>
              <a:ext uri="{FF2B5EF4-FFF2-40B4-BE49-F238E27FC236}">
                <a16:creationId xmlns:a16="http://schemas.microsoft.com/office/drawing/2014/main" id="{0C844631-8FFE-C666-1EAF-CFAB54E9618C}"/>
              </a:ext>
            </a:extLst>
          </p:cNvPr>
          <p:cNvSpPr/>
          <p:nvPr/>
        </p:nvSpPr>
        <p:spPr bwMode="auto">
          <a:xfrm rot="16200000">
            <a:off x="5330067" y="4258265"/>
            <a:ext cx="293615" cy="3016007"/>
          </a:xfrm>
          <a:prstGeom prst="downArrow">
            <a:avLst>
              <a:gd name="adj1" fmla="val 34906"/>
              <a:gd name="adj2" fmla="val 63208"/>
            </a:avLst>
          </a:prstGeom>
          <a:solidFill>
            <a:srgbClr val="93BF9D"/>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4B90D03A-92CE-DBEB-554A-EBF37FBEF379}"/>
              </a:ext>
            </a:extLst>
          </p:cNvPr>
          <p:cNvSpPr/>
          <p:nvPr/>
        </p:nvSpPr>
        <p:spPr bwMode="auto">
          <a:xfrm>
            <a:off x="4705090" y="5596992"/>
            <a:ext cx="1652629" cy="707886"/>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0" dirty="0">
                <a:latin typeface="Calibri" panose="020F0502020204030204" pitchFamily="34" charset="0"/>
                <a:cs typeface="Calibri" panose="020F0502020204030204" pitchFamily="34" charset="0"/>
              </a:rPr>
              <a:t>Maturity (Years)</a:t>
            </a:r>
          </a:p>
        </p:txBody>
      </p:sp>
      <p:sp>
        <p:nvSpPr>
          <p:cNvPr id="7" name="Rectangle 6">
            <a:extLst>
              <a:ext uri="{FF2B5EF4-FFF2-40B4-BE49-F238E27FC236}">
                <a16:creationId xmlns:a16="http://schemas.microsoft.com/office/drawing/2014/main" id="{31F26A31-1252-5076-01ED-11B1384B3DA2}"/>
              </a:ext>
            </a:extLst>
          </p:cNvPr>
          <p:cNvSpPr/>
          <p:nvPr/>
        </p:nvSpPr>
        <p:spPr bwMode="auto">
          <a:xfrm>
            <a:off x="9163282" y="4712747"/>
            <a:ext cx="2403596" cy="1200329"/>
          </a:xfrm>
          <a:prstGeom prst="rect">
            <a:avLst/>
          </a:prstGeom>
          <a:solidFill>
            <a:schemeClr val="bg1">
              <a:lumMod val="8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However, there are times when this is not true!</a:t>
            </a:r>
          </a:p>
        </p:txBody>
      </p:sp>
      <p:graphicFrame>
        <p:nvGraphicFramePr>
          <p:cNvPr id="8" name="Chart 7">
            <a:extLst>
              <a:ext uri="{FF2B5EF4-FFF2-40B4-BE49-F238E27FC236}">
                <a16:creationId xmlns:a16="http://schemas.microsoft.com/office/drawing/2014/main" id="{DD6C617D-B2F2-455D-CE92-27ACE992E112}"/>
              </a:ext>
            </a:extLst>
          </p:cNvPr>
          <p:cNvGraphicFramePr>
            <a:graphicFrameLocks/>
          </p:cNvGraphicFramePr>
          <p:nvPr>
            <p:extLst>
              <p:ext uri="{D42A27DB-BD31-4B8C-83A1-F6EECF244321}">
                <p14:modId xmlns:p14="http://schemas.microsoft.com/office/powerpoint/2010/main" val="2767577080"/>
              </p:ext>
            </p:extLst>
          </p:nvPr>
        </p:nvGraphicFramePr>
        <p:xfrm>
          <a:off x="2191529" y="2183570"/>
          <a:ext cx="6458975" cy="355693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00C3D3A-D0BD-4E10-5661-8F741B5AF1F8}"/>
              </a:ext>
            </a:extLst>
          </p:cNvPr>
          <p:cNvSpPr/>
          <p:nvPr/>
        </p:nvSpPr>
        <p:spPr bwMode="auto">
          <a:xfrm>
            <a:off x="4665736" y="4020935"/>
            <a:ext cx="3984767" cy="1200329"/>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The longer the maturity of the bond, the higher the interest rate you are compensated</a:t>
            </a:r>
          </a:p>
        </p:txBody>
      </p:sp>
      <p:cxnSp>
        <p:nvCxnSpPr>
          <p:cNvPr id="11" name="Straight Arrow Connector 10">
            <a:extLst>
              <a:ext uri="{FF2B5EF4-FFF2-40B4-BE49-F238E27FC236}">
                <a16:creationId xmlns:a16="http://schemas.microsoft.com/office/drawing/2014/main" id="{22DA73F3-C0A0-3DF3-C72E-92F8B35B4283}"/>
              </a:ext>
            </a:extLst>
          </p:cNvPr>
          <p:cNvCxnSpPr/>
          <p:nvPr/>
        </p:nvCxnSpPr>
        <p:spPr bwMode="auto">
          <a:xfrm flipH="1" flipV="1">
            <a:off x="2873049" y="4276129"/>
            <a:ext cx="1694576" cy="192946"/>
          </a:xfrm>
          <a:prstGeom prst="straightConnector1">
            <a:avLst/>
          </a:prstGeom>
          <a:noFill/>
          <a:ln w="28575" cap="flat" cmpd="sng" algn="ctr">
            <a:solidFill>
              <a:prstClr val="ltGray"/>
            </a:solidFill>
            <a:prstDash val="solid"/>
            <a:round/>
            <a:headEnd type="none" w="med" len="med"/>
            <a:tailEnd type="stealth" w="lg" len="lg"/>
          </a:ln>
          <a:effectLst/>
        </p:spPr>
      </p:cxnSp>
      <p:cxnSp>
        <p:nvCxnSpPr>
          <p:cNvPr id="14" name="Straight Arrow Connector 13">
            <a:extLst>
              <a:ext uri="{FF2B5EF4-FFF2-40B4-BE49-F238E27FC236}">
                <a16:creationId xmlns:a16="http://schemas.microsoft.com/office/drawing/2014/main" id="{84EDF230-712B-F762-84C6-0A5C881E9D01}"/>
              </a:ext>
            </a:extLst>
          </p:cNvPr>
          <p:cNvCxnSpPr>
            <a:cxnSpLocks/>
          </p:cNvCxnSpPr>
          <p:nvPr/>
        </p:nvCxnSpPr>
        <p:spPr bwMode="auto">
          <a:xfrm flipH="1" flipV="1">
            <a:off x="3478037" y="3578895"/>
            <a:ext cx="1089588" cy="465364"/>
          </a:xfrm>
          <a:prstGeom prst="straightConnector1">
            <a:avLst/>
          </a:prstGeom>
          <a:noFill/>
          <a:ln w="28575" cap="flat" cmpd="sng" algn="ctr">
            <a:solidFill>
              <a:prstClr val="ltGray"/>
            </a:solidFill>
            <a:prstDash val="solid"/>
            <a:round/>
            <a:headEnd type="none" w="med" len="med"/>
            <a:tailEnd type="stealth" w="lg" len="lg"/>
          </a:ln>
          <a:effectLst/>
        </p:spPr>
      </p:cxnSp>
      <p:cxnSp>
        <p:nvCxnSpPr>
          <p:cNvPr id="15" name="Straight Arrow Connector 14">
            <a:extLst>
              <a:ext uri="{FF2B5EF4-FFF2-40B4-BE49-F238E27FC236}">
                <a16:creationId xmlns:a16="http://schemas.microsoft.com/office/drawing/2014/main" id="{4F5C926A-406E-7505-A6AA-71B04AB4FABA}"/>
              </a:ext>
            </a:extLst>
          </p:cNvPr>
          <p:cNvCxnSpPr>
            <a:cxnSpLocks/>
          </p:cNvCxnSpPr>
          <p:nvPr/>
        </p:nvCxnSpPr>
        <p:spPr bwMode="auto">
          <a:xfrm flipH="1" flipV="1">
            <a:off x="4510863" y="3218241"/>
            <a:ext cx="284679" cy="755884"/>
          </a:xfrm>
          <a:prstGeom prst="straightConnector1">
            <a:avLst/>
          </a:prstGeom>
          <a:noFill/>
          <a:ln w="28575" cap="flat" cmpd="sng" algn="ctr">
            <a:solidFill>
              <a:prstClr val="ltGray"/>
            </a:solidFill>
            <a:prstDash val="solid"/>
            <a:round/>
            <a:headEnd type="none" w="med" len="med"/>
            <a:tailEnd type="stealth" w="lg" len="lg"/>
          </a:ln>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E4DE65-B770-4346-810A-D68D3AFB0B39}"/>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dirty="0">
                <a:solidFill>
                  <a:srgbClr val="FFFEFF"/>
                </a:solidFill>
              </a:rPr>
              <a:t>Fixed income 101</a:t>
            </a:r>
          </a:p>
        </p:txBody>
      </p:sp>
      <p:graphicFrame>
        <p:nvGraphicFramePr>
          <p:cNvPr id="27" name="Content Placeholder 2">
            <a:extLst>
              <a:ext uri="{FF2B5EF4-FFF2-40B4-BE49-F238E27FC236}">
                <a16:creationId xmlns:a16="http://schemas.microsoft.com/office/drawing/2014/main" id="{D3851D75-C674-443F-A328-6E5080708A76}"/>
              </a:ext>
            </a:extLst>
          </p:cNvPr>
          <p:cNvGraphicFramePr/>
          <p:nvPr>
            <p:extLst>
              <p:ext uri="{D42A27DB-BD31-4B8C-83A1-F6EECF244321}">
                <p14:modId xmlns:p14="http://schemas.microsoft.com/office/powerpoint/2010/main" val="65259005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8B587E0E-699C-4669-8889-37B9A5D750AD}"/>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3</a:t>
            </a:fld>
            <a:endParaRPr lang="en-US" sz="900" dirty="0"/>
          </a:p>
        </p:txBody>
      </p:sp>
    </p:spTree>
    <p:extLst>
      <p:ext uri="{BB962C8B-B14F-4D97-AF65-F5344CB8AC3E}">
        <p14:creationId xmlns:p14="http://schemas.microsoft.com/office/powerpoint/2010/main" val="68395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2FF5C2F6-436C-48EB-828F-2A7FA993A110}"/>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30</a:t>
            </a:fld>
            <a:endParaRPr lang="en-US" sz="900" dirty="0">
              <a:solidFill>
                <a:schemeClr val="accent2"/>
              </a:solidFill>
            </a:endParaRPr>
          </a:p>
        </p:txBody>
      </p:sp>
      <p:sp>
        <p:nvSpPr>
          <p:cNvPr id="12" name="Title 7">
            <a:extLst>
              <a:ext uri="{FF2B5EF4-FFF2-40B4-BE49-F238E27FC236}">
                <a16:creationId xmlns:a16="http://schemas.microsoft.com/office/drawing/2014/main" id="{F6974FBE-0ABB-46ED-B555-3DA49909F447}"/>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What determines the shape of the yield curve?</a:t>
            </a:r>
          </a:p>
        </p:txBody>
      </p:sp>
      <p:sp>
        <p:nvSpPr>
          <p:cNvPr id="13" name="Content Placeholder 2">
            <a:extLst>
              <a:ext uri="{FF2B5EF4-FFF2-40B4-BE49-F238E27FC236}">
                <a16:creationId xmlns:a16="http://schemas.microsoft.com/office/drawing/2014/main" id="{85490DB0-DECB-44B7-ACE6-98B4958E78E2}"/>
              </a:ext>
            </a:extLst>
          </p:cNvPr>
          <p:cNvSpPr txBox="1">
            <a:spLocks/>
          </p:cNvSpPr>
          <p:nvPr/>
        </p:nvSpPr>
        <p:spPr>
          <a:xfrm>
            <a:off x="838200" y="1825625"/>
            <a:ext cx="10515600" cy="4928688"/>
          </a:xfrm>
          <a:prstGeom prst="rect">
            <a:avLst/>
          </a:prstGeom>
        </p:spPr>
        <p:txBody>
          <a:bodyPr>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80000"/>
              </a:lnSpc>
            </a:pPr>
            <a:r>
              <a:rPr lang="en-US" sz="2800" b="1" dirty="0"/>
              <a:t>Expectations Hypothesis</a:t>
            </a:r>
            <a:r>
              <a:rPr lang="en-US" sz="2800" dirty="0"/>
              <a:t>: Equilibrium long-term rate is the rate long-term investors would expect to earn through successive investments in short-term bonds over the term to maturity of the long-term bond.</a:t>
            </a:r>
          </a:p>
          <a:p>
            <a:pPr>
              <a:lnSpc>
                <a:spcPct val="80000"/>
              </a:lnSpc>
            </a:pPr>
            <a:endParaRPr lang="en-US" sz="2800" dirty="0"/>
          </a:p>
          <a:p>
            <a:pPr>
              <a:lnSpc>
                <a:spcPct val="80000"/>
              </a:lnSpc>
            </a:pPr>
            <a:r>
              <a:rPr lang="en-US" sz="2800" b="1" dirty="0"/>
              <a:t>Liquidity Preference Hypothesis:</a:t>
            </a:r>
            <a:r>
              <a:rPr lang="en-US" sz="2800" dirty="0"/>
              <a:t> Lenders prefer short-term loans, and to induce them to lend long-term, it is necessary to offer higher yields.</a:t>
            </a:r>
          </a:p>
          <a:p>
            <a:pPr>
              <a:lnSpc>
                <a:spcPct val="80000"/>
              </a:lnSpc>
            </a:pPr>
            <a:endParaRPr lang="en-US" sz="2800" dirty="0"/>
          </a:p>
          <a:p>
            <a:pPr>
              <a:lnSpc>
                <a:spcPct val="80000"/>
              </a:lnSpc>
            </a:pPr>
            <a:r>
              <a:rPr lang="en-US" sz="2800" b="1" dirty="0"/>
              <a:t>Segmented Market Hypothesis</a:t>
            </a:r>
            <a:r>
              <a:rPr lang="en-US" sz="2800" dirty="0"/>
              <a:t>: Shape of the yield curve is a function of the policies of institutional investors/major financial institutions.</a:t>
            </a:r>
          </a:p>
          <a:p>
            <a:pPr>
              <a:lnSpc>
                <a:spcPct val="80000"/>
              </a:lnSpc>
            </a:pPr>
            <a:endParaRPr lang="en-US" sz="2800" dirty="0"/>
          </a:p>
          <a:p>
            <a:pPr>
              <a:lnSpc>
                <a:spcPct val="80000"/>
              </a:lnSpc>
            </a:pPr>
            <a:r>
              <a:rPr lang="en-US" sz="2800" dirty="0"/>
              <a:t>Other forces?</a:t>
            </a:r>
          </a:p>
          <a:p>
            <a:pPr>
              <a:lnSpc>
                <a:spcPct val="80000"/>
              </a:lnSpc>
            </a:pPr>
            <a:endParaRPr lang="en-US" sz="2800" dirty="0"/>
          </a:p>
        </p:txBody>
      </p:sp>
    </p:spTree>
    <p:extLst>
      <p:ext uri="{BB962C8B-B14F-4D97-AF65-F5344CB8AC3E}">
        <p14:creationId xmlns:p14="http://schemas.microsoft.com/office/powerpoint/2010/main" val="3785319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54205-43B5-F478-5276-FBF15C420DBA}"/>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704385DC-1CDE-1FC1-6CDB-5200EF431AEE}"/>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31</a:t>
            </a:fld>
            <a:endParaRPr lang="en-US" sz="900" dirty="0">
              <a:solidFill>
                <a:schemeClr val="accent2"/>
              </a:solidFill>
            </a:endParaRPr>
          </a:p>
        </p:txBody>
      </p:sp>
      <p:sp>
        <p:nvSpPr>
          <p:cNvPr id="12" name="Title 7">
            <a:extLst>
              <a:ext uri="{FF2B5EF4-FFF2-40B4-BE49-F238E27FC236}">
                <a16:creationId xmlns:a16="http://schemas.microsoft.com/office/drawing/2014/main" id="{E78FA891-D8AC-DF78-1334-FF297F75D24B}"/>
              </a:ext>
            </a:extLst>
          </p:cNvPr>
          <p:cNvSpPr txBox="1">
            <a:spLocks/>
          </p:cNvSpPr>
          <p:nvPr/>
        </p:nvSpPr>
        <p:spPr>
          <a:xfrm>
            <a:off x="441434" y="422517"/>
            <a:ext cx="1165597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Different Yield Curves for Different Environments</a:t>
            </a:r>
          </a:p>
        </p:txBody>
      </p:sp>
      <p:sp>
        <p:nvSpPr>
          <p:cNvPr id="2" name="Text Placeholder 1">
            <a:extLst>
              <a:ext uri="{FF2B5EF4-FFF2-40B4-BE49-F238E27FC236}">
                <a16:creationId xmlns:a16="http://schemas.microsoft.com/office/drawing/2014/main" id="{BA39B3F9-005B-7C42-CB49-05A9853FFD6F}"/>
              </a:ext>
            </a:extLst>
          </p:cNvPr>
          <p:cNvSpPr txBox="1">
            <a:spLocks/>
          </p:cNvSpPr>
          <p:nvPr/>
        </p:nvSpPr>
        <p:spPr>
          <a:xfrm>
            <a:off x="1622964" y="1718918"/>
            <a:ext cx="8675200" cy="338554"/>
          </a:xfrm>
          <a:prstGeom prst="rect">
            <a:avLst/>
          </a:prstGeom>
        </p:spPr>
        <p:txBody>
          <a:bodyPr/>
          <a:lstStyle>
            <a:defPPr>
              <a:defRPr lang="en-US"/>
            </a:defPPr>
            <a:lvl1pPr marL="306000" indent="-306000">
              <a:spcBef>
                <a:spcPct val="20000"/>
              </a:spcBef>
              <a:spcAft>
                <a:spcPts val="600"/>
              </a:spcAft>
              <a:buClr>
                <a:schemeClr val="accent2"/>
              </a:buClr>
              <a:buSzPct val="92000"/>
              <a:buFont typeface="Wingdings 2" panose="05020102010507070707" pitchFamily="18" charset="2"/>
              <a:buChar char=""/>
              <a:defRPr sz="3200">
                <a:solidFill>
                  <a:schemeClr val="tx2"/>
                </a:solidFill>
              </a:defRPr>
            </a:lvl1pPr>
            <a:lvl2pPr marL="630000" indent="-306000">
              <a:spcBef>
                <a:spcPct val="20000"/>
              </a:spcBef>
              <a:spcAft>
                <a:spcPts val="600"/>
              </a:spcAft>
              <a:buClr>
                <a:schemeClr val="accent2"/>
              </a:buClr>
              <a:buSzPct val="92000"/>
              <a:buFont typeface="Wingdings 2" panose="05020102010507070707" pitchFamily="18" charset="2"/>
              <a:buChar char=""/>
              <a:defRPr sz="1600">
                <a:solidFill>
                  <a:schemeClr val="tx2"/>
                </a:solidFill>
              </a:defRPr>
            </a:lvl2pPr>
            <a:lvl3pPr marL="900000" indent="-270000">
              <a:spcBef>
                <a:spcPct val="20000"/>
              </a:spcBef>
              <a:spcAft>
                <a:spcPts val="600"/>
              </a:spcAft>
              <a:buClr>
                <a:schemeClr val="accent2"/>
              </a:buClr>
              <a:buSzPct val="92000"/>
              <a:buFont typeface="Wingdings 2" panose="05020102010507070707" pitchFamily="18" charset="2"/>
              <a:buChar char=""/>
              <a:defRPr sz="1400">
                <a:solidFill>
                  <a:schemeClr val="tx2"/>
                </a:solidFill>
              </a:defRPr>
            </a:lvl3pPr>
            <a:lvl4pPr marL="1242000" indent="-234000">
              <a:spcBef>
                <a:spcPct val="20000"/>
              </a:spcBef>
              <a:spcAft>
                <a:spcPts val="600"/>
              </a:spcAft>
              <a:buClr>
                <a:schemeClr val="accent2"/>
              </a:buClr>
              <a:buSzPct val="92000"/>
              <a:buFont typeface="Wingdings 2" panose="05020102010507070707" pitchFamily="18" charset="2"/>
              <a:buChar char=""/>
              <a:defRPr sz="1200">
                <a:solidFill>
                  <a:schemeClr val="tx2"/>
                </a:solidFill>
              </a:defRPr>
            </a:lvl4pPr>
            <a:lvl5pPr marL="1602000" indent="-234000">
              <a:spcBef>
                <a:spcPct val="20000"/>
              </a:spcBef>
              <a:spcAft>
                <a:spcPts val="600"/>
              </a:spcAft>
              <a:buClr>
                <a:schemeClr val="accent2"/>
              </a:buClr>
              <a:buSzPct val="92000"/>
              <a:buFont typeface="Wingdings 2" panose="05020102010507070707" pitchFamily="18" charset="2"/>
              <a:buChar char=""/>
              <a:defRPr sz="1200">
                <a:solidFill>
                  <a:schemeClr val="tx2"/>
                </a:solidFill>
              </a:defRPr>
            </a:lvl5pPr>
            <a:lvl6pPr marL="19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6pPr>
            <a:lvl7pPr marL="22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7pPr>
            <a:lvl8pPr marL="25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8pPr>
            <a:lvl9pPr marL="28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9pPr>
          </a:lstStyle>
          <a:p>
            <a:r>
              <a:rPr lang="en-US" sz="2800" dirty="0"/>
              <a:t>The Holy Grail of Investment Indicators?</a:t>
            </a:r>
          </a:p>
        </p:txBody>
      </p:sp>
      <p:sp>
        <p:nvSpPr>
          <p:cNvPr id="3" name="Text Placeholder 1">
            <a:extLst>
              <a:ext uri="{FF2B5EF4-FFF2-40B4-BE49-F238E27FC236}">
                <a16:creationId xmlns:a16="http://schemas.microsoft.com/office/drawing/2014/main" id="{1CD7579C-FE9C-2341-8352-1E90D37566B4}"/>
              </a:ext>
            </a:extLst>
          </p:cNvPr>
          <p:cNvSpPr txBox="1">
            <a:spLocks/>
          </p:cNvSpPr>
          <p:nvPr/>
        </p:nvSpPr>
        <p:spPr bwMode="auto">
          <a:xfrm>
            <a:off x="707610" y="5521230"/>
            <a:ext cx="10505909" cy="1189554"/>
          </a:xfrm>
          <a:prstGeom prst="rect">
            <a:avLst/>
          </a:prstGeom>
        </p:spPr>
        <p:txBody>
          <a:bodyPr>
            <a:noAutofit/>
          </a:bodyPr>
          <a:lstStyle>
            <a:defPPr>
              <a:defRPr lang="en-US"/>
            </a:defPPr>
            <a:lvl1pPr marL="306000" indent="-306000">
              <a:lnSpc>
                <a:spcPct val="150000"/>
              </a:lnSpc>
              <a:spcBef>
                <a:spcPct val="20000"/>
              </a:spcBef>
              <a:spcAft>
                <a:spcPts val="600"/>
              </a:spcAft>
              <a:buClr>
                <a:schemeClr val="accent2"/>
              </a:buClr>
              <a:buSzPct val="92000"/>
              <a:buFont typeface="Wingdings 2" panose="05020102010507070707" pitchFamily="18" charset="2"/>
              <a:buChar char=""/>
              <a:defRPr sz="2000">
                <a:solidFill>
                  <a:schemeClr val="tx2"/>
                </a:solidFill>
              </a:defRPr>
            </a:lvl1pPr>
            <a:lvl2pPr marL="742950" indent="-285750" algn="just" rtl="0" eaLnBrk="0" fontAlgn="base" hangingPunct="0">
              <a:spcBef>
                <a:spcPct val="0"/>
              </a:spcBef>
              <a:spcAft>
                <a:spcPts val="1450"/>
              </a:spcAft>
              <a:buClr>
                <a:srgbClr val="D75F37"/>
              </a:buClr>
              <a:buFont typeface="Arial" panose="020B060402020202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2pPr>
            <a:lvl3pPr marL="1143000" indent="-228600" algn="just" rtl="0" eaLnBrk="0" fontAlgn="base" hangingPunct="0">
              <a:spcBef>
                <a:spcPct val="0"/>
              </a:spcBef>
              <a:spcAft>
                <a:spcPts val="1450"/>
              </a:spcAft>
              <a:buClr>
                <a:schemeClr val="tx1">
                  <a:lumMod val="75000"/>
                  <a:lumOff val="25000"/>
                </a:schemeClr>
              </a:buClr>
              <a:buFont typeface="Calibri" panose="020F050202020403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3pPr>
            <a:lvl4pPr marL="1600200" indent="-228600" algn="just" rtl="0" eaLnBrk="0" fontAlgn="base" hangingPunct="0">
              <a:spcBef>
                <a:spcPct val="0"/>
              </a:spcBef>
              <a:spcAft>
                <a:spcPts val="1450"/>
              </a:spcAft>
              <a:buClr>
                <a:schemeClr val="tx1">
                  <a:lumMod val="75000"/>
                  <a:lumOff val="25000"/>
                </a:schemeClr>
              </a:buClr>
              <a:buFont typeface="Arial" panose="020B0604020202020204" pitchFamily="34" charset="0"/>
              <a:buChar char="•"/>
              <a:defRPr sz="1600">
                <a:solidFill>
                  <a:schemeClr val="tx1">
                    <a:lumMod val="75000"/>
                    <a:lumOff val="25000"/>
                  </a:schemeClr>
                </a:solidFill>
                <a:latin typeface="Calibri" panose="020F0502020204030204" pitchFamily="34" charset="0"/>
                <a:cs typeface="Calibri" panose="020F0502020204030204" pitchFamily="34" charset="0"/>
              </a:defRPr>
            </a:lvl4pPr>
            <a:lvl5pPr marL="1828800" indent="0" algn="just" rtl="0" eaLnBrk="0" fontAlgn="base" hangingPunct="0">
              <a:spcBef>
                <a:spcPct val="0"/>
              </a:spcBef>
              <a:spcAft>
                <a:spcPts val="1450"/>
              </a:spcAft>
              <a:buClr>
                <a:srgbClr val="325C3C"/>
              </a:buClr>
              <a:buFont typeface="Arial" charset="0"/>
              <a:buNone/>
              <a:defRPr sz="1600">
                <a:solidFill>
                  <a:schemeClr val="tx1">
                    <a:lumMod val="75000"/>
                    <a:lumOff val="25000"/>
                  </a:schemeClr>
                </a:solidFill>
                <a:latin typeface="Calibri" panose="020F0502020204030204" pitchFamily="34" charset="0"/>
                <a:cs typeface="Calibri" panose="020F0502020204030204" pitchFamily="34" charset="0"/>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r>
              <a:rPr lang="en-US" dirty="0"/>
              <a:t>It is possible for long-term rates to fall below short-term rates. This is an “inverted yield curve.”</a:t>
            </a:r>
          </a:p>
          <a:p>
            <a:r>
              <a:rPr lang="en-US" dirty="0"/>
              <a:t>Inverted yield curves have historically been associated with possible future recessions.</a:t>
            </a:r>
          </a:p>
          <a:p>
            <a:endParaRPr lang="en-US" dirty="0"/>
          </a:p>
        </p:txBody>
      </p:sp>
      <p:graphicFrame>
        <p:nvGraphicFramePr>
          <p:cNvPr id="4" name="Chart 3">
            <a:extLst>
              <a:ext uri="{FF2B5EF4-FFF2-40B4-BE49-F238E27FC236}">
                <a16:creationId xmlns:a16="http://schemas.microsoft.com/office/drawing/2014/main" id="{0868A06A-9FA6-B951-1C1F-731D4C606AC9}"/>
              </a:ext>
            </a:extLst>
          </p:cNvPr>
          <p:cNvGraphicFramePr>
            <a:graphicFrameLocks/>
          </p:cNvGraphicFramePr>
          <p:nvPr>
            <p:extLst>
              <p:ext uri="{D42A27DB-BD31-4B8C-83A1-F6EECF244321}">
                <p14:modId xmlns:p14="http://schemas.microsoft.com/office/powerpoint/2010/main" val="2406467599"/>
              </p:ext>
            </p:extLst>
          </p:nvPr>
        </p:nvGraphicFramePr>
        <p:xfrm>
          <a:off x="1622964" y="2365824"/>
          <a:ext cx="8675200" cy="315540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D4DFA785-4C22-8537-16FC-45E011C21EC0}"/>
              </a:ext>
            </a:extLst>
          </p:cNvPr>
          <p:cNvSpPr/>
          <p:nvPr/>
        </p:nvSpPr>
        <p:spPr bwMode="auto">
          <a:xfrm>
            <a:off x="7698909" y="2286707"/>
            <a:ext cx="1492716" cy="461665"/>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Normal</a:t>
            </a:r>
          </a:p>
        </p:txBody>
      </p:sp>
      <p:sp>
        <p:nvSpPr>
          <p:cNvPr id="6" name="Rectangle 5">
            <a:extLst>
              <a:ext uri="{FF2B5EF4-FFF2-40B4-BE49-F238E27FC236}">
                <a16:creationId xmlns:a16="http://schemas.microsoft.com/office/drawing/2014/main" id="{4E39DBF5-B2C5-E9CD-90C9-A6C31A3D642A}"/>
              </a:ext>
            </a:extLst>
          </p:cNvPr>
          <p:cNvSpPr/>
          <p:nvPr/>
        </p:nvSpPr>
        <p:spPr bwMode="auto">
          <a:xfrm>
            <a:off x="7698909" y="3137707"/>
            <a:ext cx="1492716" cy="461665"/>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0" dirty="0">
                <a:latin typeface="Calibri" panose="020F0502020204030204" pitchFamily="34" charset="0"/>
                <a:cs typeface="Calibri" panose="020F0502020204030204" pitchFamily="34" charset="0"/>
              </a:rPr>
              <a:t>Flat</a:t>
            </a:r>
          </a:p>
        </p:txBody>
      </p:sp>
      <p:sp>
        <p:nvSpPr>
          <p:cNvPr id="7" name="Rectangle 6">
            <a:extLst>
              <a:ext uri="{FF2B5EF4-FFF2-40B4-BE49-F238E27FC236}">
                <a16:creationId xmlns:a16="http://schemas.microsoft.com/office/drawing/2014/main" id="{573DDCF1-B091-052E-47F9-EB4849970488}"/>
              </a:ext>
            </a:extLst>
          </p:cNvPr>
          <p:cNvSpPr/>
          <p:nvPr/>
        </p:nvSpPr>
        <p:spPr bwMode="auto">
          <a:xfrm>
            <a:off x="7698909" y="4098635"/>
            <a:ext cx="1492716" cy="461665"/>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0" dirty="0">
                <a:latin typeface="Calibri" panose="020F0502020204030204" pitchFamily="34" charset="0"/>
                <a:cs typeface="Calibri" panose="020F0502020204030204" pitchFamily="34" charset="0"/>
              </a:rPr>
              <a:t>Inverted</a:t>
            </a:r>
          </a:p>
        </p:txBody>
      </p:sp>
    </p:spTree>
    <p:extLst>
      <p:ext uri="{BB962C8B-B14F-4D97-AF65-F5344CB8AC3E}">
        <p14:creationId xmlns:p14="http://schemas.microsoft.com/office/powerpoint/2010/main" val="4224684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2FF5C2F6-436C-48EB-828F-2A7FA993A110}"/>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32</a:t>
            </a:fld>
            <a:endParaRPr lang="en-US" sz="900" dirty="0">
              <a:solidFill>
                <a:schemeClr val="accent2"/>
              </a:solidFill>
            </a:endParaRPr>
          </a:p>
        </p:txBody>
      </p:sp>
      <p:sp>
        <p:nvSpPr>
          <p:cNvPr id="12" name="Title 7">
            <a:extLst>
              <a:ext uri="{FF2B5EF4-FFF2-40B4-BE49-F238E27FC236}">
                <a16:creationId xmlns:a16="http://schemas.microsoft.com/office/drawing/2014/main" id="{F6974FBE-0ABB-46ED-B555-3DA49909F447}"/>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Rates are higher and curve is inverted</a:t>
            </a:r>
          </a:p>
        </p:txBody>
      </p:sp>
      <p:graphicFrame>
        <p:nvGraphicFramePr>
          <p:cNvPr id="4" name="Table 3">
            <a:extLst>
              <a:ext uri="{FF2B5EF4-FFF2-40B4-BE49-F238E27FC236}">
                <a16:creationId xmlns:a16="http://schemas.microsoft.com/office/drawing/2014/main" id="{F12ABF17-65B0-0176-E15D-2AD4881F6E07}"/>
              </a:ext>
            </a:extLst>
          </p:cNvPr>
          <p:cNvGraphicFramePr>
            <a:graphicFrameLocks noGrp="1"/>
          </p:cNvGraphicFramePr>
          <p:nvPr>
            <p:extLst>
              <p:ext uri="{D42A27DB-BD31-4B8C-83A1-F6EECF244321}">
                <p14:modId xmlns:p14="http://schemas.microsoft.com/office/powerpoint/2010/main" val="1321147199"/>
              </p:ext>
            </p:extLst>
          </p:nvPr>
        </p:nvGraphicFramePr>
        <p:xfrm>
          <a:off x="261314" y="6471657"/>
          <a:ext cx="6458975" cy="260462"/>
        </p:xfrm>
        <a:graphic>
          <a:graphicData uri="http://schemas.openxmlformats.org/drawingml/2006/table">
            <a:tbl>
              <a:tblPr>
                <a:tableStyleId>{5C22544A-7EE6-4342-B048-85BDC9FD1C3A}</a:tableStyleId>
              </a:tblPr>
              <a:tblGrid>
                <a:gridCol w="6458975">
                  <a:extLst>
                    <a:ext uri="{9D8B030D-6E8A-4147-A177-3AD203B41FA5}">
                      <a16:colId xmlns:a16="http://schemas.microsoft.com/office/drawing/2014/main" val="2546525110"/>
                    </a:ext>
                  </a:extLst>
                </a:gridCol>
              </a:tblGrid>
              <a:tr h="260462">
                <a:tc>
                  <a:txBody>
                    <a:bodyPr/>
                    <a:lstStyle/>
                    <a:p>
                      <a:pPr algn="l" fontAlgn="b"/>
                      <a:r>
                        <a:rPr lang="en-US" sz="800" i="1" kern="1200" dirty="0">
                          <a:solidFill>
                            <a:schemeClr val="tx1">
                              <a:lumMod val="75000"/>
                              <a:lumOff val="25000"/>
                            </a:schemeClr>
                          </a:solidFill>
                          <a:latin typeface="Calibri" panose="020F0502020204030204" pitchFamily="34" charset="0"/>
                          <a:ea typeface="+mn-ea"/>
                          <a:cs typeface="Calibri" panose="020F0502020204030204" pitchFamily="34" charset="0"/>
                        </a:rPr>
                        <a:t>Source: Bloomberg</a:t>
                      </a:r>
                      <a:endParaRPr lang="en-US" sz="100" b="0" i="1"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134" marR="6134" marT="6134" marB="0" anchor="b">
                    <a:noFill/>
                  </a:tcPr>
                </a:tc>
                <a:extLst>
                  <a:ext uri="{0D108BD9-81ED-4DB2-BD59-A6C34878D82A}">
                    <a16:rowId xmlns:a16="http://schemas.microsoft.com/office/drawing/2014/main" val="2618663896"/>
                  </a:ext>
                </a:extLst>
              </a:tr>
            </a:tbl>
          </a:graphicData>
        </a:graphic>
      </p:graphicFrame>
      <p:pic>
        <p:nvPicPr>
          <p:cNvPr id="5" name="Picture 4">
            <a:extLst>
              <a:ext uri="{FF2B5EF4-FFF2-40B4-BE49-F238E27FC236}">
                <a16:creationId xmlns:a16="http://schemas.microsoft.com/office/drawing/2014/main" id="{F7E31E01-1846-A73D-A19C-4FFA8FF4A398}"/>
              </a:ext>
            </a:extLst>
          </p:cNvPr>
          <p:cNvPicPr>
            <a:picLocks noChangeAspect="1"/>
          </p:cNvPicPr>
          <p:nvPr/>
        </p:nvPicPr>
        <p:blipFill>
          <a:blip r:embed="rId3"/>
          <a:stretch>
            <a:fillRect/>
          </a:stretch>
        </p:blipFill>
        <p:spPr>
          <a:xfrm>
            <a:off x="1896003" y="1344262"/>
            <a:ext cx="8399993" cy="5076373"/>
          </a:xfrm>
          <a:prstGeom prst="rect">
            <a:avLst/>
          </a:prstGeom>
        </p:spPr>
      </p:pic>
    </p:spTree>
    <p:extLst>
      <p:ext uri="{BB962C8B-B14F-4D97-AF65-F5344CB8AC3E}">
        <p14:creationId xmlns:p14="http://schemas.microsoft.com/office/powerpoint/2010/main" val="2682363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2FF5C2F6-436C-48EB-828F-2A7FA993A110}"/>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33</a:t>
            </a:fld>
            <a:endParaRPr lang="en-US" sz="900" dirty="0">
              <a:solidFill>
                <a:schemeClr val="accent2"/>
              </a:solidFill>
            </a:endParaRPr>
          </a:p>
        </p:txBody>
      </p:sp>
      <p:sp>
        <p:nvSpPr>
          <p:cNvPr id="12" name="Title 7">
            <a:extLst>
              <a:ext uri="{FF2B5EF4-FFF2-40B4-BE49-F238E27FC236}">
                <a16:creationId xmlns:a16="http://schemas.microsoft.com/office/drawing/2014/main" id="{F6974FBE-0ABB-46ED-B555-3DA49909F447}"/>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Be Aware of the inversion!</a:t>
            </a:r>
          </a:p>
        </p:txBody>
      </p:sp>
      <p:graphicFrame>
        <p:nvGraphicFramePr>
          <p:cNvPr id="2" name="Chart 1">
            <a:extLst>
              <a:ext uri="{FF2B5EF4-FFF2-40B4-BE49-F238E27FC236}">
                <a16:creationId xmlns:a16="http://schemas.microsoft.com/office/drawing/2014/main" id="{C5D33FD2-358B-1BCA-DCFD-62ECFBE2C506}"/>
              </a:ext>
            </a:extLst>
          </p:cNvPr>
          <p:cNvGraphicFramePr>
            <a:graphicFrameLocks/>
          </p:cNvGraphicFramePr>
          <p:nvPr>
            <p:extLst>
              <p:ext uri="{D42A27DB-BD31-4B8C-83A1-F6EECF244321}">
                <p14:modId xmlns:p14="http://schemas.microsoft.com/office/powerpoint/2010/main" val="3236706265"/>
              </p:ext>
            </p:extLst>
          </p:nvPr>
        </p:nvGraphicFramePr>
        <p:xfrm>
          <a:off x="1081087" y="1419943"/>
          <a:ext cx="10501313" cy="4925716"/>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DA72182A-07AA-17F2-2EC2-27934CD6A577}"/>
              </a:ext>
            </a:extLst>
          </p:cNvPr>
          <p:cNvSpPr/>
          <p:nvPr/>
        </p:nvSpPr>
        <p:spPr bwMode="auto">
          <a:xfrm>
            <a:off x="1628927" y="3883577"/>
            <a:ext cx="763009" cy="1554480"/>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 name="Oval 3">
            <a:extLst>
              <a:ext uri="{FF2B5EF4-FFF2-40B4-BE49-F238E27FC236}">
                <a16:creationId xmlns:a16="http://schemas.microsoft.com/office/drawing/2014/main" id="{32D7BCD3-F281-86C7-8CF1-EE2AAFC80FE1}"/>
              </a:ext>
            </a:extLst>
          </p:cNvPr>
          <p:cNvSpPr/>
          <p:nvPr/>
        </p:nvSpPr>
        <p:spPr bwMode="auto">
          <a:xfrm>
            <a:off x="2391936" y="3496787"/>
            <a:ext cx="763009" cy="1554480"/>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5" name="Oval 4">
            <a:extLst>
              <a:ext uri="{FF2B5EF4-FFF2-40B4-BE49-F238E27FC236}">
                <a16:creationId xmlns:a16="http://schemas.microsoft.com/office/drawing/2014/main" id="{2BD1F985-0C4F-91ED-599C-D6C9423E4F60}"/>
              </a:ext>
            </a:extLst>
          </p:cNvPr>
          <p:cNvSpPr/>
          <p:nvPr/>
        </p:nvSpPr>
        <p:spPr bwMode="auto">
          <a:xfrm>
            <a:off x="3838305" y="3042209"/>
            <a:ext cx="763009" cy="1554480"/>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6" name="Oval 5">
            <a:extLst>
              <a:ext uri="{FF2B5EF4-FFF2-40B4-BE49-F238E27FC236}">
                <a16:creationId xmlns:a16="http://schemas.microsoft.com/office/drawing/2014/main" id="{4D888008-F753-3269-B099-65EC8510C01C}"/>
              </a:ext>
            </a:extLst>
          </p:cNvPr>
          <p:cNvSpPr/>
          <p:nvPr/>
        </p:nvSpPr>
        <p:spPr bwMode="auto">
          <a:xfrm>
            <a:off x="6097091" y="3473926"/>
            <a:ext cx="763009" cy="1122763"/>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7" name="Oval 6">
            <a:extLst>
              <a:ext uri="{FF2B5EF4-FFF2-40B4-BE49-F238E27FC236}">
                <a16:creationId xmlns:a16="http://schemas.microsoft.com/office/drawing/2014/main" id="{E57F03A9-2E33-4B78-07B2-8DDEC55BA225}"/>
              </a:ext>
            </a:extLst>
          </p:cNvPr>
          <p:cNvSpPr/>
          <p:nvPr/>
        </p:nvSpPr>
        <p:spPr bwMode="auto">
          <a:xfrm>
            <a:off x="7358532" y="3322195"/>
            <a:ext cx="763009" cy="1122763"/>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8" name="Oval 7">
            <a:extLst>
              <a:ext uri="{FF2B5EF4-FFF2-40B4-BE49-F238E27FC236}">
                <a16:creationId xmlns:a16="http://schemas.microsoft.com/office/drawing/2014/main" id="{AFC79293-0D1C-DB15-2F6D-2ABBD91BDD48}"/>
              </a:ext>
            </a:extLst>
          </p:cNvPr>
          <p:cNvSpPr/>
          <p:nvPr/>
        </p:nvSpPr>
        <p:spPr bwMode="auto">
          <a:xfrm>
            <a:off x="9701682" y="3151264"/>
            <a:ext cx="763009" cy="1122763"/>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pSp>
        <p:nvGrpSpPr>
          <p:cNvPr id="10" name="Group 9">
            <a:extLst>
              <a:ext uri="{FF2B5EF4-FFF2-40B4-BE49-F238E27FC236}">
                <a16:creationId xmlns:a16="http://schemas.microsoft.com/office/drawing/2014/main" id="{AA8C51DB-27A7-00BD-EE13-068750F4B005}"/>
              </a:ext>
            </a:extLst>
          </p:cNvPr>
          <p:cNvGrpSpPr/>
          <p:nvPr/>
        </p:nvGrpSpPr>
        <p:grpSpPr>
          <a:xfrm>
            <a:off x="8026508" y="4274027"/>
            <a:ext cx="1477016" cy="872856"/>
            <a:chOff x="6713221" y="4681002"/>
            <a:chExt cx="1477016" cy="872856"/>
          </a:xfrm>
          <a:solidFill>
            <a:schemeClr val="accent2"/>
          </a:solidFill>
        </p:grpSpPr>
        <p:cxnSp>
          <p:nvCxnSpPr>
            <p:cNvPr id="11" name="Straight Arrow Connector 10">
              <a:extLst>
                <a:ext uri="{FF2B5EF4-FFF2-40B4-BE49-F238E27FC236}">
                  <a16:creationId xmlns:a16="http://schemas.microsoft.com/office/drawing/2014/main" id="{824F04F4-937F-05EA-1F9D-2694B96F1601}"/>
                </a:ext>
              </a:extLst>
            </p:cNvPr>
            <p:cNvCxnSpPr>
              <a:cxnSpLocks/>
            </p:cNvCxnSpPr>
            <p:nvPr/>
          </p:nvCxnSpPr>
          <p:spPr bwMode="auto">
            <a:xfrm flipH="1" flipV="1">
              <a:off x="6713221" y="4681002"/>
              <a:ext cx="905516" cy="492978"/>
            </a:xfrm>
            <a:prstGeom prst="straightConnector1">
              <a:avLst/>
            </a:prstGeom>
            <a:grpFill/>
            <a:ln w="28575" cap="flat" cmpd="sng" algn="ctr">
              <a:solidFill>
                <a:schemeClr val="tx1"/>
              </a:solidFill>
              <a:prstDash val="solid"/>
              <a:round/>
              <a:headEnd type="none" w="med" len="med"/>
              <a:tailEnd type="triangle"/>
            </a:ln>
            <a:effectLst/>
          </p:spPr>
        </p:cxnSp>
        <p:sp>
          <p:nvSpPr>
            <p:cNvPr id="14" name="Rectangle 13">
              <a:extLst>
                <a:ext uri="{FF2B5EF4-FFF2-40B4-BE49-F238E27FC236}">
                  <a16:creationId xmlns:a16="http://schemas.microsoft.com/office/drawing/2014/main" id="{7774CA45-14B1-FF46-6350-2661F1236F73}"/>
                </a:ext>
              </a:extLst>
            </p:cNvPr>
            <p:cNvSpPr/>
            <p:nvPr/>
          </p:nvSpPr>
          <p:spPr bwMode="auto">
            <a:xfrm>
              <a:off x="7047237" y="5030638"/>
              <a:ext cx="1143000" cy="523220"/>
            </a:xfrm>
            <a:prstGeom prst="rect">
              <a:avLst/>
            </a:prstGeom>
            <a:grp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Great Recession</a:t>
              </a:r>
            </a:p>
          </p:txBody>
        </p:sp>
      </p:grpSp>
      <p:grpSp>
        <p:nvGrpSpPr>
          <p:cNvPr id="15" name="Group 14">
            <a:extLst>
              <a:ext uri="{FF2B5EF4-FFF2-40B4-BE49-F238E27FC236}">
                <a16:creationId xmlns:a16="http://schemas.microsoft.com/office/drawing/2014/main" id="{9DAE0490-04F0-622B-937A-4C91330A83EA}"/>
              </a:ext>
            </a:extLst>
          </p:cNvPr>
          <p:cNvGrpSpPr/>
          <p:nvPr/>
        </p:nvGrpSpPr>
        <p:grpSpPr>
          <a:xfrm>
            <a:off x="4864798" y="4348104"/>
            <a:ext cx="1224425" cy="703163"/>
            <a:chOff x="7047237" y="4850695"/>
            <a:chExt cx="1224425" cy="703163"/>
          </a:xfrm>
          <a:solidFill>
            <a:schemeClr val="accent2"/>
          </a:solidFill>
        </p:grpSpPr>
        <p:cxnSp>
          <p:nvCxnSpPr>
            <p:cNvPr id="16" name="Straight Arrow Connector 15">
              <a:extLst>
                <a:ext uri="{FF2B5EF4-FFF2-40B4-BE49-F238E27FC236}">
                  <a16:creationId xmlns:a16="http://schemas.microsoft.com/office/drawing/2014/main" id="{5B6CBD3C-599E-603F-01C6-F2810C2AE5F0}"/>
                </a:ext>
              </a:extLst>
            </p:cNvPr>
            <p:cNvCxnSpPr>
              <a:cxnSpLocks/>
            </p:cNvCxnSpPr>
            <p:nvPr/>
          </p:nvCxnSpPr>
          <p:spPr bwMode="auto">
            <a:xfrm flipV="1">
              <a:off x="7618737" y="4850695"/>
              <a:ext cx="652925" cy="323286"/>
            </a:xfrm>
            <a:prstGeom prst="straightConnector1">
              <a:avLst/>
            </a:prstGeom>
            <a:grpFill/>
            <a:ln w="28575"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ED61A6BA-CB43-824E-E530-6B5A7C836656}"/>
                </a:ext>
              </a:extLst>
            </p:cNvPr>
            <p:cNvSpPr/>
            <p:nvPr/>
          </p:nvSpPr>
          <p:spPr bwMode="auto">
            <a:xfrm>
              <a:off x="7047237" y="5030638"/>
              <a:ext cx="1143000" cy="523220"/>
            </a:xfrm>
            <a:prstGeom prst="rect">
              <a:avLst/>
            </a:prstGeom>
            <a:grp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Dotcom Bubble</a:t>
              </a:r>
            </a:p>
          </p:txBody>
        </p:sp>
      </p:grpSp>
      <p:grpSp>
        <p:nvGrpSpPr>
          <p:cNvPr id="18" name="Group 17">
            <a:extLst>
              <a:ext uri="{FF2B5EF4-FFF2-40B4-BE49-F238E27FC236}">
                <a16:creationId xmlns:a16="http://schemas.microsoft.com/office/drawing/2014/main" id="{74B5BA57-EBAD-4D00-F95B-298A116933EA}"/>
              </a:ext>
            </a:extLst>
          </p:cNvPr>
          <p:cNvGrpSpPr/>
          <p:nvPr/>
        </p:nvGrpSpPr>
        <p:grpSpPr>
          <a:xfrm>
            <a:off x="2876995" y="4389191"/>
            <a:ext cx="1143000" cy="941653"/>
            <a:chOff x="7084849" y="4609937"/>
            <a:chExt cx="1143000" cy="941653"/>
          </a:xfrm>
          <a:solidFill>
            <a:schemeClr val="accent2"/>
          </a:solidFill>
        </p:grpSpPr>
        <p:cxnSp>
          <p:nvCxnSpPr>
            <p:cNvPr id="19" name="Straight Arrow Connector 18">
              <a:extLst>
                <a:ext uri="{FF2B5EF4-FFF2-40B4-BE49-F238E27FC236}">
                  <a16:creationId xmlns:a16="http://schemas.microsoft.com/office/drawing/2014/main" id="{7A2A52EC-EB94-30D8-DD5B-811B7BFEC954}"/>
                </a:ext>
              </a:extLst>
            </p:cNvPr>
            <p:cNvCxnSpPr>
              <a:cxnSpLocks/>
            </p:cNvCxnSpPr>
            <p:nvPr/>
          </p:nvCxnSpPr>
          <p:spPr bwMode="auto">
            <a:xfrm flipV="1">
              <a:off x="7776296" y="4609937"/>
              <a:ext cx="418053" cy="566637"/>
            </a:xfrm>
            <a:prstGeom prst="straightConnector1">
              <a:avLst/>
            </a:prstGeom>
            <a:grpFill/>
            <a:ln w="28575" cap="flat" cmpd="sng" algn="ctr">
              <a:solidFill>
                <a:schemeClr val="tx1"/>
              </a:solidFill>
              <a:prstDash val="solid"/>
              <a:round/>
              <a:headEnd type="none" w="med" len="med"/>
              <a:tailEnd type="triangle"/>
            </a:ln>
            <a:effectLst/>
          </p:spPr>
        </p:cxnSp>
        <p:sp>
          <p:nvSpPr>
            <p:cNvPr id="20" name="Rectangle 19">
              <a:extLst>
                <a:ext uri="{FF2B5EF4-FFF2-40B4-BE49-F238E27FC236}">
                  <a16:creationId xmlns:a16="http://schemas.microsoft.com/office/drawing/2014/main" id="{CA949BD8-0C86-CE4E-9751-32B2D88B653E}"/>
                </a:ext>
              </a:extLst>
            </p:cNvPr>
            <p:cNvSpPr/>
            <p:nvPr/>
          </p:nvSpPr>
          <p:spPr bwMode="auto">
            <a:xfrm>
              <a:off x="7084849" y="4812926"/>
              <a:ext cx="1143000" cy="738664"/>
            </a:xfrm>
            <a:prstGeom prst="rect">
              <a:avLst/>
            </a:prstGeom>
            <a:grp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Oil Shock/</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Desert Storm</a:t>
              </a:r>
            </a:p>
          </p:txBody>
        </p:sp>
      </p:grpSp>
      <p:grpSp>
        <p:nvGrpSpPr>
          <p:cNvPr id="21" name="Group 20">
            <a:extLst>
              <a:ext uri="{FF2B5EF4-FFF2-40B4-BE49-F238E27FC236}">
                <a16:creationId xmlns:a16="http://schemas.microsoft.com/office/drawing/2014/main" id="{5E870BBA-7239-5779-7EB8-25485F9E7395}"/>
              </a:ext>
            </a:extLst>
          </p:cNvPr>
          <p:cNvGrpSpPr/>
          <p:nvPr/>
        </p:nvGrpSpPr>
        <p:grpSpPr>
          <a:xfrm>
            <a:off x="9103505" y="2161815"/>
            <a:ext cx="1196353" cy="989449"/>
            <a:chOff x="7082436" y="5430755"/>
            <a:chExt cx="1196353" cy="989449"/>
          </a:xfrm>
          <a:solidFill>
            <a:schemeClr val="accent2"/>
          </a:solidFill>
        </p:grpSpPr>
        <p:cxnSp>
          <p:nvCxnSpPr>
            <p:cNvPr id="22" name="Straight Arrow Connector 21">
              <a:extLst>
                <a:ext uri="{FF2B5EF4-FFF2-40B4-BE49-F238E27FC236}">
                  <a16:creationId xmlns:a16="http://schemas.microsoft.com/office/drawing/2014/main" id="{455EC1CC-041F-B0AC-8026-C9B1BFAAC973}"/>
                </a:ext>
              </a:extLst>
            </p:cNvPr>
            <p:cNvCxnSpPr>
              <a:cxnSpLocks/>
              <a:stCxn id="23" idx="2"/>
            </p:cNvCxnSpPr>
            <p:nvPr/>
          </p:nvCxnSpPr>
          <p:spPr bwMode="auto">
            <a:xfrm>
              <a:off x="7680613" y="5738532"/>
              <a:ext cx="318649" cy="681672"/>
            </a:xfrm>
            <a:prstGeom prst="straightConnector1">
              <a:avLst/>
            </a:prstGeom>
            <a:grpFill/>
            <a:ln w="28575" cap="flat" cmpd="sng" algn="ctr">
              <a:solidFill>
                <a:schemeClr val="tx1"/>
              </a:solidFill>
              <a:prstDash val="solid"/>
              <a:round/>
              <a:headEnd type="none" w="med" len="med"/>
              <a:tailEnd type="triangle"/>
            </a:ln>
            <a:effectLst/>
          </p:spPr>
        </p:cxnSp>
        <p:sp>
          <p:nvSpPr>
            <p:cNvPr id="23" name="Rectangle 22">
              <a:extLst>
                <a:ext uri="{FF2B5EF4-FFF2-40B4-BE49-F238E27FC236}">
                  <a16:creationId xmlns:a16="http://schemas.microsoft.com/office/drawing/2014/main" id="{0B44EC16-A9ED-3257-9472-71663DC7EF10}"/>
                </a:ext>
              </a:extLst>
            </p:cNvPr>
            <p:cNvSpPr/>
            <p:nvPr/>
          </p:nvSpPr>
          <p:spPr bwMode="auto">
            <a:xfrm>
              <a:off x="7082436" y="5430755"/>
              <a:ext cx="1196353" cy="307777"/>
            </a:xfrm>
            <a:prstGeom prst="rect">
              <a:avLst/>
            </a:prstGeom>
            <a:grp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Pandemic</a:t>
              </a:r>
            </a:p>
          </p:txBody>
        </p:sp>
      </p:grpSp>
      <p:grpSp>
        <p:nvGrpSpPr>
          <p:cNvPr id="24" name="Group 23">
            <a:extLst>
              <a:ext uri="{FF2B5EF4-FFF2-40B4-BE49-F238E27FC236}">
                <a16:creationId xmlns:a16="http://schemas.microsoft.com/office/drawing/2014/main" id="{1E668322-82EB-9623-E16D-1300888A22C9}"/>
              </a:ext>
            </a:extLst>
          </p:cNvPr>
          <p:cNvGrpSpPr/>
          <p:nvPr/>
        </p:nvGrpSpPr>
        <p:grpSpPr>
          <a:xfrm>
            <a:off x="10683729" y="2172534"/>
            <a:ext cx="1196353" cy="1515270"/>
            <a:chOff x="6993884" y="5030638"/>
            <a:chExt cx="1196353" cy="1515270"/>
          </a:xfrm>
          <a:solidFill>
            <a:schemeClr val="accent2"/>
          </a:solidFill>
        </p:grpSpPr>
        <p:cxnSp>
          <p:nvCxnSpPr>
            <p:cNvPr id="25" name="Straight Arrow Connector 24">
              <a:extLst>
                <a:ext uri="{FF2B5EF4-FFF2-40B4-BE49-F238E27FC236}">
                  <a16:creationId xmlns:a16="http://schemas.microsoft.com/office/drawing/2014/main" id="{495ECCFF-AC41-9F28-1AD3-3E600F56C144}"/>
                </a:ext>
              </a:extLst>
            </p:cNvPr>
            <p:cNvCxnSpPr>
              <a:cxnSpLocks/>
            </p:cNvCxnSpPr>
            <p:nvPr/>
          </p:nvCxnSpPr>
          <p:spPr bwMode="auto">
            <a:xfrm flipH="1">
              <a:off x="7513952" y="5173980"/>
              <a:ext cx="104785" cy="1371928"/>
            </a:xfrm>
            <a:prstGeom prst="straightConnector1">
              <a:avLst/>
            </a:prstGeom>
            <a:grpFill/>
            <a:ln w="28575" cap="flat" cmpd="sng" algn="ctr">
              <a:solidFill>
                <a:schemeClr val="tx1"/>
              </a:solidFill>
              <a:prstDash val="solid"/>
              <a:round/>
              <a:headEnd type="none" w="med" len="med"/>
              <a:tailEnd type="triangle"/>
            </a:ln>
            <a:effectLst/>
          </p:spPr>
        </p:cxnSp>
        <p:sp>
          <p:nvSpPr>
            <p:cNvPr id="26" name="Rectangle 25">
              <a:extLst>
                <a:ext uri="{FF2B5EF4-FFF2-40B4-BE49-F238E27FC236}">
                  <a16:creationId xmlns:a16="http://schemas.microsoft.com/office/drawing/2014/main" id="{810D85BF-E00F-108D-E8E0-69DA5C912193}"/>
                </a:ext>
              </a:extLst>
            </p:cNvPr>
            <p:cNvSpPr/>
            <p:nvPr/>
          </p:nvSpPr>
          <p:spPr bwMode="auto">
            <a:xfrm>
              <a:off x="6993884" y="5030638"/>
              <a:ext cx="1196353" cy="523220"/>
            </a:xfrm>
            <a:prstGeom prst="rect">
              <a:avLst/>
            </a:prstGeom>
            <a:grp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Will Ther</a:t>
              </a:r>
              <a:r>
                <a:rPr lang="en-US" sz="1400" dirty="0">
                  <a:latin typeface="Calibri" panose="020F0502020204030204" pitchFamily="34" charset="0"/>
                  <a:cs typeface="Calibri" panose="020F0502020204030204" pitchFamily="34" charset="0"/>
                </a:rPr>
                <a:t>e Be a</a:t>
              </a:r>
              <a:r>
                <a:rPr kumimoji="0" 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Recession?</a:t>
              </a:r>
            </a:p>
          </p:txBody>
        </p:sp>
      </p:grpSp>
      <p:sp>
        <p:nvSpPr>
          <p:cNvPr id="28" name="Oval 27">
            <a:extLst>
              <a:ext uri="{FF2B5EF4-FFF2-40B4-BE49-F238E27FC236}">
                <a16:creationId xmlns:a16="http://schemas.microsoft.com/office/drawing/2014/main" id="{FD9315EB-B6C7-800F-76CD-62ED68E978E1}"/>
              </a:ext>
            </a:extLst>
          </p:cNvPr>
          <p:cNvSpPr/>
          <p:nvPr/>
        </p:nvSpPr>
        <p:spPr bwMode="auto">
          <a:xfrm>
            <a:off x="10687103" y="3644242"/>
            <a:ext cx="763009" cy="1122763"/>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aphicFrame>
        <p:nvGraphicFramePr>
          <p:cNvPr id="30" name="Table 29">
            <a:extLst>
              <a:ext uri="{FF2B5EF4-FFF2-40B4-BE49-F238E27FC236}">
                <a16:creationId xmlns:a16="http://schemas.microsoft.com/office/drawing/2014/main" id="{2645ED62-5293-85BB-C156-D9FEA938BD04}"/>
              </a:ext>
            </a:extLst>
          </p:cNvPr>
          <p:cNvGraphicFramePr>
            <a:graphicFrameLocks noGrp="1"/>
          </p:cNvGraphicFramePr>
          <p:nvPr>
            <p:extLst>
              <p:ext uri="{D42A27DB-BD31-4B8C-83A1-F6EECF244321}">
                <p14:modId xmlns:p14="http://schemas.microsoft.com/office/powerpoint/2010/main" val="1587883186"/>
              </p:ext>
            </p:extLst>
          </p:nvPr>
        </p:nvGraphicFramePr>
        <p:xfrm>
          <a:off x="261314" y="6471657"/>
          <a:ext cx="6458975" cy="260462"/>
        </p:xfrm>
        <a:graphic>
          <a:graphicData uri="http://schemas.openxmlformats.org/drawingml/2006/table">
            <a:tbl>
              <a:tblPr>
                <a:tableStyleId>{5C22544A-7EE6-4342-B048-85BDC9FD1C3A}</a:tableStyleId>
              </a:tblPr>
              <a:tblGrid>
                <a:gridCol w="6458975">
                  <a:extLst>
                    <a:ext uri="{9D8B030D-6E8A-4147-A177-3AD203B41FA5}">
                      <a16:colId xmlns:a16="http://schemas.microsoft.com/office/drawing/2014/main" val="2546525110"/>
                    </a:ext>
                  </a:extLst>
                </a:gridCol>
              </a:tblGrid>
              <a:tr h="260462">
                <a:tc>
                  <a:txBody>
                    <a:bodyPr/>
                    <a:lstStyle/>
                    <a:p>
                      <a:pPr algn="l" fontAlgn="b"/>
                      <a:r>
                        <a:rPr lang="en-US" sz="800" i="1" kern="1200" dirty="0">
                          <a:solidFill>
                            <a:schemeClr val="tx1">
                              <a:lumMod val="75000"/>
                              <a:lumOff val="25000"/>
                            </a:schemeClr>
                          </a:solidFill>
                          <a:latin typeface="Calibri" panose="020F0502020204030204" pitchFamily="34" charset="0"/>
                          <a:ea typeface="+mn-ea"/>
                          <a:cs typeface="Calibri" panose="020F0502020204030204" pitchFamily="34" charset="0"/>
                        </a:rPr>
                        <a:t>Source: Bloomberg, NBER</a:t>
                      </a:r>
                      <a:endParaRPr lang="en-US" sz="100" b="0" i="1"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134" marR="6134" marT="6134" marB="0" anchor="b">
                    <a:noFill/>
                  </a:tcPr>
                </a:tc>
                <a:extLst>
                  <a:ext uri="{0D108BD9-81ED-4DB2-BD59-A6C34878D82A}">
                    <a16:rowId xmlns:a16="http://schemas.microsoft.com/office/drawing/2014/main" val="2618663896"/>
                  </a:ext>
                </a:extLst>
              </a:tr>
            </a:tbl>
          </a:graphicData>
        </a:graphic>
      </p:graphicFrame>
    </p:spTree>
    <p:extLst>
      <p:ext uri="{BB962C8B-B14F-4D97-AF65-F5344CB8AC3E}">
        <p14:creationId xmlns:p14="http://schemas.microsoft.com/office/powerpoint/2010/main" val="2749853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5646D-8AB9-5860-ED48-9003263CA92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D52BC1A-32B5-45BF-7C12-8FD006B48BE5}"/>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dirty="0">
                <a:solidFill>
                  <a:srgbClr val="FFFEFF"/>
                </a:solidFill>
              </a:rPr>
              <a:t>Poll question #3</a:t>
            </a:r>
          </a:p>
        </p:txBody>
      </p:sp>
      <p:graphicFrame>
        <p:nvGraphicFramePr>
          <p:cNvPr id="27" name="Content Placeholder 2">
            <a:extLst>
              <a:ext uri="{FF2B5EF4-FFF2-40B4-BE49-F238E27FC236}">
                <a16:creationId xmlns:a16="http://schemas.microsoft.com/office/drawing/2014/main" id="{9F277BC6-A541-E3A7-4261-66C5DDD0329C}"/>
              </a:ext>
            </a:extLst>
          </p:cNvPr>
          <p:cNvGraphicFramePr/>
          <p:nvPr>
            <p:extLst>
              <p:ext uri="{D42A27DB-BD31-4B8C-83A1-F6EECF244321}">
                <p14:modId xmlns:p14="http://schemas.microsoft.com/office/powerpoint/2010/main" val="786891483"/>
              </p:ext>
            </p:extLst>
          </p:nvPr>
        </p:nvGraphicFramePr>
        <p:xfrm>
          <a:off x="581025" y="1905000"/>
          <a:ext cx="110299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7248A54D-2DD1-AA5B-2818-A292FD59397F}"/>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34</a:t>
            </a:fld>
            <a:endParaRPr lang="en-US" sz="900" dirty="0"/>
          </a:p>
        </p:txBody>
      </p:sp>
    </p:spTree>
    <p:extLst>
      <p:ext uri="{BB962C8B-B14F-4D97-AF65-F5344CB8AC3E}">
        <p14:creationId xmlns:p14="http://schemas.microsoft.com/office/powerpoint/2010/main" val="3427084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54205-43B5-F478-5276-FBF15C420DBA}"/>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704385DC-1CDE-1FC1-6CDB-5200EF431AEE}"/>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35</a:t>
            </a:fld>
            <a:endParaRPr lang="en-US" sz="900" dirty="0">
              <a:solidFill>
                <a:schemeClr val="accent2"/>
              </a:solidFill>
            </a:endParaRPr>
          </a:p>
        </p:txBody>
      </p:sp>
      <p:sp>
        <p:nvSpPr>
          <p:cNvPr id="12" name="Title 7">
            <a:extLst>
              <a:ext uri="{FF2B5EF4-FFF2-40B4-BE49-F238E27FC236}">
                <a16:creationId xmlns:a16="http://schemas.microsoft.com/office/drawing/2014/main" id="{E78FA891-D8AC-DF78-1334-FF297F75D24B}"/>
              </a:ext>
            </a:extLst>
          </p:cNvPr>
          <p:cNvSpPr txBox="1">
            <a:spLocks/>
          </p:cNvSpPr>
          <p:nvPr/>
        </p:nvSpPr>
        <p:spPr>
          <a:xfrm>
            <a:off x="514517" y="-65413"/>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Key concept #3 – bond market segmentation</a:t>
            </a:r>
          </a:p>
        </p:txBody>
      </p:sp>
      <p:sp>
        <p:nvSpPr>
          <p:cNvPr id="5" name="Rectangle 4">
            <a:extLst>
              <a:ext uri="{FF2B5EF4-FFF2-40B4-BE49-F238E27FC236}">
                <a16:creationId xmlns:a16="http://schemas.microsoft.com/office/drawing/2014/main" id="{D4DFA785-4C22-8537-16FC-45E011C21EC0}"/>
              </a:ext>
            </a:extLst>
          </p:cNvPr>
          <p:cNvSpPr/>
          <p:nvPr/>
        </p:nvSpPr>
        <p:spPr bwMode="auto">
          <a:xfrm>
            <a:off x="8569029" y="2503588"/>
            <a:ext cx="2199076" cy="369332"/>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Stocks</a:t>
            </a:r>
          </a:p>
        </p:txBody>
      </p:sp>
      <p:sp>
        <p:nvSpPr>
          <p:cNvPr id="6" name="Rectangle 5">
            <a:extLst>
              <a:ext uri="{FF2B5EF4-FFF2-40B4-BE49-F238E27FC236}">
                <a16:creationId xmlns:a16="http://schemas.microsoft.com/office/drawing/2014/main" id="{4E39DBF5-B2C5-E9CD-90C9-A6C31A3D642A}"/>
              </a:ext>
            </a:extLst>
          </p:cNvPr>
          <p:cNvSpPr/>
          <p:nvPr/>
        </p:nvSpPr>
        <p:spPr bwMode="auto">
          <a:xfrm>
            <a:off x="8569029" y="3167457"/>
            <a:ext cx="2199076" cy="369332"/>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b="0" dirty="0">
                <a:solidFill>
                  <a:srgbClr val="FF0000"/>
                </a:solidFill>
                <a:latin typeface="Calibri" panose="020F0502020204030204" pitchFamily="34" charset="0"/>
                <a:cs typeface="Calibri" panose="020F0502020204030204" pitchFamily="34" charset="0"/>
              </a:rPr>
              <a:t>Real Estate</a:t>
            </a:r>
          </a:p>
        </p:txBody>
      </p:sp>
      <p:grpSp>
        <p:nvGrpSpPr>
          <p:cNvPr id="13" name="Group 12">
            <a:extLst>
              <a:ext uri="{FF2B5EF4-FFF2-40B4-BE49-F238E27FC236}">
                <a16:creationId xmlns:a16="http://schemas.microsoft.com/office/drawing/2014/main" id="{65B91DA5-2B96-3592-54FB-5CB1A6A3CCD7}"/>
              </a:ext>
            </a:extLst>
          </p:cNvPr>
          <p:cNvGrpSpPr/>
          <p:nvPr/>
        </p:nvGrpSpPr>
        <p:grpSpPr>
          <a:xfrm>
            <a:off x="798795" y="1674943"/>
            <a:ext cx="6515099" cy="914400"/>
            <a:chOff x="707610" y="1270000"/>
            <a:chExt cx="3750090" cy="914400"/>
          </a:xfrm>
        </p:grpSpPr>
        <p:sp>
          <p:nvSpPr>
            <p:cNvPr id="10" name="Arc 9">
              <a:extLst>
                <a:ext uri="{FF2B5EF4-FFF2-40B4-BE49-F238E27FC236}">
                  <a16:creationId xmlns:a16="http://schemas.microsoft.com/office/drawing/2014/main" id="{FF958D85-29A2-1443-1F8E-DFF31B7C5D2D}"/>
                </a:ext>
              </a:extLst>
            </p:cNvPr>
            <p:cNvSpPr/>
            <p:nvPr/>
          </p:nvSpPr>
          <p:spPr>
            <a:xfrm>
              <a:off x="707610" y="1270000"/>
              <a:ext cx="3750090" cy="914400"/>
            </a:xfrm>
            <a:prstGeom prst="arc">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3199BD44-1824-D9C0-6FC8-43BBDC6380F1}"/>
                </a:ext>
              </a:extLst>
            </p:cNvPr>
            <p:cNvSpPr/>
            <p:nvPr/>
          </p:nvSpPr>
          <p:spPr>
            <a:xfrm flipH="1">
              <a:off x="707610" y="1270000"/>
              <a:ext cx="3750090" cy="914400"/>
            </a:xfrm>
            <a:prstGeom prst="arc">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B43C19C-7425-5540-6DB0-8E4FC2786CDC}"/>
              </a:ext>
            </a:extLst>
          </p:cNvPr>
          <p:cNvSpPr/>
          <p:nvPr/>
        </p:nvSpPr>
        <p:spPr>
          <a:xfrm>
            <a:off x="3153468" y="1222631"/>
            <a:ext cx="1805751"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Bond Market</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942A915E-32C5-B8F0-F64D-ACB48908101B}"/>
              </a:ext>
            </a:extLst>
          </p:cNvPr>
          <p:cNvSpPr/>
          <p:nvPr/>
        </p:nvSpPr>
        <p:spPr>
          <a:xfrm>
            <a:off x="8910722" y="1422770"/>
            <a:ext cx="155523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Not Bonds</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DE45DE5E-528F-8A70-3A92-E9869DDF007F}"/>
              </a:ext>
            </a:extLst>
          </p:cNvPr>
          <p:cNvSpPr/>
          <p:nvPr/>
        </p:nvSpPr>
        <p:spPr bwMode="auto">
          <a:xfrm>
            <a:off x="8569029" y="3831326"/>
            <a:ext cx="2199076" cy="369332"/>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b="0" dirty="0">
                <a:solidFill>
                  <a:srgbClr val="FF0000"/>
                </a:solidFill>
                <a:latin typeface="Calibri" panose="020F0502020204030204" pitchFamily="34" charset="0"/>
                <a:cs typeface="Calibri" panose="020F0502020204030204" pitchFamily="34" charset="0"/>
              </a:rPr>
              <a:t>Cryptocurrency</a:t>
            </a:r>
          </a:p>
        </p:txBody>
      </p:sp>
      <p:sp>
        <p:nvSpPr>
          <p:cNvPr id="17" name="Rectangle 16">
            <a:extLst>
              <a:ext uri="{FF2B5EF4-FFF2-40B4-BE49-F238E27FC236}">
                <a16:creationId xmlns:a16="http://schemas.microsoft.com/office/drawing/2014/main" id="{CC287DE4-950E-B8E2-A8F3-8A104D08718F}"/>
              </a:ext>
            </a:extLst>
          </p:cNvPr>
          <p:cNvSpPr/>
          <p:nvPr/>
        </p:nvSpPr>
        <p:spPr bwMode="auto">
          <a:xfrm>
            <a:off x="8569029" y="4495195"/>
            <a:ext cx="2199076" cy="369332"/>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b="0" dirty="0">
                <a:solidFill>
                  <a:srgbClr val="FF0000"/>
                </a:solidFill>
                <a:latin typeface="Calibri" panose="020F0502020204030204" pitchFamily="34" charset="0"/>
                <a:cs typeface="Calibri" panose="020F0502020204030204" pitchFamily="34" charset="0"/>
              </a:rPr>
              <a:t>Derivatives</a:t>
            </a:r>
          </a:p>
        </p:txBody>
      </p:sp>
      <p:sp>
        <p:nvSpPr>
          <p:cNvPr id="18" name="Rectangle 17">
            <a:extLst>
              <a:ext uri="{FF2B5EF4-FFF2-40B4-BE49-F238E27FC236}">
                <a16:creationId xmlns:a16="http://schemas.microsoft.com/office/drawing/2014/main" id="{810E01FA-8B57-626C-E316-D45B8DF404A9}"/>
              </a:ext>
            </a:extLst>
          </p:cNvPr>
          <p:cNvSpPr/>
          <p:nvPr/>
        </p:nvSpPr>
        <p:spPr bwMode="auto">
          <a:xfrm>
            <a:off x="8569029" y="5159064"/>
            <a:ext cx="2199076" cy="369332"/>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b="0" dirty="0">
                <a:solidFill>
                  <a:srgbClr val="FF0000"/>
                </a:solidFill>
                <a:latin typeface="Calibri" panose="020F0502020204030204" pitchFamily="34" charset="0"/>
                <a:cs typeface="Calibri" panose="020F0502020204030204" pitchFamily="34" charset="0"/>
              </a:rPr>
              <a:t>Futures</a:t>
            </a:r>
          </a:p>
        </p:txBody>
      </p:sp>
      <p:sp>
        <p:nvSpPr>
          <p:cNvPr id="19" name="Rectangle 18">
            <a:extLst>
              <a:ext uri="{FF2B5EF4-FFF2-40B4-BE49-F238E27FC236}">
                <a16:creationId xmlns:a16="http://schemas.microsoft.com/office/drawing/2014/main" id="{CECAE765-3C8A-F40D-6146-4DB34E98BFC0}"/>
              </a:ext>
            </a:extLst>
          </p:cNvPr>
          <p:cNvSpPr/>
          <p:nvPr/>
        </p:nvSpPr>
        <p:spPr bwMode="auto">
          <a:xfrm>
            <a:off x="8588801" y="5822932"/>
            <a:ext cx="2199076" cy="369332"/>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b="0" dirty="0">
                <a:solidFill>
                  <a:srgbClr val="FF0000"/>
                </a:solidFill>
                <a:latin typeface="Calibri" panose="020F0502020204030204" pitchFamily="34" charset="0"/>
                <a:cs typeface="Calibri" panose="020F0502020204030204" pitchFamily="34" charset="0"/>
              </a:rPr>
              <a:t>Commodities</a:t>
            </a:r>
          </a:p>
        </p:txBody>
      </p:sp>
      <p:sp>
        <p:nvSpPr>
          <p:cNvPr id="22" name="Rectangle 21">
            <a:extLst>
              <a:ext uri="{FF2B5EF4-FFF2-40B4-BE49-F238E27FC236}">
                <a16:creationId xmlns:a16="http://schemas.microsoft.com/office/drawing/2014/main" id="{CE61BE3B-DC6D-B1BB-DAF6-78B920A4ECB1}"/>
              </a:ext>
            </a:extLst>
          </p:cNvPr>
          <p:cNvSpPr/>
          <p:nvPr/>
        </p:nvSpPr>
        <p:spPr>
          <a:xfrm>
            <a:off x="747154" y="2288791"/>
            <a:ext cx="3200400" cy="40891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Government</a:t>
            </a:r>
          </a:p>
        </p:txBody>
      </p:sp>
      <p:sp>
        <p:nvSpPr>
          <p:cNvPr id="24" name="Rectangle 23">
            <a:extLst>
              <a:ext uri="{FF2B5EF4-FFF2-40B4-BE49-F238E27FC236}">
                <a16:creationId xmlns:a16="http://schemas.microsoft.com/office/drawing/2014/main" id="{A6722824-34DB-CFEC-5FF2-663B0854FB72}"/>
              </a:ext>
            </a:extLst>
          </p:cNvPr>
          <p:cNvSpPr/>
          <p:nvPr/>
        </p:nvSpPr>
        <p:spPr>
          <a:xfrm>
            <a:off x="4136774" y="2288791"/>
            <a:ext cx="3200400" cy="26125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Corporations</a:t>
            </a:r>
          </a:p>
        </p:txBody>
      </p:sp>
      <p:grpSp>
        <p:nvGrpSpPr>
          <p:cNvPr id="25" name="Group 24">
            <a:extLst>
              <a:ext uri="{FF2B5EF4-FFF2-40B4-BE49-F238E27FC236}">
                <a16:creationId xmlns:a16="http://schemas.microsoft.com/office/drawing/2014/main" id="{068E15E4-FBD0-9CCB-B88A-175B09073E21}"/>
              </a:ext>
            </a:extLst>
          </p:cNvPr>
          <p:cNvGrpSpPr/>
          <p:nvPr/>
        </p:nvGrpSpPr>
        <p:grpSpPr>
          <a:xfrm>
            <a:off x="8522469" y="1929151"/>
            <a:ext cx="2292195" cy="914400"/>
            <a:chOff x="707610" y="1270000"/>
            <a:chExt cx="3750090" cy="914400"/>
          </a:xfrm>
        </p:grpSpPr>
        <p:sp>
          <p:nvSpPr>
            <p:cNvPr id="26" name="Arc 25">
              <a:extLst>
                <a:ext uri="{FF2B5EF4-FFF2-40B4-BE49-F238E27FC236}">
                  <a16:creationId xmlns:a16="http://schemas.microsoft.com/office/drawing/2014/main" id="{7F136B72-A562-C1A1-9B79-2B5162ED33E5}"/>
                </a:ext>
              </a:extLst>
            </p:cNvPr>
            <p:cNvSpPr/>
            <p:nvPr/>
          </p:nvSpPr>
          <p:spPr>
            <a:xfrm>
              <a:off x="707610" y="1270000"/>
              <a:ext cx="3750090" cy="914400"/>
            </a:xfrm>
            <a:prstGeom prst="arc">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94A7385-A6B1-8EA1-4628-C640836486A5}"/>
                </a:ext>
              </a:extLst>
            </p:cNvPr>
            <p:cNvSpPr/>
            <p:nvPr/>
          </p:nvSpPr>
          <p:spPr>
            <a:xfrm flipH="1">
              <a:off x="707610" y="1270000"/>
              <a:ext cx="3750090" cy="914400"/>
            </a:xfrm>
            <a:prstGeom prst="arc">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0D001E19-4233-A708-BCEC-0138E8937938}"/>
              </a:ext>
            </a:extLst>
          </p:cNvPr>
          <p:cNvSpPr/>
          <p:nvPr/>
        </p:nvSpPr>
        <p:spPr bwMode="auto">
          <a:xfrm>
            <a:off x="965028" y="2828415"/>
            <a:ext cx="2743200" cy="365760"/>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B050"/>
                </a:solidFill>
                <a:effectLst/>
                <a:latin typeface="Calibri" panose="020F0502020204030204" pitchFamily="34" charset="0"/>
                <a:cs typeface="Calibri" panose="020F0502020204030204" pitchFamily="34" charset="0"/>
              </a:rPr>
              <a:t>US Treasury Bills</a:t>
            </a:r>
          </a:p>
        </p:txBody>
      </p:sp>
      <p:sp>
        <p:nvSpPr>
          <p:cNvPr id="29" name="Rectangle 28">
            <a:extLst>
              <a:ext uri="{FF2B5EF4-FFF2-40B4-BE49-F238E27FC236}">
                <a16:creationId xmlns:a16="http://schemas.microsoft.com/office/drawing/2014/main" id="{E754941E-0EC2-A78F-92A9-6F7BF2820078}"/>
              </a:ext>
            </a:extLst>
          </p:cNvPr>
          <p:cNvSpPr/>
          <p:nvPr/>
        </p:nvSpPr>
        <p:spPr bwMode="auto">
          <a:xfrm>
            <a:off x="952355" y="3347640"/>
            <a:ext cx="2743200" cy="365760"/>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B050"/>
                </a:solidFill>
                <a:effectLst/>
                <a:latin typeface="Calibri" panose="020F0502020204030204" pitchFamily="34" charset="0"/>
                <a:cs typeface="Calibri" panose="020F0502020204030204" pitchFamily="34" charset="0"/>
              </a:rPr>
              <a:t>US Treasury Notes</a:t>
            </a:r>
          </a:p>
        </p:txBody>
      </p:sp>
      <p:sp>
        <p:nvSpPr>
          <p:cNvPr id="30" name="Rectangle 29">
            <a:extLst>
              <a:ext uri="{FF2B5EF4-FFF2-40B4-BE49-F238E27FC236}">
                <a16:creationId xmlns:a16="http://schemas.microsoft.com/office/drawing/2014/main" id="{4AFC3E81-34C4-3E86-16DE-00429DD9520A}"/>
              </a:ext>
            </a:extLst>
          </p:cNvPr>
          <p:cNvSpPr/>
          <p:nvPr/>
        </p:nvSpPr>
        <p:spPr bwMode="auto">
          <a:xfrm>
            <a:off x="952355" y="3825799"/>
            <a:ext cx="2743200" cy="365760"/>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B050"/>
                </a:solidFill>
                <a:effectLst/>
                <a:latin typeface="Calibri" panose="020F0502020204030204" pitchFamily="34" charset="0"/>
                <a:cs typeface="Calibri" panose="020F0502020204030204" pitchFamily="34" charset="0"/>
              </a:rPr>
              <a:t>US Treasury Bonds</a:t>
            </a:r>
          </a:p>
        </p:txBody>
      </p:sp>
      <p:sp>
        <p:nvSpPr>
          <p:cNvPr id="31" name="Rectangle 30">
            <a:extLst>
              <a:ext uri="{FF2B5EF4-FFF2-40B4-BE49-F238E27FC236}">
                <a16:creationId xmlns:a16="http://schemas.microsoft.com/office/drawing/2014/main" id="{0922CBAB-C954-9EA1-63AB-9ECCF4EA2C61}"/>
              </a:ext>
            </a:extLst>
          </p:cNvPr>
          <p:cNvSpPr/>
          <p:nvPr/>
        </p:nvSpPr>
        <p:spPr bwMode="auto">
          <a:xfrm>
            <a:off x="952355" y="4382116"/>
            <a:ext cx="2743200" cy="365760"/>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B050"/>
                </a:solidFill>
                <a:effectLst/>
                <a:latin typeface="Calibri" panose="020F0502020204030204" pitchFamily="34" charset="0"/>
                <a:cs typeface="Calibri" panose="020F0502020204030204" pitchFamily="34" charset="0"/>
              </a:rPr>
              <a:t>Federal Agency Bonds</a:t>
            </a:r>
          </a:p>
        </p:txBody>
      </p:sp>
      <p:sp>
        <p:nvSpPr>
          <p:cNvPr id="32" name="Rectangle 31">
            <a:extLst>
              <a:ext uri="{FF2B5EF4-FFF2-40B4-BE49-F238E27FC236}">
                <a16:creationId xmlns:a16="http://schemas.microsoft.com/office/drawing/2014/main" id="{C36DE20E-348E-C4E3-5C7F-F95BF17EEA64}"/>
              </a:ext>
            </a:extLst>
          </p:cNvPr>
          <p:cNvSpPr/>
          <p:nvPr/>
        </p:nvSpPr>
        <p:spPr bwMode="auto">
          <a:xfrm>
            <a:off x="952355" y="4901341"/>
            <a:ext cx="2743200" cy="365760"/>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Municipal Bonds*</a:t>
            </a:r>
          </a:p>
        </p:txBody>
      </p:sp>
      <p:sp>
        <p:nvSpPr>
          <p:cNvPr id="33" name="Rectangle 32">
            <a:extLst>
              <a:ext uri="{FF2B5EF4-FFF2-40B4-BE49-F238E27FC236}">
                <a16:creationId xmlns:a16="http://schemas.microsoft.com/office/drawing/2014/main" id="{DD326976-3BB0-C0F4-947B-D05424818AFE}"/>
              </a:ext>
            </a:extLst>
          </p:cNvPr>
          <p:cNvSpPr/>
          <p:nvPr/>
        </p:nvSpPr>
        <p:spPr bwMode="auto">
          <a:xfrm>
            <a:off x="951922" y="5424584"/>
            <a:ext cx="2743200" cy="365760"/>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Sovereign Bonds</a:t>
            </a:r>
          </a:p>
        </p:txBody>
      </p:sp>
      <p:sp>
        <p:nvSpPr>
          <p:cNvPr id="34" name="Rectangle 33">
            <a:extLst>
              <a:ext uri="{FF2B5EF4-FFF2-40B4-BE49-F238E27FC236}">
                <a16:creationId xmlns:a16="http://schemas.microsoft.com/office/drawing/2014/main" id="{5C296F9A-8C99-59F2-39E8-8DB06C8B7608}"/>
              </a:ext>
            </a:extLst>
          </p:cNvPr>
          <p:cNvSpPr/>
          <p:nvPr/>
        </p:nvSpPr>
        <p:spPr bwMode="auto">
          <a:xfrm>
            <a:off x="4365374" y="4360610"/>
            <a:ext cx="2743200" cy="365760"/>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FF0000"/>
                </a:solidFill>
                <a:latin typeface="Calibri" panose="020F0502020204030204" pitchFamily="34" charset="0"/>
                <a:cs typeface="Calibri" panose="020F0502020204030204" pitchFamily="34" charset="0"/>
              </a:rPr>
              <a:t>Medium Term Notes</a:t>
            </a:r>
            <a:endPar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EC7B5961-BE8F-66FF-548D-B5DF9C455C04}"/>
              </a:ext>
            </a:extLst>
          </p:cNvPr>
          <p:cNvSpPr/>
          <p:nvPr/>
        </p:nvSpPr>
        <p:spPr bwMode="auto">
          <a:xfrm>
            <a:off x="4345355" y="2814046"/>
            <a:ext cx="2743200" cy="365760"/>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B050"/>
                </a:solidFill>
                <a:latin typeface="Calibri" panose="020F0502020204030204" pitchFamily="34" charset="0"/>
                <a:cs typeface="Calibri" panose="020F0502020204030204" pitchFamily="34" charset="0"/>
              </a:rPr>
              <a:t>Commercial Paper</a:t>
            </a:r>
            <a:endParaRPr kumimoji="0" lang="en-US" b="0" i="0" u="none" strike="noStrike" cap="none" normalizeH="0" baseline="0" dirty="0">
              <a:ln>
                <a:noFill/>
              </a:ln>
              <a:solidFill>
                <a:srgbClr val="00B050"/>
              </a:solidFill>
              <a:effectLst/>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70C49646-7341-8F38-8B93-EA7D46531594}"/>
              </a:ext>
            </a:extLst>
          </p:cNvPr>
          <p:cNvSpPr/>
          <p:nvPr/>
        </p:nvSpPr>
        <p:spPr bwMode="auto">
          <a:xfrm>
            <a:off x="4365374" y="3363777"/>
            <a:ext cx="2743200" cy="369332"/>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B050"/>
                </a:solidFill>
                <a:latin typeface="Calibri" panose="020F0502020204030204" pitchFamily="34" charset="0"/>
                <a:cs typeface="Calibri" panose="020F0502020204030204" pitchFamily="34" charset="0"/>
              </a:rPr>
              <a:t>Certificate of Deposits </a:t>
            </a:r>
            <a:r>
              <a:rPr lang="en-US" sz="1600" dirty="0">
                <a:solidFill>
                  <a:srgbClr val="00B050"/>
                </a:solidFill>
                <a:latin typeface="Calibri" panose="020F0502020204030204" pitchFamily="34" charset="0"/>
                <a:cs typeface="Calibri" panose="020F0502020204030204" pitchFamily="34" charset="0"/>
              </a:rPr>
              <a:t>(CDs)</a:t>
            </a:r>
            <a:endParaRPr kumimoji="0" lang="en-US" sz="1600" b="0" i="0" u="none" strike="noStrike" cap="none" normalizeH="0" baseline="0" dirty="0">
              <a:ln>
                <a:noFill/>
              </a:ln>
              <a:solidFill>
                <a:srgbClr val="00B050"/>
              </a:solidFill>
              <a:effectLst/>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42B14BF1-7E10-D455-A04B-447FFC392D32}"/>
              </a:ext>
            </a:extLst>
          </p:cNvPr>
          <p:cNvSpPr/>
          <p:nvPr/>
        </p:nvSpPr>
        <p:spPr bwMode="auto">
          <a:xfrm>
            <a:off x="4365374" y="3840889"/>
            <a:ext cx="2743200" cy="365760"/>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FF0000"/>
                </a:solidFill>
                <a:latin typeface="Calibri" panose="020F0502020204030204" pitchFamily="34" charset="0"/>
                <a:cs typeface="Calibri" panose="020F0502020204030204" pitchFamily="34" charset="0"/>
              </a:rPr>
              <a:t>Asset Backed Securities</a:t>
            </a:r>
            <a:endPar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7A69DBBE-03D5-0267-EDD2-F81882D0B941}"/>
              </a:ext>
            </a:extLst>
          </p:cNvPr>
          <p:cNvSpPr/>
          <p:nvPr/>
        </p:nvSpPr>
        <p:spPr>
          <a:xfrm>
            <a:off x="4152322" y="5009121"/>
            <a:ext cx="3200400" cy="13365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Other</a:t>
            </a:r>
          </a:p>
        </p:txBody>
      </p:sp>
      <p:sp>
        <p:nvSpPr>
          <p:cNvPr id="39" name="Rectangle 38">
            <a:extLst>
              <a:ext uri="{FF2B5EF4-FFF2-40B4-BE49-F238E27FC236}">
                <a16:creationId xmlns:a16="http://schemas.microsoft.com/office/drawing/2014/main" id="{A73D9124-872A-8F52-4E12-D30F54DD3AFD}"/>
              </a:ext>
            </a:extLst>
          </p:cNvPr>
          <p:cNvSpPr/>
          <p:nvPr/>
        </p:nvSpPr>
        <p:spPr bwMode="auto">
          <a:xfrm>
            <a:off x="4345355" y="5826504"/>
            <a:ext cx="2743200" cy="365760"/>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Supranationals</a:t>
            </a:r>
          </a:p>
        </p:txBody>
      </p:sp>
      <p:sp>
        <p:nvSpPr>
          <p:cNvPr id="40" name="Rectangle 39">
            <a:extLst>
              <a:ext uri="{FF2B5EF4-FFF2-40B4-BE49-F238E27FC236}">
                <a16:creationId xmlns:a16="http://schemas.microsoft.com/office/drawing/2014/main" id="{AD05B1A4-74E4-275B-9F94-44EBD7C81D1F}"/>
              </a:ext>
            </a:extLst>
          </p:cNvPr>
          <p:cNvSpPr/>
          <p:nvPr/>
        </p:nvSpPr>
        <p:spPr bwMode="auto">
          <a:xfrm>
            <a:off x="4365374" y="5349392"/>
            <a:ext cx="2743200" cy="369332"/>
          </a:xfrm>
          <a:prstGeom prst="rect">
            <a:avLst/>
          </a:prstGeom>
          <a:solidFill>
            <a:schemeClr val="bg2">
              <a:lumMod val="60000"/>
              <a:lumOff val="4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B050"/>
                </a:solidFill>
                <a:latin typeface="Calibri" panose="020F0502020204030204" pitchFamily="34" charset="0"/>
                <a:cs typeface="Calibri" panose="020F0502020204030204" pitchFamily="34" charset="0"/>
              </a:rPr>
              <a:t>Money Market Funds</a:t>
            </a:r>
            <a:endParaRPr kumimoji="0" lang="en-US" sz="1600" b="0" i="0" u="none" strike="noStrike" cap="none" normalizeH="0" baseline="0" dirty="0">
              <a:ln>
                <a:noFill/>
              </a:ln>
              <a:solidFill>
                <a:srgbClr val="00B05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6984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45FF-3768-AC27-08FD-5F367A0E903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6274E33-14FA-7200-7BD8-98B27F05381D}"/>
              </a:ext>
            </a:extLst>
          </p:cNvPr>
          <p:cNvSpPr>
            <a:spLocks noGrp="1"/>
          </p:cNvSpPr>
          <p:nvPr>
            <p:ph type="title"/>
          </p:nvPr>
        </p:nvSpPr>
        <p:spPr/>
        <p:txBody>
          <a:bodyPr vert="horz" lIns="91440" tIns="45720" rIns="91440" bIns="45720" rtlCol="0" anchor="b">
            <a:normAutofit/>
          </a:bodyPr>
          <a:lstStyle/>
          <a:p>
            <a:r>
              <a:rPr lang="en-US" sz="3600" dirty="0">
                <a:solidFill>
                  <a:srgbClr val="FFFEFF"/>
                </a:solidFill>
              </a:rPr>
              <a:t>Bonds 101</a:t>
            </a:r>
          </a:p>
        </p:txBody>
      </p:sp>
      <p:sp>
        <p:nvSpPr>
          <p:cNvPr id="3" name="Text Placeholder 2">
            <a:extLst>
              <a:ext uri="{FF2B5EF4-FFF2-40B4-BE49-F238E27FC236}">
                <a16:creationId xmlns:a16="http://schemas.microsoft.com/office/drawing/2014/main" id="{046872B5-F7DF-60CA-51F9-EE48619935C0}"/>
              </a:ext>
            </a:extLst>
          </p:cNvPr>
          <p:cNvSpPr>
            <a:spLocks noGrp="1"/>
          </p:cNvSpPr>
          <p:nvPr>
            <p:ph type="body" idx="1"/>
          </p:nvPr>
        </p:nvSpPr>
        <p:spPr/>
        <p:txBody>
          <a:bodyPr/>
          <a:lstStyle/>
          <a:p>
            <a:endParaRPr lang="en-US"/>
          </a:p>
        </p:txBody>
      </p:sp>
      <p:sp>
        <p:nvSpPr>
          <p:cNvPr id="5" name="Slide Number Placeholder 2">
            <a:extLst>
              <a:ext uri="{FF2B5EF4-FFF2-40B4-BE49-F238E27FC236}">
                <a16:creationId xmlns:a16="http://schemas.microsoft.com/office/drawing/2014/main" id="{FB4B6A21-ECC2-1958-A7DF-B9D644BA36D6}"/>
              </a:ext>
            </a:extLst>
          </p:cNvPr>
          <p:cNvSpPr>
            <a:spLocks noGrp="1"/>
          </p:cNvSpPr>
          <p:nvPr>
            <p:ph type="sldNum" sz="quarter" idx="12"/>
          </p:nvPr>
        </p:nvSpPr>
        <p:spPr>
          <a:xfrm>
            <a:off x="10558297" y="6357023"/>
            <a:ext cx="105251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36</a:t>
            </a:fld>
            <a:endParaRPr lang="en-US" sz="900" dirty="0"/>
          </a:p>
        </p:txBody>
      </p:sp>
      <p:graphicFrame>
        <p:nvGraphicFramePr>
          <p:cNvPr id="27" name="Content Placeholder 2">
            <a:extLst>
              <a:ext uri="{FF2B5EF4-FFF2-40B4-BE49-F238E27FC236}">
                <a16:creationId xmlns:a16="http://schemas.microsoft.com/office/drawing/2014/main" id="{B1BB37C9-8E6E-A5AA-A43E-C4F246E3146B}"/>
              </a:ext>
            </a:extLst>
          </p:cNvPr>
          <p:cNvGraphicFramePr/>
          <p:nvPr>
            <p:extLst>
              <p:ext uri="{D42A27DB-BD31-4B8C-83A1-F6EECF244321}">
                <p14:modId xmlns:p14="http://schemas.microsoft.com/office/powerpoint/2010/main" val="326514689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286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1148493"/>
            <a:ext cx="11029616" cy="567463"/>
          </a:xfrm>
          <a:prstGeom prst="rect">
            <a:avLst/>
          </a:prstGeom>
        </p:spPr>
        <p:txBody>
          <a:bodyPr vert="horz" wrap="square" lIns="0" tIns="13335" rIns="0" bIns="0" rtlCol="0">
            <a:spAutoFit/>
          </a:bodyPr>
          <a:lstStyle/>
          <a:p>
            <a:pPr marL="12700">
              <a:lnSpc>
                <a:spcPct val="100000"/>
              </a:lnSpc>
              <a:spcBef>
                <a:spcPts val="105"/>
              </a:spcBef>
            </a:pPr>
            <a:r>
              <a:rPr sz="3600" b="0" dirty="0">
                <a:cs typeface="Calibri Light"/>
              </a:rPr>
              <a:t>Key</a:t>
            </a:r>
            <a:r>
              <a:rPr sz="3600" b="0" spc="-190" dirty="0">
                <a:cs typeface="Calibri Light"/>
              </a:rPr>
              <a:t> </a:t>
            </a:r>
            <a:r>
              <a:rPr sz="3600" b="0" dirty="0">
                <a:cs typeface="Calibri Light"/>
              </a:rPr>
              <a:t>Investment</a:t>
            </a:r>
            <a:r>
              <a:rPr sz="3600" b="0" spc="-170" dirty="0">
                <a:cs typeface="Calibri Light"/>
              </a:rPr>
              <a:t> </a:t>
            </a:r>
            <a:r>
              <a:rPr sz="3600" b="0" spc="-10" dirty="0">
                <a:cs typeface="Calibri Light"/>
              </a:rPr>
              <a:t>Objectives</a:t>
            </a:r>
          </a:p>
        </p:txBody>
      </p:sp>
      <p:sp>
        <p:nvSpPr>
          <p:cNvPr id="3" name="object 3"/>
          <p:cNvSpPr txBox="1"/>
          <p:nvPr/>
        </p:nvSpPr>
        <p:spPr>
          <a:xfrm>
            <a:off x="11170411"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5</a:t>
            </a:r>
            <a:endParaRPr sz="1200">
              <a:latin typeface="Calibri"/>
              <a:cs typeface="Calibri"/>
            </a:endParaRPr>
          </a:p>
        </p:txBody>
      </p:sp>
      <p:sp>
        <p:nvSpPr>
          <p:cNvPr id="4" name="object 4"/>
          <p:cNvSpPr txBox="1"/>
          <p:nvPr/>
        </p:nvSpPr>
        <p:spPr>
          <a:xfrm>
            <a:off x="2639555" y="2361676"/>
            <a:ext cx="1057275" cy="1439545"/>
          </a:xfrm>
          <a:prstGeom prst="rect">
            <a:avLst/>
          </a:prstGeom>
        </p:spPr>
        <p:txBody>
          <a:bodyPr vert="horz" wrap="square" lIns="0" tIns="12065" rIns="0" bIns="0" rtlCol="0">
            <a:spAutoFit/>
          </a:bodyPr>
          <a:lstStyle/>
          <a:p>
            <a:pPr algn="ctr">
              <a:lnSpc>
                <a:spcPct val="100000"/>
              </a:lnSpc>
              <a:spcBef>
                <a:spcPts val="95"/>
              </a:spcBef>
            </a:pPr>
            <a:r>
              <a:rPr sz="4000" b="1" spc="-5" dirty="0">
                <a:solidFill>
                  <a:srgbClr val="366658"/>
                </a:solidFill>
                <a:cs typeface="Calibri"/>
              </a:rPr>
              <a:t>1</a:t>
            </a:r>
            <a:endParaRPr sz="4000" dirty="0">
              <a:solidFill>
                <a:srgbClr val="366658"/>
              </a:solidFill>
              <a:cs typeface="Calibri"/>
            </a:endParaRPr>
          </a:p>
          <a:p>
            <a:pPr marL="12700" marR="5080" algn="ctr">
              <a:lnSpc>
                <a:spcPct val="100000"/>
              </a:lnSpc>
              <a:spcBef>
                <a:spcPts val="1535"/>
              </a:spcBef>
            </a:pPr>
            <a:r>
              <a:rPr sz="2000" spc="-20" dirty="0">
                <a:cs typeface="Calibri"/>
              </a:rPr>
              <a:t>Safeguard </a:t>
            </a:r>
            <a:r>
              <a:rPr sz="2000" spc="-10" dirty="0">
                <a:cs typeface="Calibri"/>
              </a:rPr>
              <a:t>Principal</a:t>
            </a:r>
            <a:endParaRPr sz="2000" dirty="0">
              <a:cs typeface="Calibri"/>
            </a:endParaRPr>
          </a:p>
        </p:txBody>
      </p:sp>
      <p:sp>
        <p:nvSpPr>
          <p:cNvPr id="5" name="object 5"/>
          <p:cNvSpPr txBox="1"/>
          <p:nvPr/>
        </p:nvSpPr>
        <p:spPr>
          <a:xfrm>
            <a:off x="7898045" y="2378933"/>
            <a:ext cx="1821180" cy="1439545"/>
          </a:xfrm>
          <a:prstGeom prst="rect">
            <a:avLst/>
          </a:prstGeom>
        </p:spPr>
        <p:txBody>
          <a:bodyPr vert="horz" wrap="square" lIns="0" tIns="12065" rIns="0" bIns="0" rtlCol="0">
            <a:spAutoFit/>
          </a:bodyPr>
          <a:lstStyle/>
          <a:p>
            <a:pPr algn="ctr">
              <a:lnSpc>
                <a:spcPct val="100000"/>
              </a:lnSpc>
              <a:spcBef>
                <a:spcPts val="95"/>
              </a:spcBef>
            </a:pPr>
            <a:r>
              <a:rPr sz="4000" b="1" spc="-5" dirty="0">
                <a:solidFill>
                  <a:srgbClr val="366658"/>
                </a:solidFill>
                <a:cs typeface="Calibri"/>
              </a:rPr>
              <a:t>3</a:t>
            </a:r>
            <a:endParaRPr sz="4000" dirty="0">
              <a:solidFill>
                <a:srgbClr val="366658"/>
              </a:solidFill>
              <a:cs typeface="Calibri"/>
            </a:endParaRPr>
          </a:p>
          <a:p>
            <a:pPr marL="12700" marR="5080" algn="ctr">
              <a:lnSpc>
                <a:spcPct val="100000"/>
              </a:lnSpc>
              <a:spcBef>
                <a:spcPts val="1535"/>
              </a:spcBef>
            </a:pPr>
            <a:r>
              <a:rPr sz="2000" dirty="0">
                <a:cs typeface="Calibri"/>
              </a:rPr>
              <a:t>Achieve</a:t>
            </a:r>
            <a:r>
              <a:rPr sz="2000" spc="-25" dirty="0">
                <a:cs typeface="Calibri"/>
              </a:rPr>
              <a:t> </a:t>
            </a:r>
            <a:r>
              <a:rPr sz="2000" dirty="0">
                <a:cs typeface="Calibri"/>
              </a:rPr>
              <a:t>a</a:t>
            </a:r>
            <a:r>
              <a:rPr sz="2000" spc="-25" dirty="0">
                <a:cs typeface="Calibri"/>
              </a:rPr>
              <a:t> </a:t>
            </a:r>
            <a:r>
              <a:rPr sz="2000" spc="-10" dirty="0">
                <a:cs typeface="Calibri"/>
              </a:rPr>
              <a:t>Market Return/Yield</a:t>
            </a:r>
            <a:endParaRPr sz="2000" dirty="0">
              <a:cs typeface="Calibri"/>
            </a:endParaRPr>
          </a:p>
        </p:txBody>
      </p:sp>
      <p:sp>
        <p:nvSpPr>
          <p:cNvPr id="6" name="object 6"/>
          <p:cNvSpPr txBox="1"/>
          <p:nvPr/>
        </p:nvSpPr>
        <p:spPr>
          <a:xfrm>
            <a:off x="5226874" y="2378931"/>
            <a:ext cx="1522095" cy="1439545"/>
          </a:xfrm>
          <a:prstGeom prst="rect">
            <a:avLst/>
          </a:prstGeom>
        </p:spPr>
        <p:txBody>
          <a:bodyPr vert="horz" wrap="square" lIns="0" tIns="12065" rIns="0" bIns="0" rtlCol="0">
            <a:spAutoFit/>
          </a:bodyPr>
          <a:lstStyle/>
          <a:p>
            <a:pPr algn="ctr">
              <a:lnSpc>
                <a:spcPct val="100000"/>
              </a:lnSpc>
              <a:spcBef>
                <a:spcPts val="95"/>
              </a:spcBef>
            </a:pPr>
            <a:r>
              <a:rPr sz="4000" b="1" spc="-5" dirty="0">
                <a:solidFill>
                  <a:srgbClr val="366658"/>
                </a:solidFill>
                <a:cs typeface="Calibri"/>
              </a:rPr>
              <a:t>2</a:t>
            </a:r>
            <a:endParaRPr sz="4000" dirty="0">
              <a:solidFill>
                <a:srgbClr val="366658"/>
              </a:solidFill>
              <a:cs typeface="Calibri"/>
            </a:endParaRPr>
          </a:p>
          <a:p>
            <a:pPr marL="12065" marR="5080" algn="ctr">
              <a:lnSpc>
                <a:spcPct val="100000"/>
              </a:lnSpc>
              <a:spcBef>
                <a:spcPts val="1535"/>
              </a:spcBef>
            </a:pPr>
            <a:r>
              <a:rPr sz="2000" dirty="0">
                <a:cs typeface="Calibri"/>
              </a:rPr>
              <a:t>Meet</a:t>
            </a:r>
            <a:r>
              <a:rPr sz="2000" spc="-15" dirty="0">
                <a:cs typeface="Calibri"/>
              </a:rPr>
              <a:t> </a:t>
            </a:r>
            <a:r>
              <a:rPr sz="2000" spc="-10" dirty="0">
                <a:cs typeface="Calibri"/>
              </a:rPr>
              <a:t>Liquidity Needs</a:t>
            </a:r>
            <a:endParaRPr sz="2000" dirty="0">
              <a:cs typeface="Calibri"/>
            </a:endParaRPr>
          </a:p>
        </p:txBody>
      </p:sp>
      <p:sp>
        <p:nvSpPr>
          <p:cNvPr id="7" name="object 7"/>
          <p:cNvSpPr txBox="1"/>
          <p:nvPr/>
        </p:nvSpPr>
        <p:spPr>
          <a:xfrm>
            <a:off x="8627010" y="6341809"/>
            <a:ext cx="2354580" cy="367665"/>
          </a:xfrm>
          <a:prstGeom prst="rect">
            <a:avLst/>
          </a:prstGeom>
        </p:spPr>
        <p:txBody>
          <a:bodyPr vert="horz" wrap="square" lIns="0" tIns="27305" rIns="0" bIns="0" rtlCol="0">
            <a:spAutoFit/>
          </a:bodyPr>
          <a:lstStyle/>
          <a:p>
            <a:pPr marL="29209" marR="5080" indent="-17145" algn="r">
              <a:lnSpc>
                <a:spcPts val="860"/>
              </a:lnSpc>
              <a:spcBef>
                <a:spcPts val="215"/>
              </a:spcBef>
            </a:pPr>
            <a:r>
              <a:rPr sz="800" dirty="0">
                <a:solidFill>
                  <a:srgbClr val="FFFFFF"/>
                </a:solidFill>
                <a:latin typeface="Calibri"/>
                <a:cs typeface="Calibri"/>
              </a:rPr>
              <a:t>For</a:t>
            </a:r>
            <a:r>
              <a:rPr sz="800" spc="-50" dirty="0">
                <a:solidFill>
                  <a:srgbClr val="FFFFFF"/>
                </a:solidFill>
                <a:latin typeface="Calibri"/>
                <a:cs typeface="Calibri"/>
              </a:rPr>
              <a:t> </a:t>
            </a:r>
            <a:r>
              <a:rPr sz="800" dirty="0">
                <a:solidFill>
                  <a:srgbClr val="FFFFFF"/>
                </a:solidFill>
                <a:latin typeface="Calibri"/>
                <a:cs typeface="Calibri"/>
              </a:rPr>
              <a:t>Institutional</a:t>
            </a:r>
            <a:r>
              <a:rPr sz="800" spc="-10" dirty="0">
                <a:solidFill>
                  <a:srgbClr val="FFFFFF"/>
                </a:solidFill>
                <a:latin typeface="Calibri"/>
                <a:cs typeface="Calibri"/>
              </a:rPr>
              <a:t> </a:t>
            </a:r>
            <a:r>
              <a:rPr sz="800" dirty="0">
                <a:solidFill>
                  <a:srgbClr val="FFFFFF"/>
                </a:solidFill>
                <a:latin typeface="Calibri"/>
                <a:cs typeface="Calibri"/>
              </a:rPr>
              <a:t>Investor</a:t>
            </a:r>
            <a:r>
              <a:rPr sz="800" spc="-45" dirty="0">
                <a:solidFill>
                  <a:srgbClr val="FFFFFF"/>
                </a:solidFill>
                <a:latin typeface="Calibri"/>
                <a:cs typeface="Calibri"/>
              </a:rPr>
              <a:t> </a:t>
            </a:r>
            <a:r>
              <a:rPr sz="800" dirty="0">
                <a:solidFill>
                  <a:srgbClr val="FFFFFF"/>
                </a:solidFill>
                <a:latin typeface="Calibri"/>
                <a:cs typeface="Calibri"/>
              </a:rPr>
              <a:t>or</a:t>
            </a:r>
            <a:r>
              <a:rPr sz="800" spc="-40" dirty="0">
                <a:solidFill>
                  <a:srgbClr val="FFFFFF"/>
                </a:solidFill>
                <a:latin typeface="Calibri"/>
                <a:cs typeface="Calibri"/>
              </a:rPr>
              <a:t> </a:t>
            </a:r>
            <a:r>
              <a:rPr sz="800" dirty="0">
                <a:solidFill>
                  <a:srgbClr val="FFFFFF"/>
                </a:solidFill>
                <a:latin typeface="Calibri"/>
                <a:cs typeface="Calibri"/>
              </a:rPr>
              <a:t>Investment</a:t>
            </a:r>
            <a:r>
              <a:rPr sz="800" spc="-45" dirty="0">
                <a:solidFill>
                  <a:srgbClr val="FFFFFF"/>
                </a:solidFill>
                <a:latin typeface="Calibri"/>
                <a:cs typeface="Calibri"/>
              </a:rPr>
              <a:t> </a:t>
            </a:r>
            <a:r>
              <a:rPr sz="800" dirty="0">
                <a:solidFill>
                  <a:srgbClr val="FFFFFF"/>
                </a:solidFill>
                <a:latin typeface="Calibri"/>
                <a:cs typeface="Calibri"/>
              </a:rPr>
              <a:t>Professional</a:t>
            </a:r>
            <a:r>
              <a:rPr sz="800" spc="-5" dirty="0">
                <a:solidFill>
                  <a:srgbClr val="FFFFFF"/>
                </a:solidFill>
                <a:latin typeface="Calibri"/>
                <a:cs typeface="Calibri"/>
              </a:rPr>
              <a:t> </a:t>
            </a:r>
            <a:r>
              <a:rPr sz="800" spc="-25" dirty="0">
                <a:solidFill>
                  <a:srgbClr val="FFFFFF"/>
                </a:solidFill>
                <a:latin typeface="Calibri"/>
                <a:cs typeface="Calibri"/>
              </a:rPr>
              <a:t>Use</a:t>
            </a:r>
            <a:r>
              <a:rPr sz="800" spc="500" dirty="0">
                <a:solidFill>
                  <a:srgbClr val="FFFFFF"/>
                </a:solidFill>
                <a:latin typeface="Calibri"/>
                <a:cs typeface="Calibri"/>
              </a:rPr>
              <a:t> </a:t>
            </a:r>
            <a:r>
              <a:rPr sz="800" dirty="0">
                <a:solidFill>
                  <a:srgbClr val="FFFFFF"/>
                </a:solidFill>
                <a:latin typeface="Calibri"/>
                <a:cs typeface="Calibri"/>
              </a:rPr>
              <a:t>Only</a:t>
            </a:r>
            <a:r>
              <a:rPr sz="800" spc="-15" dirty="0">
                <a:solidFill>
                  <a:srgbClr val="FFFFFF"/>
                </a:solidFill>
                <a:latin typeface="Calibri"/>
                <a:cs typeface="Calibri"/>
              </a:rPr>
              <a:t> </a:t>
            </a:r>
            <a:r>
              <a:rPr sz="800" dirty="0">
                <a:solidFill>
                  <a:srgbClr val="FFFFFF"/>
                </a:solidFill>
                <a:latin typeface="Calibri"/>
                <a:cs typeface="Calibri"/>
              </a:rPr>
              <a:t>–</a:t>
            </a:r>
            <a:r>
              <a:rPr sz="800" spc="-35" dirty="0">
                <a:solidFill>
                  <a:srgbClr val="FFFFFF"/>
                </a:solidFill>
                <a:latin typeface="Calibri"/>
                <a:cs typeface="Calibri"/>
              </a:rPr>
              <a:t> </a:t>
            </a:r>
            <a:r>
              <a:rPr sz="800" dirty="0">
                <a:solidFill>
                  <a:srgbClr val="FFFFFF"/>
                </a:solidFill>
                <a:latin typeface="Calibri"/>
                <a:cs typeface="Calibri"/>
              </a:rPr>
              <a:t>This</a:t>
            </a:r>
            <a:r>
              <a:rPr sz="800" spc="-20" dirty="0">
                <a:solidFill>
                  <a:srgbClr val="FFFFFF"/>
                </a:solidFill>
                <a:latin typeface="Calibri"/>
                <a:cs typeface="Calibri"/>
              </a:rPr>
              <a:t> </a:t>
            </a:r>
            <a:r>
              <a:rPr sz="800" dirty="0">
                <a:solidFill>
                  <a:srgbClr val="FFFFFF"/>
                </a:solidFill>
                <a:latin typeface="Calibri"/>
                <a:cs typeface="Calibri"/>
              </a:rPr>
              <a:t>material</a:t>
            </a:r>
            <a:r>
              <a:rPr sz="800" spc="-10" dirty="0">
                <a:solidFill>
                  <a:srgbClr val="FFFFFF"/>
                </a:solidFill>
                <a:latin typeface="Calibri"/>
                <a:cs typeface="Calibri"/>
              </a:rPr>
              <a:t> </a:t>
            </a:r>
            <a:r>
              <a:rPr sz="800" dirty="0">
                <a:solidFill>
                  <a:srgbClr val="FFFFFF"/>
                </a:solidFill>
                <a:latin typeface="Calibri"/>
                <a:cs typeface="Calibri"/>
              </a:rPr>
              <a:t>is</a:t>
            </a:r>
            <a:r>
              <a:rPr sz="800" spc="-20" dirty="0">
                <a:solidFill>
                  <a:srgbClr val="FFFFFF"/>
                </a:solidFill>
                <a:latin typeface="Calibri"/>
                <a:cs typeface="Calibri"/>
              </a:rPr>
              <a:t> </a:t>
            </a:r>
            <a:r>
              <a:rPr sz="800" dirty="0">
                <a:solidFill>
                  <a:srgbClr val="FFFFFF"/>
                </a:solidFill>
                <a:latin typeface="Calibri"/>
                <a:cs typeface="Calibri"/>
              </a:rPr>
              <a:t>not</a:t>
            </a:r>
            <a:r>
              <a:rPr sz="800" spc="-10" dirty="0">
                <a:solidFill>
                  <a:srgbClr val="FFFFFF"/>
                </a:solidFill>
                <a:latin typeface="Calibri"/>
                <a:cs typeface="Calibri"/>
              </a:rPr>
              <a:t> </a:t>
            </a:r>
            <a:r>
              <a:rPr sz="800" dirty="0">
                <a:solidFill>
                  <a:srgbClr val="FFFFFF"/>
                </a:solidFill>
                <a:latin typeface="Calibri"/>
                <a:cs typeface="Calibri"/>
              </a:rPr>
              <a:t>for</a:t>
            </a:r>
            <a:r>
              <a:rPr sz="800" spc="-30" dirty="0">
                <a:solidFill>
                  <a:srgbClr val="FFFFFF"/>
                </a:solidFill>
                <a:latin typeface="Calibri"/>
                <a:cs typeface="Calibri"/>
              </a:rPr>
              <a:t> </a:t>
            </a:r>
            <a:r>
              <a:rPr sz="800" dirty="0">
                <a:solidFill>
                  <a:srgbClr val="FFFFFF"/>
                </a:solidFill>
                <a:latin typeface="Calibri"/>
                <a:cs typeface="Calibri"/>
              </a:rPr>
              <a:t>inspection</a:t>
            </a:r>
            <a:r>
              <a:rPr sz="800" spc="15" dirty="0">
                <a:solidFill>
                  <a:srgbClr val="FFFFFF"/>
                </a:solidFill>
                <a:latin typeface="Calibri"/>
                <a:cs typeface="Calibri"/>
              </a:rPr>
              <a:t> </a:t>
            </a:r>
            <a:r>
              <a:rPr sz="800" dirty="0">
                <a:solidFill>
                  <a:srgbClr val="FFFFFF"/>
                </a:solidFill>
                <a:latin typeface="Calibri"/>
                <a:cs typeface="Calibri"/>
              </a:rPr>
              <a:t>by,</a:t>
            </a:r>
            <a:r>
              <a:rPr sz="800" spc="-15" dirty="0">
                <a:solidFill>
                  <a:srgbClr val="FFFFFF"/>
                </a:solidFill>
                <a:latin typeface="Calibri"/>
                <a:cs typeface="Calibri"/>
              </a:rPr>
              <a:t> </a:t>
            </a:r>
            <a:r>
              <a:rPr sz="800" spc="-10" dirty="0">
                <a:solidFill>
                  <a:srgbClr val="FFFFFF"/>
                </a:solidFill>
                <a:latin typeface="Calibri"/>
                <a:cs typeface="Calibri"/>
              </a:rPr>
              <a:t>distribution</a:t>
            </a:r>
            <a:endParaRPr sz="800">
              <a:latin typeface="Calibri"/>
              <a:cs typeface="Calibri"/>
            </a:endParaRPr>
          </a:p>
          <a:p>
            <a:pPr marR="5080" algn="r">
              <a:lnSpc>
                <a:spcPts val="855"/>
              </a:lnSpc>
            </a:pPr>
            <a:r>
              <a:rPr sz="800" dirty="0">
                <a:solidFill>
                  <a:srgbClr val="FFFFFF"/>
                </a:solidFill>
                <a:latin typeface="Calibri"/>
                <a:cs typeface="Calibri"/>
              </a:rPr>
              <a:t>to,</a:t>
            </a:r>
            <a:r>
              <a:rPr sz="800" spc="-30" dirty="0">
                <a:solidFill>
                  <a:srgbClr val="FFFFFF"/>
                </a:solidFill>
                <a:latin typeface="Calibri"/>
                <a:cs typeface="Calibri"/>
              </a:rPr>
              <a:t> </a:t>
            </a:r>
            <a:r>
              <a:rPr sz="800" dirty="0">
                <a:solidFill>
                  <a:srgbClr val="FFFFFF"/>
                </a:solidFill>
                <a:latin typeface="Calibri"/>
                <a:cs typeface="Calibri"/>
              </a:rPr>
              <a:t>or</a:t>
            </a:r>
            <a:r>
              <a:rPr sz="800" spc="-40" dirty="0">
                <a:solidFill>
                  <a:srgbClr val="FFFFFF"/>
                </a:solidFill>
                <a:latin typeface="Calibri"/>
                <a:cs typeface="Calibri"/>
              </a:rPr>
              <a:t> </a:t>
            </a:r>
            <a:r>
              <a:rPr sz="800" dirty="0">
                <a:solidFill>
                  <a:srgbClr val="FFFFFF"/>
                </a:solidFill>
                <a:latin typeface="Calibri"/>
                <a:cs typeface="Calibri"/>
              </a:rPr>
              <a:t>quotation</a:t>
            </a:r>
            <a:r>
              <a:rPr sz="800" spc="10" dirty="0">
                <a:solidFill>
                  <a:srgbClr val="FFFFFF"/>
                </a:solidFill>
                <a:latin typeface="Calibri"/>
                <a:cs typeface="Calibri"/>
              </a:rPr>
              <a:t> </a:t>
            </a:r>
            <a:r>
              <a:rPr sz="800" dirty="0">
                <a:solidFill>
                  <a:srgbClr val="FFFFFF"/>
                </a:solidFill>
                <a:latin typeface="Calibri"/>
                <a:cs typeface="Calibri"/>
              </a:rPr>
              <a:t>to</a:t>
            </a:r>
            <a:r>
              <a:rPr sz="800" spc="-30" dirty="0">
                <a:solidFill>
                  <a:srgbClr val="FFFFFF"/>
                </a:solidFill>
                <a:latin typeface="Calibri"/>
                <a:cs typeface="Calibri"/>
              </a:rPr>
              <a:t> </a:t>
            </a:r>
            <a:r>
              <a:rPr sz="800" dirty="0">
                <a:solidFill>
                  <a:srgbClr val="FFFFFF"/>
                </a:solidFill>
                <a:latin typeface="Calibri"/>
                <a:cs typeface="Calibri"/>
              </a:rPr>
              <a:t>the</a:t>
            </a:r>
            <a:r>
              <a:rPr sz="800" spc="-25" dirty="0">
                <a:solidFill>
                  <a:srgbClr val="FFFFFF"/>
                </a:solidFill>
                <a:latin typeface="Calibri"/>
                <a:cs typeface="Calibri"/>
              </a:rPr>
              <a:t> </a:t>
            </a:r>
            <a:r>
              <a:rPr sz="800" dirty="0">
                <a:solidFill>
                  <a:srgbClr val="FFFFFF"/>
                </a:solidFill>
                <a:latin typeface="Calibri"/>
                <a:cs typeface="Calibri"/>
              </a:rPr>
              <a:t>general</a:t>
            </a:r>
            <a:r>
              <a:rPr sz="800" spc="-10" dirty="0">
                <a:solidFill>
                  <a:srgbClr val="FFFFFF"/>
                </a:solidFill>
                <a:latin typeface="Calibri"/>
                <a:cs typeface="Calibri"/>
              </a:rPr>
              <a:t> public</a:t>
            </a:r>
            <a:endParaRPr sz="800">
              <a:latin typeface="Calibri"/>
              <a:cs typeface="Calibri"/>
            </a:endParaRPr>
          </a:p>
        </p:txBody>
      </p:sp>
      <p:grpSp>
        <p:nvGrpSpPr>
          <p:cNvPr id="8" name="object 8"/>
          <p:cNvGrpSpPr/>
          <p:nvPr/>
        </p:nvGrpSpPr>
        <p:grpSpPr>
          <a:xfrm>
            <a:off x="2891460" y="4134954"/>
            <a:ext cx="553085" cy="723900"/>
            <a:chOff x="2891460" y="3625993"/>
            <a:chExt cx="553085" cy="723900"/>
          </a:xfrm>
        </p:grpSpPr>
        <p:sp>
          <p:nvSpPr>
            <p:cNvPr id="9" name="object 9"/>
            <p:cNvSpPr/>
            <p:nvPr/>
          </p:nvSpPr>
          <p:spPr>
            <a:xfrm>
              <a:off x="2891460" y="3625993"/>
              <a:ext cx="553085" cy="723900"/>
            </a:xfrm>
            <a:custGeom>
              <a:avLst/>
              <a:gdLst/>
              <a:ahLst/>
              <a:cxnLst/>
              <a:rect l="l" t="t" r="r" b="b"/>
              <a:pathLst>
                <a:path w="553085" h="723900">
                  <a:moveTo>
                    <a:pt x="98320" y="284963"/>
                  </a:moveTo>
                  <a:lnTo>
                    <a:pt x="80236" y="284963"/>
                  </a:lnTo>
                  <a:lnTo>
                    <a:pt x="80236" y="196057"/>
                  </a:lnTo>
                  <a:lnTo>
                    <a:pt x="85424" y="151156"/>
                  </a:lnTo>
                  <a:lnTo>
                    <a:pt x="100196" y="109910"/>
                  </a:lnTo>
                  <a:lnTo>
                    <a:pt x="123365" y="73504"/>
                  </a:lnTo>
                  <a:lnTo>
                    <a:pt x="153747" y="43124"/>
                  </a:lnTo>
                  <a:lnTo>
                    <a:pt x="190153" y="19957"/>
                  </a:lnTo>
                  <a:lnTo>
                    <a:pt x="231399" y="5186"/>
                  </a:lnTo>
                  <a:lnTo>
                    <a:pt x="276299" y="0"/>
                  </a:lnTo>
                  <a:lnTo>
                    <a:pt x="321197" y="5186"/>
                  </a:lnTo>
                  <a:lnTo>
                    <a:pt x="357209" y="18083"/>
                  </a:lnTo>
                  <a:lnTo>
                    <a:pt x="276299" y="18083"/>
                  </a:lnTo>
                  <a:lnTo>
                    <a:pt x="229039" y="24451"/>
                  </a:lnTo>
                  <a:lnTo>
                    <a:pt x="186538" y="42416"/>
                  </a:lnTo>
                  <a:lnTo>
                    <a:pt x="150507" y="70268"/>
                  </a:lnTo>
                  <a:lnTo>
                    <a:pt x="122654" y="106299"/>
                  </a:lnTo>
                  <a:lnTo>
                    <a:pt x="104688" y="148798"/>
                  </a:lnTo>
                  <a:lnTo>
                    <a:pt x="98320" y="196057"/>
                  </a:lnTo>
                  <a:lnTo>
                    <a:pt x="98320" y="284963"/>
                  </a:lnTo>
                  <a:close/>
                </a:path>
                <a:path w="553085" h="723900">
                  <a:moveTo>
                    <a:pt x="472352" y="284963"/>
                  </a:moveTo>
                  <a:lnTo>
                    <a:pt x="454268" y="284963"/>
                  </a:lnTo>
                  <a:lnTo>
                    <a:pt x="454268" y="196057"/>
                  </a:lnTo>
                  <a:lnTo>
                    <a:pt x="447900" y="148798"/>
                  </a:lnTo>
                  <a:lnTo>
                    <a:pt x="429935" y="106299"/>
                  </a:lnTo>
                  <a:lnTo>
                    <a:pt x="402082" y="70268"/>
                  </a:lnTo>
                  <a:lnTo>
                    <a:pt x="366052" y="42416"/>
                  </a:lnTo>
                  <a:lnTo>
                    <a:pt x="323555" y="24451"/>
                  </a:lnTo>
                  <a:lnTo>
                    <a:pt x="276299" y="18083"/>
                  </a:lnTo>
                  <a:lnTo>
                    <a:pt x="357209" y="18083"/>
                  </a:lnTo>
                  <a:lnTo>
                    <a:pt x="398847" y="43124"/>
                  </a:lnTo>
                  <a:lnTo>
                    <a:pt x="429226" y="73504"/>
                  </a:lnTo>
                  <a:lnTo>
                    <a:pt x="452394" y="109910"/>
                  </a:lnTo>
                  <a:lnTo>
                    <a:pt x="467165" y="151156"/>
                  </a:lnTo>
                  <a:lnTo>
                    <a:pt x="472352" y="196057"/>
                  </a:lnTo>
                  <a:lnTo>
                    <a:pt x="472352" y="284963"/>
                  </a:lnTo>
                  <a:close/>
                </a:path>
                <a:path w="553085" h="723900">
                  <a:moveTo>
                    <a:pt x="548547" y="723325"/>
                  </a:moveTo>
                  <a:lnTo>
                    <a:pt x="4041" y="723325"/>
                  </a:lnTo>
                  <a:lnTo>
                    <a:pt x="0" y="719275"/>
                  </a:lnTo>
                  <a:lnTo>
                    <a:pt x="0" y="289013"/>
                  </a:lnTo>
                  <a:lnTo>
                    <a:pt x="4041" y="284963"/>
                  </a:lnTo>
                  <a:lnTo>
                    <a:pt x="548547" y="284963"/>
                  </a:lnTo>
                  <a:lnTo>
                    <a:pt x="552588" y="289013"/>
                  </a:lnTo>
                  <a:lnTo>
                    <a:pt x="552588" y="303046"/>
                  </a:lnTo>
                  <a:lnTo>
                    <a:pt x="18083" y="303046"/>
                  </a:lnTo>
                  <a:lnTo>
                    <a:pt x="18083" y="705242"/>
                  </a:lnTo>
                  <a:lnTo>
                    <a:pt x="552588" y="705242"/>
                  </a:lnTo>
                  <a:lnTo>
                    <a:pt x="552588" y="719275"/>
                  </a:lnTo>
                  <a:lnTo>
                    <a:pt x="548547" y="723325"/>
                  </a:lnTo>
                  <a:close/>
                </a:path>
                <a:path w="553085" h="723900">
                  <a:moveTo>
                    <a:pt x="552588" y="705242"/>
                  </a:moveTo>
                  <a:lnTo>
                    <a:pt x="534505" y="705242"/>
                  </a:lnTo>
                  <a:lnTo>
                    <a:pt x="534505" y="303046"/>
                  </a:lnTo>
                  <a:lnTo>
                    <a:pt x="552588" y="303046"/>
                  </a:lnTo>
                  <a:lnTo>
                    <a:pt x="552588" y="705242"/>
                  </a:lnTo>
                  <a:close/>
                </a:path>
              </a:pathLst>
            </a:custGeom>
            <a:solidFill>
              <a:srgbClr val="000000"/>
            </a:solidFill>
          </p:spPr>
          <p:txBody>
            <a:bodyPr wrap="square" lIns="0" tIns="0" rIns="0" bIns="0" rtlCol="0"/>
            <a:lstStyle/>
            <a:p>
              <a:endParaRPr/>
            </a:p>
          </p:txBody>
        </p:sp>
        <p:pic>
          <p:nvPicPr>
            <p:cNvPr id="10" name="object 10"/>
            <p:cNvPicPr/>
            <p:nvPr/>
          </p:nvPicPr>
          <p:blipFill>
            <a:blip r:embed="rId2" cstate="print"/>
            <a:stretch>
              <a:fillRect/>
            </a:stretch>
          </p:blipFill>
          <p:spPr>
            <a:xfrm>
              <a:off x="3089468" y="4007751"/>
              <a:ext cx="157031" cy="244829"/>
            </a:xfrm>
            <a:prstGeom prst="rect">
              <a:avLst/>
            </a:prstGeom>
          </p:spPr>
        </p:pic>
      </p:grpSp>
      <p:sp>
        <p:nvSpPr>
          <p:cNvPr id="11" name="object 11"/>
          <p:cNvSpPr/>
          <p:nvPr/>
        </p:nvSpPr>
        <p:spPr>
          <a:xfrm>
            <a:off x="8438858" y="4132577"/>
            <a:ext cx="911860" cy="910590"/>
          </a:xfrm>
          <a:custGeom>
            <a:avLst/>
            <a:gdLst/>
            <a:ahLst/>
            <a:cxnLst/>
            <a:rect l="l" t="t" r="r" b="b"/>
            <a:pathLst>
              <a:path w="911859" h="910589">
                <a:moveTo>
                  <a:pt x="521081" y="504634"/>
                </a:moveTo>
                <a:lnTo>
                  <a:pt x="516026" y="479806"/>
                </a:lnTo>
                <a:lnTo>
                  <a:pt x="502272" y="459511"/>
                </a:lnTo>
                <a:lnTo>
                  <a:pt x="481901" y="445808"/>
                </a:lnTo>
                <a:lnTo>
                  <a:pt x="457047" y="440778"/>
                </a:lnTo>
                <a:lnTo>
                  <a:pt x="454850" y="440778"/>
                </a:lnTo>
                <a:lnTo>
                  <a:pt x="438785" y="437553"/>
                </a:lnTo>
                <a:lnTo>
                  <a:pt x="425678" y="428739"/>
                </a:lnTo>
                <a:lnTo>
                  <a:pt x="416852" y="415696"/>
                </a:lnTo>
                <a:lnTo>
                  <a:pt x="413613" y="399732"/>
                </a:lnTo>
                <a:lnTo>
                  <a:pt x="416852" y="383781"/>
                </a:lnTo>
                <a:lnTo>
                  <a:pt x="425678" y="370725"/>
                </a:lnTo>
                <a:lnTo>
                  <a:pt x="438785" y="361911"/>
                </a:lnTo>
                <a:lnTo>
                  <a:pt x="454850" y="358686"/>
                </a:lnTo>
                <a:lnTo>
                  <a:pt x="470916" y="361911"/>
                </a:lnTo>
                <a:lnTo>
                  <a:pt x="484022" y="370725"/>
                </a:lnTo>
                <a:lnTo>
                  <a:pt x="492848" y="383781"/>
                </a:lnTo>
                <a:lnTo>
                  <a:pt x="496087" y="399732"/>
                </a:lnTo>
                <a:lnTo>
                  <a:pt x="496087" y="405942"/>
                </a:lnTo>
                <a:lnTo>
                  <a:pt x="501192" y="411048"/>
                </a:lnTo>
                <a:lnTo>
                  <a:pt x="513600" y="411048"/>
                </a:lnTo>
                <a:lnTo>
                  <a:pt x="518706" y="405942"/>
                </a:lnTo>
                <a:lnTo>
                  <a:pt x="518706" y="399732"/>
                </a:lnTo>
                <a:lnTo>
                  <a:pt x="514680" y="377456"/>
                </a:lnTo>
                <a:lnTo>
                  <a:pt x="503593" y="358635"/>
                </a:lnTo>
                <a:lnTo>
                  <a:pt x="486918" y="344678"/>
                </a:lnTo>
                <a:lnTo>
                  <a:pt x="466166" y="336969"/>
                </a:lnTo>
                <a:lnTo>
                  <a:pt x="466166" y="318363"/>
                </a:lnTo>
                <a:lnTo>
                  <a:pt x="461060" y="313258"/>
                </a:lnTo>
                <a:lnTo>
                  <a:pt x="448652" y="313258"/>
                </a:lnTo>
                <a:lnTo>
                  <a:pt x="443534" y="318363"/>
                </a:lnTo>
                <a:lnTo>
                  <a:pt x="443534" y="336969"/>
                </a:lnTo>
                <a:lnTo>
                  <a:pt x="422706" y="344601"/>
                </a:lnTo>
                <a:lnTo>
                  <a:pt x="406044" y="358571"/>
                </a:lnTo>
                <a:lnTo>
                  <a:pt x="394995" y="377431"/>
                </a:lnTo>
                <a:lnTo>
                  <a:pt x="390994" y="399732"/>
                </a:lnTo>
                <a:lnTo>
                  <a:pt x="396024" y="424561"/>
                </a:lnTo>
                <a:lnTo>
                  <a:pt x="409740" y="444868"/>
                </a:lnTo>
                <a:lnTo>
                  <a:pt x="430098" y="458558"/>
                </a:lnTo>
                <a:lnTo>
                  <a:pt x="455028" y="463588"/>
                </a:lnTo>
                <a:lnTo>
                  <a:pt x="457225" y="463588"/>
                </a:lnTo>
                <a:lnTo>
                  <a:pt x="473290" y="466826"/>
                </a:lnTo>
                <a:lnTo>
                  <a:pt x="486397" y="475627"/>
                </a:lnTo>
                <a:lnTo>
                  <a:pt x="495223" y="488683"/>
                </a:lnTo>
                <a:lnTo>
                  <a:pt x="498462" y="504634"/>
                </a:lnTo>
                <a:lnTo>
                  <a:pt x="495223" y="520598"/>
                </a:lnTo>
                <a:lnTo>
                  <a:pt x="486397" y="533654"/>
                </a:lnTo>
                <a:lnTo>
                  <a:pt x="473290" y="542455"/>
                </a:lnTo>
                <a:lnTo>
                  <a:pt x="457225" y="545693"/>
                </a:lnTo>
                <a:lnTo>
                  <a:pt x="441134" y="542455"/>
                </a:lnTo>
                <a:lnTo>
                  <a:pt x="427964" y="533654"/>
                </a:lnTo>
                <a:lnTo>
                  <a:pt x="419074" y="520598"/>
                </a:lnTo>
                <a:lnTo>
                  <a:pt x="415810" y="504634"/>
                </a:lnTo>
                <a:lnTo>
                  <a:pt x="415810" y="498436"/>
                </a:lnTo>
                <a:lnTo>
                  <a:pt x="410705" y="493331"/>
                </a:lnTo>
                <a:lnTo>
                  <a:pt x="398297" y="493331"/>
                </a:lnTo>
                <a:lnTo>
                  <a:pt x="393179" y="498436"/>
                </a:lnTo>
                <a:lnTo>
                  <a:pt x="393179" y="504634"/>
                </a:lnTo>
                <a:lnTo>
                  <a:pt x="397027" y="526376"/>
                </a:lnTo>
                <a:lnTo>
                  <a:pt x="407644" y="544944"/>
                </a:lnTo>
                <a:lnTo>
                  <a:pt x="423659" y="558952"/>
                </a:lnTo>
                <a:lnTo>
                  <a:pt x="443725" y="567042"/>
                </a:lnTo>
                <a:lnTo>
                  <a:pt x="443725" y="586193"/>
                </a:lnTo>
                <a:lnTo>
                  <a:pt x="448830" y="591299"/>
                </a:lnTo>
                <a:lnTo>
                  <a:pt x="461238" y="591299"/>
                </a:lnTo>
                <a:lnTo>
                  <a:pt x="466344" y="586193"/>
                </a:lnTo>
                <a:lnTo>
                  <a:pt x="466344" y="567766"/>
                </a:lnTo>
                <a:lnTo>
                  <a:pt x="487908" y="560489"/>
                </a:lnTo>
                <a:lnTo>
                  <a:pt x="505282" y="546531"/>
                </a:lnTo>
                <a:lnTo>
                  <a:pt x="516864" y="527405"/>
                </a:lnTo>
                <a:lnTo>
                  <a:pt x="521081" y="504634"/>
                </a:lnTo>
                <a:close/>
              </a:path>
              <a:path w="911859" h="910589">
                <a:moveTo>
                  <a:pt x="658469" y="455739"/>
                </a:moveTo>
                <a:lnTo>
                  <a:pt x="653110" y="409371"/>
                </a:lnTo>
                <a:lnTo>
                  <a:pt x="637844" y="366763"/>
                </a:lnTo>
                <a:lnTo>
                  <a:pt x="635660" y="363334"/>
                </a:lnTo>
                <a:lnTo>
                  <a:pt x="635660" y="455739"/>
                </a:lnTo>
                <a:lnTo>
                  <a:pt x="629221" y="503453"/>
                </a:lnTo>
                <a:lnTo>
                  <a:pt x="611085" y="546366"/>
                </a:lnTo>
                <a:lnTo>
                  <a:pt x="582955" y="582752"/>
                </a:lnTo>
                <a:lnTo>
                  <a:pt x="546569" y="610882"/>
                </a:lnTo>
                <a:lnTo>
                  <a:pt x="503656" y="629018"/>
                </a:lnTo>
                <a:lnTo>
                  <a:pt x="455942" y="635457"/>
                </a:lnTo>
                <a:lnTo>
                  <a:pt x="408228" y="629018"/>
                </a:lnTo>
                <a:lnTo>
                  <a:pt x="365328" y="610882"/>
                </a:lnTo>
                <a:lnTo>
                  <a:pt x="328942" y="582752"/>
                </a:lnTo>
                <a:lnTo>
                  <a:pt x="300812" y="546366"/>
                </a:lnTo>
                <a:lnTo>
                  <a:pt x="282663" y="503453"/>
                </a:lnTo>
                <a:lnTo>
                  <a:pt x="276237" y="455739"/>
                </a:lnTo>
                <a:lnTo>
                  <a:pt x="282663" y="408038"/>
                </a:lnTo>
                <a:lnTo>
                  <a:pt x="300812" y="365125"/>
                </a:lnTo>
                <a:lnTo>
                  <a:pt x="328942" y="328739"/>
                </a:lnTo>
                <a:lnTo>
                  <a:pt x="365328" y="300609"/>
                </a:lnTo>
                <a:lnTo>
                  <a:pt x="408228" y="282473"/>
                </a:lnTo>
                <a:lnTo>
                  <a:pt x="455942" y="276034"/>
                </a:lnTo>
                <a:lnTo>
                  <a:pt x="503656" y="282473"/>
                </a:lnTo>
                <a:lnTo>
                  <a:pt x="546569" y="300609"/>
                </a:lnTo>
                <a:lnTo>
                  <a:pt x="582955" y="328739"/>
                </a:lnTo>
                <a:lnTo>
                  <a:pt x="611085" y="365125"/>
                </a:lnTo>
                <a:lnTo>
                  <a:pt x="629221" y="408038"/>
                </a:lnTo>
                <a:lnTo>
                  <a:pt x="635660" y="455739"/>
                </a:lnTo>
                <a:lnTo>
                  <a:pt x="635660" y="363334"/>
                </a:lnTo>
                <a:lnTo>
                  <a:pt x="613918" y="329158"/>
                </a:lnTo>
                <a:lnTo>
                  <a:pt x="582536" y="297776"/>
                </a:lnTo>
                <a:lnTo>
                  <a:pt x="548360" y="276034"/>
                </a:lnTo>
                <a:lnTo>
                  <a:pt x="544931" y="273850"/>
                </a:lnTo>
                <a:lnTo>
                  <a:pt x="502323" y="258584"/>
                </a:lnTo>
                <a:lnTo>
                  <a:pt x="455942" y="253225"/>
                </a:lnTo>
                <a:lnTo>
                  <a:pt x="409575" y="258584"/>
                </a:lnTo>
                <a:lnTo>
                  <a:pt x="366966" y="273850"/>
                </a:lnTo>
                <a:lnTo>
                  <a:pt x="329361" y="297776"/>
                </a:lnTo>
                <a:lnTo>
                  <a:pt x="297980" y="329158"/>
                </a:lnTo>
                <a:lnTo>
                  <a:pt x="274040" y="366763"/>
                </a:lnTo>
                <a:lnTo>
                  <a:pt x="258787" y="409371"/>
                </a:lnTo>
                <a:lnTo>
                  <a:pt x="253428" y="455739"/>
                </a:lnTo>
                <a:lnTo>
                  <a:pt x="258787" y="502119"/>
                </a:lnTo>
                <a:lnTo>
                  <a:pt x="274040" y="544728"/>
                </a:lnTo>
                <a:lnTo>
                  <a:pt x="297980" y="582333"/>
                </a:lnTo>
                <a:lnTo>
                  <a:pt x="329361" y="613714"/>
                </a:lnTo>
                <a:lnTo>
                  <a:pt x="366966" y="637641"/>
                </a:lnTo>
                <a:lnTo>
                  <a:pt x="409575" y="652907"/>
                </a:lnTo>
                <a:lnTo>
                  <a:pt x="455942" y="658253"/>
                </a:lnTo>
                <a:lnTo>
                  <a:pt x="502323" y="652907"/>
                </a:lnTo>
                <a:lnTo>
                  <a:pt x="544931" y="637641"/>
                </a:lnTo>
                <a:lnTo>
                  <a:pt x="548360" y="635457"/>
                </a:lnTo>
                <a:lnTo>
                  <a:pt x="582536" y="613714"/>
                </a:lnTo>
                <a:lnTo>
                  <a:pt x="613918" y="582333"/>
                </a:lnTo>
                <a:lnTo>
                  <a:pt x="637844" y="544728"/>
                </a:lnTo>
                <a:lnTo>
                  <a:pt x="653110" y="502119"/>
                </a:lnTo>
                <a:lnTo>
                  <a:pt x="658469" y="455739"/>
                </a:lnTo>
                <a:close/>
              </a:path>
              <a:path w="911859" h="910589">
                <a:moveTo>
                  <a:pt x="729983" y="455752"/>
                </a:moveTo>
                <a:lnTo>
                  <a:pt x="725563" y="406565"/>
                </a:lnTo>
                <a:lnTo>
                  <a:pt x="712812" y="360235"/>
                </a:lnTo>
                <a:lnTo>
                  <a:pt x="707364" y="348792"/>
                </a:lnTo>
                <a:lnTo>
                  <a:pt x="707364" y="455752"/>
                </a:lnTo>
                <a:lnTo>
                  <a:pt x="703300" y="500888"/>
                </a:lnTo>
                <a:lnTo>
                  <a:pt x="691603" y="543394"/>
                </a:lnTo>
                <a:lnTo>
                  <a:pt x="672998" y="582549"/>
                </a:lnTo>
                <a:lnTo>
                  <a:pt x="648169" y="617651"/>
                </a:lnTo>
                <a:lnTo>
                  <a:pt x="617855" y="647966"/>
                </a:lnTo>
                <a:lnTo>
                  <a:pt x="582752" y="672782"/>
                </a:lnTo>
                <a:lnTo>
                  <a:pt x="543598" y="691400"/>
                </a:lnTo>
                <a:lnTo>
                  <a:pt x="501091" y="703097"/>
                </a:lnTo>
                <a:lnTo>
                  <a:pt x="455942" y="707161"/>
                </a:lnTo>
                <a:lnTo>
                  <a:pt x="410806" y="703097"/>
                </a:lnTo>
                <a:lnTo>
                  <a:pt x="368300" y="691400"/>
                </a:lnTo>
                <a:lnTo>
                  <a:pt x="329133" y="672782"/>
                </a:lnTo>
                <a:lnTo>
                  <a:pt x="294043" y="647966"/>
                </a:lnTo>
                <a:lnTo>
                  <a:pt x="263715" y="617651"/>
                </a:lnTo>
                <a:lnTo>
                  <a:pt x="238899" y="582549"/>
                </a:lnTo>
                <a:lnTo>
                  <a:pt x="220281" y="543394"/>
                </a:lnTo>
                <a:lnTo>
                  <a:pt x="208584" y="500888"/>
                </a:lnTo>
                <a:lnTo>
                  <a:pt x="204533" y="455752"/>
                </a:lnTo>
                <a:lnTo>
                  <a:pt x="208584" y="410603"/>
                </a:lnTo>
                <a:lnTo>
                  <a:pt x="220281" y="368096"/>
                </a:lnTo>
                <a:lnTo>
                  <a:pt x="238899" y="328942"/>
                </a:lnTo>
                <a:lnTo>
                  <a:pt x="263715" y="293839"/>
                </a:lnTo>
                <a:lnTo>
                  <a:pt x="294043" y="263525"/>
                </a:lnTo>
                <a:lnTo>
                  <a:pt x="329133" y="238709"/>
                </a:lnTo>
                <a:lnTo>
                  <a:pt x="368300" y="220091"/>
                </a:lnTo>
                <a:lnTo>
                  <a:pt x="410806" y="208394"/>
                </a:lnTo>
                <a:lnTo>
                  <a:pt x="455942" y="204343"/>
                </a:lnTo>
                <a:lnTo>
                  <a:pt x="501091" y="208394"/>
                </a:lnTo>
                <a:lnTo>
                  <a:pt x="543598" y="220091"/>
                </a:lnTo>
                <a:lnTo>
                  <a:pt x="582752" y="238709"/>
                </a:lnTo>
                <a:lnTo>
                  <a:pt x="617855" y="263525"/>
                </a:lnTo>
                <a:lnTo>
                  <a:pt x="648169" y="293839"/>
                </a:lnTo>
                <a:lnTo>
                  <a:pt x="672998" y="328942"/>
                </a:lnTo>
                <a:lnTo>
                  <a:pt x="691603" y="368096"/>
                </a:lnTo>
                <a:lnTo>
                  <a:pt x="703300" y="410603"/>
                </a:lnTo>
                <a:lnTo>
                  <a:pt x="707364" y="455752"/>
                </a:lnTo>
                <a:lnTo>
                  <a:pt x="707364" y="348792"/>
                </a:lnTo>
                <a:lnTo>
                  <a:pt x="665441" y="279311"/>
                </a:lnTo>
                <a:lnTo>
                  <a:pt x="632383" y="246253"/>
                </a:lnTo>
                <a:lnTo>
                  <a:pt x="594131" y="219189"/>
                </a:lnTo>
                <a:lnTo>
                  <a:pt x="562902" y="204343"/>
                </a:lnTo>
                <a:lnTo>
                  <a:pt x="551459" y="198894"/>
                </a:lnTo>
                <a:lnTo>
                  <a:pt x="505129" y="186143"/>
                </a:lnTo>
                <a:lnTo>
                  <a:pt x="455942" y="181711"/>
                </a:lnTo>
                <a:lnTo>
                  <a:pt x="406755" y="186143"/>
                </a:lnTo>
                <a:lnTo>
                  <a:pt x="360438" y="198894"/>
                </a:lnTo>
                <a:lnTo>
                  <a:pt x="317754" y="219189"/>
                </a:lnTo>
                <a:lnTo>
                  <a:pt x="279501" y="246253"/>
                </a:lnTo>
                <a:lnTo>
                  <a:pt x="246443" y="279311"/>
                </a:lnTo>
                <a:lnTo>
                  <a:pt x="219379" y="317563"/>
                </a:lnTo>
                <a:lnTo>
                  <a:pt x="199085" y="360235"/>
                </a:lnTo>
                <a:lnTo>
                  <a:pt x="186334" y="406565"/>
                </a:lnTo>
                <a:lnTo>
                  <a:pt x="181902" y="455752"/>
                </a:lnTo>
                <a:lnTo>
                  <a:pt x="186334" y="504926"/>
                </a:lnTo>
                <a:lnTo>
                  <a:pt x="199085" y="551256"/>
                </a:lnTo>
                <a:lnTo>
                  <a:pt x="219379" y="593928"/>
                </a:lnTo>
                <a:lnTo>
                  <a:pt x="246443" y="632193"/>
                </a:lnTo>
                <a:lnTo>
                  <a:pt x="279501" y="665238"/>
                </a:lnTo>
                <a:lnTo>
                  <a:pt x="317754" y="692302"/>
                </a:lnTo>
                <a:lnTo>
                  <a:pt x="360438" y="712597"/>
                </a:lnTo>
                <a:lnTo>
                  <a:pt x="406755" y="725360"/>
                </a:lnTo>
                <a:lnTo>
                  <a:pt x="455942" y="729780"/>
                </a:lnTo>
                <a:lnTo>
                  <a:pt x="505129" y="725360"/>
                </a:lnTo>
                <a:lnTo>
                  <a:pt x="551459" y="712597"/>
                </a:lnTo>
                <a:lnTo>
                  <a:pt x="594131" y="692302"/>
                </a:lnTo>
                <a:lnTo>
                  <a:pt x="632383" y="665238"/>
                </a:lnTo>
                <a:lnTo>
                  <a:pt x="665441" y="632193"/>
                </a:lnTo>
                <a:lnTo>
                  <a:pt x="692505" y="593928"/>
                </a:lnTo>
                <a:lnTo>
                  <a:pt x="712812" y="551256"/>
                </a:lnTo>
                <a:lnTo>
                  <a:pt x="725563" y="504926"/>
                </a:lnTo>
                <a:lnTo>
                  <a:pt x="729983" y="455752"/>
                </a:lnTo>
                <a:close/>
              </a:path>
              <a:path w="911859" h="910589">
                <a:moveTo>
                  <a:pt x="911529" y="360680"/>
                </a:moveTo>
                <a:lnTo>
                  <a:pt x="910793" y="356870"/>
                </a:lnTo>
                <a:lnTo>
                  <a:pt x="900099" y="316230"/>
                </a:lnTo>
                <a:lnTo>
                  <a:pt x="885977" y="277215"/>
                </a:lnTo>
                <a:lnTo>
                  <a:pt x="885977" y="350520"/>
                </a:lnTo>
                <a:lnTo>
                  <a:pt x="852424" y="364490"/>
                </a:lnTo>
                <a:lnTo>
                  <a:pt x="825906" y="387350"/>
                </a:lnTo>
                <a:lnTo>
                  <a:pt x="808494" y="419100"/>
                </a:lnTo>
                <a:lnTo>
                  <a:pt x="802233" y="454660"/>
                </a:lnTo>
                <a:lnTo>
                  <a:pt x="808494" y="491490"/>
                </a:lnTo>
                <a:lnTo>
                  <a:pt x="825906" y="521970"/>
                </a:lnTo>
                <a:lnTo>
                  <a:pt x="852424" y="546100"/>
                </a:lnTo>
                <a:lnTo>
                  <a:pt x="885977" y="560070"/>
                </a:lnTo>
                <a:lnTo>
                  <a:pt x="876681" y="593090"/>
                </a:lnTo>
                <a:lnTo>
                  <a:pt x="864933" y="624840"/>
                </a:lnTo>
                <a:lnTo>
                  <a:pt x="850760" y="655320"/>
                </a:lnTo>
                <a:lnTo>
                  <a:pt x="834161" y="684530"/>
                </a:lnTo>
                <a:lnTo>
                  <a:pt x="800671" y="670560"/>
                </a:lnTo>
                <a:lnTo>
                  <a:pt x="765225" y="669290"/>
                </a:lnTo>
                <a:lnTo>
                  <a:pt x="730897" y="678180"/>
                </a:lnTo>
                <a:lnTo>
                  <a:pt x="700798" y="699770"/>
                </a:lnTo>
                <a:lnTo>
                  <a:pt x="679538" y="730250"/>
                </a:lnTo>
                <a:lnTo>
                  <a:pt x="669823" y="764540"/>
                </a:lnTo>
                <a:lnTo>
                  <a:pt x="671804" y="800100"/>
                </a:lnTo>
                <a:lnTo>
                  <a:pt x="685647" y="833120"/>
                </a:lnTo>
                <a:lnTo>
                  <a:pt x="655942" y="849630"/>
                </a:lnTo>
                <a:lnTo>
                  <a:pt x="625170" y="863600"/>
                </a:lnTo>
                <a:lnTo>
                  <a:pt x="593445" y="876300"/>
                </a:lnTo>
                <a:lnTo>
                  <a:pt x="560857" y="885190"/>
                </a:lnTo>
                <a:lnTo>
                  <a:pt x="547001" y="852170"/>
                </a:lnTo>
                <a:lnTo>
                  <a:pt x="523379" y="825500"/>
                </a:lnTo>
                <a:lnTo>
                  <a:pt x="521157" y="824230"/>
                </a:lnTo>
                <a:lnTo>
                  <a:pt x="492277" y="807720"/>
                </a:lnTo>
                <a:lnTo>
                  <a:pt x="455942" y="801370"/>
                </a:lnTo>
                <a:lnTo>
                  <a:pt x="419620" y="807720"/>
                </a:lnTo>
                <a:lnTo>
                  <a:pt x="388505" y="825500"/>
                </a:lnTo>
                <a:lnTo>
                  <a:pt x="364896" y="852170"/>
                </a:lnTo>
                <a:lnTo>
                  <a:pt x="351040" y="885190"/>
                </a:lnTo>
                <a:lnTo>
                  <a:pt x="318376" y="876300"/>
                </a:lnTo>
                <a:lnTo>
                  <a:pt x="286651" y="863600"/>
                </a:lnTo>
                <a:lnTo>
                  <a:pt x="255930" y="849630"/>
                </a:lnTo>
                <a:lnTo>
                  <a:pt x="226237" y="833120"/>
                </a:lnTo>
                <a:lnTo>
                  <a:pt x="240118" y="800100"/>
                </a:lnTo>
                <a:lnTo>
                  <a:pt x="242138" y="764540"/>
                </a:lnTo>
                <a:lnTo>
                  <a:pt x="232422" y="730250"/>
                </a:lnTo>
                <a:lnTo>
                  <a:pt x="211099" y="699770"/>
                </a:lnTo>
                <a:lnTo>
                  <a:pt x="198716" y="690880"/>
                </a:lnTo>
                <a:lnTo>
                  <a:pt x="189865" y="684530"/>
                </a:lnTo>
                <a:lnTo>
                  <a:pt x="181025" y="678180"/>
                </a:lnTo>
                <a:lnTo>
                  <a:pt x="146735" y="669290"/>
                </a:lnTo>
                <a:lnTo>
                  <a:pt x="111290" y="670560"/>
                </a:lnTo>
                <a:lnTo>
                  <a:pt x="77724" y="684530"/>
                </a:lnTo>
                <a:lnTo>
                  <a:pt x="61137" y="655320"/>
                </a:lnTo>
                <a:lnTo>
                  <a:pt x="46964" y="624840"/>
                </a:lnTo>
                <a:lnTo>
                  <a:pt x="35217" y="593090"/>
                </a:lnTo>
                <a:lnTo>
                  <a:pt x="25908" y="560070"/>
                </a:lnTo>
                <a:lnTo>
                  <a:pt x="59474" y="546100"/>
                </a:lnTo>
                <a:lnTo>
                  <a:pt x="85979" y="521970"/>
                </a:lnTo>
                <a:lnTo>
                  <a:pt x="103390" y="491490"/>
                </a:lnTo>
                <a:lnTo>
                  <a:pt x="109651" y="454660"/>
                </a:lnTo>
                <a:lnTo>
                  <a:pt x="103390" y="419100"/>
                </a:lnTo>
                <a:lnTo>
                  <a:pt x="85979" y="387350"/>
                </a:lnTo>
                <a:lnTo>
                  <a:pt x="59474" y="364490"/>
                </a:lnTo>
                <a:lnTo>
                  <a:pt x="25908" y="350520"/>
                </a:lnTo>
                <a:lnTo>
                  <a:pt x="35217" y="317500"/>
                </a:lnTo>
                <a:lnTo>
                  <a:pt x="46964" y="285750"/>
                </a:lnTo>
                <a:lnTo>
                  <a:pt x="61137" y="255270"/>
                </a:lnTo>
                <a:lnTo>
                  <a:pt x="77724" y="224790"/>
                </a:lnTo>
                <a:lnTo>
                  <a:pt x="111213" y="238760"/>
                </a:lnTo>
                <a:lnTo>
                  <a:pt x="146672" y="241300"/>
                </a:lnTo>
                <a:lnTo>
                  <a:pt x="181000" y="231140"/>
                </a:lnTo>
                <a:lnTo>
                  <a:pt x="190398" y="224790"/>
                </a:lnTo>
                <a:lnTo>
                  <a:pt x="199809" y="218440"/>
                </a:lnTo>
                <a:lnTo>
                  <a:pt x="211099" y="210820"/>
                </a:lnTo>
                <a:lnTo>
                  <a:pt x="232346" y="180340"/>
                </a:lnTo>
                <a:lnTo>
                  <a:pt x="242074" y="146050"/>
                </a:lnTo>
                <a:lnTo>
                  <a:pt x="240093" y="110490"/>
                </a:lnTo>
                <a:lnTo>
                  <a:pt x="226237" y="77470"/>
                </a:lnTo>
                <a:lnTo>
                  <a:pt x="255955" y="59690"/>
                </a:lnTo>
                <a:lnTo>
                  <a:pt x="286727" y="45720"/>
                </a:lnTo>
                <a:lnTo>
                  <a:pt x="318452" y="34290"/>
                </a:lnTo>
                <a:lnTo>
                  <a:pt x="351040" y="25400"/>
                </a:lnTo>
                <a:lnTo>
                  <a:pt x="364896" y="58420"/>
                </a:lnTo>
                <a:lnTo>
                  <a:pt x="388505" y="85090"/>
                </a:lnTo>
                <a:lnTo>
                  <a:pt x="419620" y="102870"/>
                </a:lnTo>
                <a:lnTo>
                  <a:pt x="455942" y="109220"/>
                </a:lnTo>
                <a:lnTo>
                  <a:pt x="492277" y="102870"/>
                </a:lnTo>
                <a:lnTo>
                  <a:pt x="521157" y="86360"/>
                </a:lnTo>
                <a:lnTo>
                  <a:pt x="523379" y="85090"/>
                </a:lnTo>
                <a:lnTo>
                  <a:pt x="547001" y="58420"/>
                </a:lnTo>
                <a:lnTo>
                  <a:pt x="560857" y="25400"/>
                </a:lnTo>
                <a:lnTo>
                  <a:pt x="593521" y="34290"/>
                </a:lnTo>
                <a:lnTo>
                  <a:pt x="625233" y="45720"/>
                </a:lnTo>
                <a:lnTo>
                  <a:pt x="655967" y="59690"/>
                </a:lnTo>
                <a:lnTo>
                  <a:pt x="685647" y="77470"/>
                </a:lnTo>
                <a:lnTo>
                  <a:pt x="671779" y="110490"/>
                </a:lnTo>
                <a:lnTo>
                  <a:pt x="669759" y="146050"/>
                </a:lnTo>
                <a:lnTo>
                  <a:pt x="679462" y="180340"/>
                </a:lnTo>
                <a:lnTo>
                  <a:pt x="700798" y="210820"/>
                </a:lnTo>
                <a:lnTo>
                  <a:pt x="730872" y="231140"/>
                </a:lnTo>
                <a:lnTo>
                  <a:pt x="765149" y="241300"/>
                </a:lnTo>
                <a:lnTo>
                  <a:pt x="800595" y="238760"/>
                </a:lnTo>
                <a:lnTo>
                  <a:pt x="834161" y="224790"/>
                </a:lnTo>
                <a:lnTo>
                  <a:pt x="850760" y="255270"/>
                </a:lnTo>
                <a:lnTo>
                  <a:pt x="864933" y="285750"/>
                </a:lnTo>
                <a:lnTo>
                  <a:pt x="876681" y="317500"/>
                </a:lnTo>
                <a:lnTo>
                  <a:pt x="885977" y="350520"/>
                </a:lnTo>
                <a:lnTo>
                  <a:pt x="885977" y="277215"/>
                </a:lnTo>
                <a:lnTo>
                  <a:pt x="885850" y="276860"/>
                </a:lnTo>
                <a:lnTo>
                  <a:pt x="868095" y="238760"/>
                </a:lnTo>
                <a:lnTo>
                  <a:pt x="859790" y="224790"/>
                </a:lnTo>
                <a:lnTo>
                  <a:pt x="856005" y="218440"/>
                </a:lnTo>
                <a:lnTo>
                  <a:pt x="846937" y="203200"/>
                </a:lnTo>
                <a:lnTo>
                  <a:pt x="845108" y="200660"/>
                </a:lnTo>
                <a:lnTo>
                  <a:pt x="842378" y="198120"/>
                </a:lnTo>
                <a:lnTo>
                  <a:pt x="839089" y="198120"/>
                </a:lnTo>
                <a:lnTo>
                  <a:pt x="835990" y="196850"/>
                </a:lnTo>
                <a:lnTo>
                  <a:pt x="832700" y="198120"/>
                </a:lnTo>
                <a:lnTo>
                  <a:pt x="830148" y="200660"/>
                </a:lnTo>
                <a:lnTo>
                  <a:pt x="802538" y="214630"/>
                </a:lnTo>
                <a:lnTo>
                  <a:pt x="742810" y="212090"/>
                </a:lnTo>
                <a:lnTo>
                  <a:pt x="699058" y="167640"/>
                </a:lnTo>
                <a:lnTo>
                  <a:pt x="692010" y="138430"/>
                </a:lnTo>
                <a:lnTo>
                  <a:pt x="695883" y="107950"/>
                </a:lnTo>
                <a:lnTo>
                  <a:pt x="710831" y="81280"/>
                </a:lnTo>
                <a:lnTo>
                  <a:pt x="712838" y="78740"/>
                </a:lnTo>
                <a:lnTo>
                  <a:pt x="713752" y="74930"/>
                </a:lnTo>
                <a:lnTo>
                  <a:pt x="671715" y="43180"/>
                </a:lnTo>
                <a:lnTo>
                  <a:pt x="633818" y="25400"/>
                </a:lnTo>
                <a:lnTo>
                  <a:pt x="594512" y="10160"/>
                </a:lnTo>
                <a:lnTo>
                  <a:pt x="553923" y="0"/>
                </a:lnTo>
                <a:lnTo>
                  <a:pt x="547535" y="0"/>
                </a:lnTo>
                <a:lnTo>
                  <a:pt x="544804" y="2540"/>
                </a:lnTo>
                <a:lnTo>
                  <a:pt x="542251" y="3810"/>
                </a:lnTo>
                <a:lnTo>
                  <a:pt x="540423" y="6350"/>
                </a:lnTo>
                <a:lnTo>
                  <a:pt x="540232" y="10160"/>
                </a:lnTo>
                <a:lnTo>
                  <a:pt x="531253" y="40640"/>
                </a:lnTo>
                <a:lnTo>
                  <a:pt x="512648" y="63500"/>
                </a:lnTo>
                <a:lnTo>
                  <a:pt x="486714" y="80010"/>
                </a:lnTo>
                <a:lnTo>
                  <a:pt x="455764" y="86360"/>
                </a:lnTo>
                <a:lnTo>
                  <a:pt x="424815" y="80010"/>
                </a:lnTo>
                <a:lnTo>
                  <a:pt x="398881" y="63500"/>
                </a:lnTo>
                <a:lnTo>
                  <a:pt x="380276" y="40640"/>
                </a:lnTo>
                <a:lnTo>
                  <a:pt x="375780" y="25400"/>
                </a:lnTo>
                <a:lnTo>
                  <a:pt x="371284" y="10160"/>
                </a:lnTo>
                <a:lnTo>
                  <a:pt x="370928" y="6350"/>
                </a:lnTo>
                <a:lnTo>
                  <a:pt x="369277" y="3810"/>
                </a:lnTo>
                <a:lnTo>
                  <a:pt x="364172" y="0"/>
                </a:lnTo>
                <a:lnTo>
                  <a:pt x="357606" y="0"/>
                </a:lnTo>
                <a:lnTo>
                  <a:pt x="317017" y="10160"/>
                </a:lnTo>
                <a:lnTo>
                  <a:pt x="277710" y="25400"/>
                </a:lnTo>
                <a:lnTo>
                  <a:pt x="239814" y="43180"/>
                </a:lnTo>
                <a:lnTo>
                  <a:pt x="203441" y="63500"/>
                </a:lnTo>
                <a:lnTo>
                  <a:pt x="198323" y="72390"/>
                </a:lnTo>
                <a:lnTo>
                  <a:pt x="197777" y="74930"/>
                </a:lnTo>
                <a:lnTo>
                  <a:pt x="198691" y="78740"/>
                </a:lnTo>
                <a:lnTo>
                  <a:pt x="200698" y="81280"/>
                </a:lnTo>
                <a:lnTo>
                  <a:pt x="215646" y="107950"/>
                </a:lnTo>
                <a:lnTo>
                  <a:pt x="212471" y="167640"/>
                </a:lnTo>
                <a:lnTo>
                  <a:pt x="168719" y="212090"/>
                </a:lnTo>
                <a:lnTo>
                  <a:pt x="139128" y="218440"/>
                </a:lnTo>
                <a:lnTo>
                  <a:pt x="108978" y="214630"/>
                </a:lnTo>
                <a:lnTo>
                  <a:pt x="81381" y="200660"/>
                </a:lnTo>
                <a:lnTo>
                  <a:pt x="78828" y="198120"/>
                </a:lnTo>
                <a:lnTo>
                  <a:pt x="75539" y="196850"/>
                </a:lnTo>
                <a:lnTo>
                  <a:pt x="43319" y="238760"/>
                </a:lnTo>
                <a:lnTo>
                  <a:pt x="25552" y="276860"/>
                </a:lnTo>
                <a:lnTo>
                  <a:pt x="11328" y="316230"/>
                </a:lnTo>
                <a:lnTo>
                  <a:pt x="736" y="356870"/>
                </a:lnTo>
                <a:lnTo>
                  <a:pt x="0" y="360680"/>
                </a:lnTo>
                <a:lnTo>
                  <a:pt x="736" y="363220"/>
                </a:lnTo>
                <a:lnTo>
                  <a:pt x="4381" y="368300"/>
                </a:lnTo>
                <a:lnTo>
                  <a:pt x="7302" y="370840"/>
                </a:lnTo>
                <a:lnTo>
                  <a:pt x="10591" y="370840"/>
                </a:lnTo>
                <a:lnTo>
                  <a:pt x="40690" y="379730"/>
                </a:lnTo>
                <a:lnTo>
                  <a:pt x="64757" y="398780"/>
                </a:lnTo>
                <a:lnTo>
                  <a:pt x="80708" y="424180"/>
                </a:lnTo>
                <a:lnTo>
                  <a:pt x="86487" y="454660"/>
                </a:lnTo>
                <a:lnTo>
                  <a:pt x="80708" y="486410"/>
                </a:lnTo>
                <a:lnTo>
                  <a:pt x="64757" y="511810"/>
                </a:lnTo>
                <a:lnTo>
                  <a:pt x="40690" y="530860"/>
                </a:lnTo>
                <a:lnTo>
                  <a:pt x="10591" y="539750"/>
                </a:lnTo>
                <a:lnTo>
                  <a:pt x="7302" y="539750"/>
                </a:lnTo>
                <a:lnTo>
                  <a:pt x="4381" y="541020"/>
                </a:lnTo>
                <a:lnTo>
                  <a:pt x="736" y="546100"/>
                </a:lnTo>
                <a:lnTo>
                  <a:pt x="0" y="549910"/>
                </a:lnTo>
                <a:lnTo>
                  <a:pt x="736" y="553720"/>
                </a:lnTo>
                <a:lnTo>
                  <a:pt x="11430" y="594360"/>
                </a:lnTo>
                <a:lnTo>
                  <a:pt x="25679" y="633730"/>
                </a:lnTo>
                <a:lnTo>
                  <a:pt x="43434" y="670560"/>
                </a:lnTo>
                <a:lnTo>
                  <a:pt x="64592" y="707390"/>
                </a:lnTo>
                <a:lnTo>
                  <a:pt x="69151" y="712470"/>
                </a:lnTo>
                <a:lnTo>
                  <a:pt x="78828" y="712470"/>
                </a:lnTo>
                <a:lnTo>
                  <a:pt x="81381" y="709930"/>
                </a:lnTo>
                <a:lnTo>
                  <a:pt x="108978" y="694690"/>
                </a:lnTo>
                <a:lnTo>
                  <a:pt x="168719" y="698500"/>
                </a:lnTo>
                <a:lnTo>
                  <a:pt x="212471" y="741680"/>
                </a:lnTo>
                <a:lnTo>
                  <a:pt x="219519" y="772160"/>
                </a:lnTo>
                <a:lnTo>
                  <a:pt x="215646" y="801370"/>
                </a:lnTo>
                <a:lnTo>
                  <a:pt x="200698" y="829310"/>
                </a:lnTo>
                <a:lnTo>
                  <a:pt x="198691" y="831850"/>
                </a:lnTo>
                <a:lnTo>
                  <a:pt x="197777" y="835660"/>
                </a:lnTo>
                <a:lnTo>
                  <a:pt x="198869" y="842010"/>
                </a:lnTo>
                <a:lnTo>
                  <a:pt x="200698" y="844550"/>
                </a:lnTo>
                <a:lnTo>
                  <a:pt x="203441" y="845820"/>
                </a:lnTo>
                <a:lnTo>
                  <a:pt x="239814" y="867410"/>
                </a:lnTo>
                <a:lnTo>
                  <a:pt x="277710" y="885190"/>
                </a:lnTo>
                <a:lnTo>
                  <a:pt x="317017" y="899160"/>
                </a:lnTo>
                <a:lnTo>
                  <a:pt x="358330" y="910590"/>
                </a:lnTo>
                <a:lnTo>
                  <a:pt x="362356" y="910590"/>
                </a:lnTo>
                <a:lnTo>
                  <a:pt x="364718" y="909320"/>
                </a:lnTo>
                <a:lnTo>
                  <a:pt x="369277" y="906780"/>
                </a:lnTo>
                <a:lnTo>
                  <a:pt x="371106" y="902970"/>
                </a:lnTo>
                <a:lnTo>
                  <a:pt x="371284" y="900430"/>
                </a:lnTo>
                <a:lnTo>
                  <a:pt x="375780" y="885190"/>
                </a:lnTo>
                <a:lnTo>
                  <a:pt x="380276" y="869950"/>
                </a:lnTo>
                <a:lnTo>
                  <a:pt x="398881" y="845820"/>
                </a:lnTo>
                <a:lnTo>
                  <a:pt x="424815" y="830580"/>
                </a:lnTo>
                <a:lnTo>
                  <a:pt x="455764" y="824230"/>
                </a:lnTo>
                <a:lnTo>
                  <a:pt x="486714" y="830580"/>
                </a:lnTo>
                <a:lnTo>
                  <a:pt x="512648" y="845820"/>
                </a:lnTo>
                <a:lnTo>
                  <a:pt x="531253" y="869950"/>
                </a:lnTo>
                <a:lnTo>
                  <a:pt x="540232" y="900430"/>
                </a:lnTo>
                <a:lnTo>
                  <a:pt x="540600" y="902970"/>
                </a:lnTo>
                <a:lnTo>
                  <a:pt x="542251" y="906780"/>
                </a:lnTo>
                <a:lnTo>
                  <a:pt x="547357" y="909320"/>
                </a:lnTo>
                <a:lnTo>
                  <a:pt x="550633" y="910590"/>
                </a:lnTo>
                <a:lnTo>
                  <a:pt x="553923" y="909320"/>
                </a:lnTo>
                <a:lnTo>
                  <a:pt x="594512" y="899160"/>
                </a:lnTo>
                <a:lnTo>
                  <a:pt x="633818" y="885190"/>
                </a:lnTo>
                <a:lnTo>
                  <a:pt x="671715" y="867410"/>
                </a:lnTo>
                <a:lnTo>
                  <a:pt x="708088" y="845820"/>
                </a:lnTo>
                <a:lnTo>
                  <a:pt x="710831" y="844550"/>
                </a:lnTo>
                <a:lnTo>
                  <a:pt x="712647" y="842010"/>
                </a:lnTo>
                <a:lnTo>
                  <a:pt x="713206" y="838200"/>
                </a:lnTo>
                <a:lnTo>
                  <a:pt x="713752" y="835660"/>
                </a:lnTo>
                <a:lnTo>
                  <a:pt x="712838" y="831850"/>
                </a:lnTo>
                <a:lnTo>
                  <a:pt x="710831" y="829310"/>
                </a:lnTo>
                <a:lnTo>
                  <a:pt x="695883" y="801370"/>
                </a:lnTo>
                <a:lnTo>
                  <a:pt x="699058" y="741680"/>
                </a:lnTo>
                <a:lnTo>
                  <a:pt x="742810" y="698500"/>
                </a:lnTo>
                <a:lnTo>
                  <a:pt x="772401" y="690880"/>
                </a:lnTo>
                <a:lnTo>
                  <a:pt x="802538" y="694690"/>
                </a:lnTo>
                <a:lnTo>
                  <a:pt x="830148" y="709930"/>
                </a:lnTo>
                <a:lnTo>
                  <a:pt x="832700" y="712470"/>
                </a:lnTo>
                <a:lnTo>
                  <a:pt x="835990" y="712470"/>
                </a:lnTo>
                <a:lnTo>
                  <a:pt x="860132" y="684530"/>
                </a:lnTo>
                <a:lnTo>
                  <a:pt x="868210" y="670560"/>
                </a:lnTo>
                <a:lnTo>
                  <a:pt x="885977" y="632460"/>
                </a:lnTo>
                <a:lnTo>
                  <a:pt x="900201" y="593090"/>
                </a:lnTo>
                <a:lnTo>
                  <a:pt x="910793" y="553720"/>
                </a:lnTo>
                <a:lnTo>
                  <a:pt x="911529" y="549910"/>
                </a:lnTo>
                <a:lnTo>
                  <a:pt x="910793" y="546100"/>
                </a:lnTo>
                <a:lnTo>
                  <a:pt x="907148" y="541020"/>
                </a:lnTo>
                <a:lnTo>
                  <a:pt x="904227" y="539750"/>
                </a:lnTo>
                <a:lnTo>
                  <a:pt x="900938" y="539750"/>
                </a:lnTo>
                <a:lnTo>
                  <a:pt x="870839" y="530860"/>
                </a:lnTo>
                <a:lnTo>
                  <a:pt x="846772" y="511810"/>
                </a:lnTo>
                <a:lnTo>
                  <a:pt x="830821" y="486410"/>
                </a:lnTo>
                <a:lnTo>
                  <a:pt x="825042" y="454660"/>
                </a:lnTo>
                <a:lnTo>
                  <a:pt x="830821" y="424180"/>
                </a:lnTo>
                <a:lnTo>
                  <a:pt x="846772" y="397510"/>
                </a:lnTo>
                <a:lnTo>
                  <a:pt x="870839" y="379730"/>
                </a:lnTo>
                <a:lnTo>
                  <a:pt x="900938" y="370840"/>
                </a:lnTo>
                <a:lnTo>
                  <a:pt x="904227" y="370840"/>
                </a:lnTo>
                <a:lnTo>
                  <a:pt x="907148" y="368300"/>
                </a:lnTo>
                <a:lnTo>
                  <a:pt x="910793" y="363220"/>
                </a:lnTo>
                <a:lnTo>
                  <a:pt x="911529" y="360680"/>
                </a:lnTo>
                <a:close/>
              </a:path>
            </a:pathLst>
          </a:custGeom>
          <a:solidFill>
            <a:srgbClr val="000000"/>
          </a:solidFill>
        </p:spPr>
        <p:txBody>
          <a:bodyPr wrap="square" lIns="0" tIns="0" rIns="0" bIns="0" rtlCol="0"/>
          <a:lstStyle/>
          <a:p>
            <a:endParaRPr/>
          </a:p>
        </p:txBody>
      </p:sp>
      <p:sp>
        <p:nvSpPr>
          <p:cNvPr id="12" name="object 12"/>
          <p:cNvSpPr/>
          <p:nvPr/>
        </p:nvSpPr>
        <p:spPr>
          <a:xfrm>
            <a:off x="5586882" y="4131413"/>
            <a:ext cx="886460" cy="829944"/>
          </a:xfrm>
          <a:custGeom>
            <a:avLst/>
            <a:gdLst/>
            <a:ahLst/>
            <a:cxnLst/>
            <a:rect l="l" t="t" r="r" b="b"/>
            <a:pathLst>
              <a:path w="886460" h="829945">
                <a:moveTo>
                  <a:pt x="507568" y="393903"/>
                </a:moveTo>
                <a:lnTo>
                  <a:pt x="503809" y="366903"/>
                </a:lnTo>
                <a:lnTo>
                  <a:pt x="489191" y="348310"/>
                </a:lnTo>
                <a:lnTo>
                  <a:pt x="468210" y="335635"/>
                </a:lnTo>
                <a:lnTo>
                  <a:pt x="445350" y="326390"/>
                </a:lnTo>
                <a:lnTo>
                  <a:pt x="445173" y="326390"/>
                </a:lnTo>
                <a:lnTo>
                  <a:pt x="425005" y="318401"/>
                </a:lnTo>
                <a:lnTo>
                  <a:pt x="409867" y="310083"/>
                </a:lnTo>
                <a:lnTo>
                  <a:pt x="400481" y="299885"/>
                </a:lnTo>
                <a:lnTo>
                  <a:pt x="397560" y="286258"/>
                </a:lnTo>
                <a:lnTo>
                  <a:pt x="399211" y="277291"/>
                </a:lnTo>
                <a:lnTo>
                  <a:pt x="430758" y="252933"/>
                </a:lnTo>
                <a:lnTo>
                  <a:pt x="445350" y="251409"/>
                </a:lnTo>
                <a:lnTo>
                  <a:pt x="455637" y="252158"/>
                </a:lnTo>
                <a:lnTo>
                  <a:pt x="465582" y="254368"/>
                </a:lnTo>
                <a:lnTo>
                  <a:pt x="475094" y="258025"/>
                </a:lnTo>
                <a:lnTo>
                  <a:pt x="484035" y="263080"/>
                </a:lnTo>
                <a:lnTo>
                  <a:pt x="485673" y="264185"/>
                </a:lnTo>
                <a:lnTo>
                  <a:pt x="487680" y="264731"/>
                </a:lnTo>
                <a:lnTo>
                  <a:pt x="493522" y="264731"/>
                </a:lnTo>
                <a:lnTo>
                  <a:pt x="496811" y="262902"/>
                </a:lnTo>
                <a:lnTo>
                  <a:pt x="501916" y="254508"/>
                </a:lnTo>
                <a:lnTo>
                  <a:pt x="500456" y="247942"/>
                </a:lnTo>
                <a:lnTo>
                  <a:pt x="457403" y="230974"/>
                </a:lnTo>
                <a:lnTo>
                  <a:pt x="452653" y="230238"/>
                </a:lnTo>
                <a:lnTo>
                  <a:pt x="452653" y="190284"/>
                </a:lnTo>
                <a:lnTo>
                  <a:pt x="447916" y="185547"/>
                </a:lnTo>
                <a:lnTo>
                  <a:pt x="436232" y="185547"/>
                </a:lnTo>
                <a:lnTo>
                  <a:pt x="431495" y="190284"/>
                </a:lnTo>
                <a:lnTo>
                  <a:pt x="431495" y="230797"/>
                </a:lnTo>
                <a:lnTo>
                  <a:pt x="420001" y="233159"/>
                </a:lnTo>
                <a:lnTo>
                  <a:pt x="385216" y="258546"/>
                </a:lnTo>
                <a:lnTo>
                  <a:pt x="376758" y="286258"/>
                </a:lnTo>
                <a:lnTo>
                  <a:pt x="381762" y="309956"/>
                </a:lnTo>
                <a:lnTo>
                  <a:pt x="396049" y="326466"/>
                </a:lnTo>
                <a:lnTo>
                  <a:pt x="416013" y="337997"/>
                </a:lnTo>
                <a:lnTo>
                  <a:pt x="459498" y="355422"/>
                </a:lnTo>
                <a:lnTo>
                  <a:pt x="475373" y="364655"/>
                </a:lnTo>
                <a:lnTo>
                  <a:pt x="484809" y="376428"/>
                </a:lnTo>
                <a:lnTo>
                  <a:pt x="486956" y="392620"/>
                </a:lnTo>
                <a:lnTo>
                  <a:pt x="484492" y="402971"/>
                </a:lnTo>
                <a:lnTo>
                  <a:pt x="449072" y="428307"/>
                </a:lnTo>
                <a:lnTo>
                  <a:pt x="434047" y="429653"/>
                </a:lnTo>
                <a:lnTo>
                  <a:pt x="422033" y="428866"/>
                </a:lnTo>
                <a:lnTo>
                  <a:pt x="410781" y="426580"/>
                </a:lnTo>
                <a:lnTo>
                  <a:pt x="400900" y="422960"/>
                </a:lnTo>
                <a:lnTo>
                  <a:pt x="392988" y="418160"/>
                </a:lnTo>
                <a:lnTo>
                  <a:pt x="391172" y="416890"/>
                </a:lnTo>
                <a:lnTo>
                  <a:pt x="389166" y="416344"/>
                </a:lnTo>
                <a:lnTo>
                  <a:pt x="383501" y="416344"/>
                </a:lnTo>
                <a:lnTo>
                  <a:pt x="380403" y="417982"/>
                </a:lnTo>
                <a:lnTo>
                  <a:pt x="378396" y="420712"/>
                </a:lnTo>
                <a:lnTo>
                  <a:pt x="375297" y="425094"/>
                </a:lnTo>
                <a:lnTo>
                  <a:pt x="376021" y="430936"/>
                </a:lnTo>
                <a:lnTo>
                  <a:pt x="413804" y="449021"/>
                </a:lnTo>
                <a:lnTo>
                  <a:pt x="431495" y="450634"/>
                </a:lnTo>
                <a:lnTo>
                  <a:pt x="431495" y="489686"/>
                </a:lnTo>
                <a:lnTo>
                  <a:pt x="436232" y="494423"/>
                </a:lnTo>
                <a:lnTo>
                  <a:pt x="447916" y="494423"/>
                </a:lnTo>
                <a:lnTo>
                  <a:pt x="452653" y="489686"/>
                </a:lnTo>
                <a:lnTo>
                  <a:pt x="452653" y="448995"/>
                </a:lnTo>
                <a:lnTo>
                  <a:pt x="457034" y="448081"/>
                </a:lnTo>
                <a:lnTo>
                  <a:pt x="496354" y="424065"/>
                </a:lnTo>
                <a:lnTo>
                  <a:pt x="503999" y="409968"/>
                </a:lnTo>
                <a:lnTo>
                  <a:pt x="507568" y="393903"/>
                </a:lnTo>
                <a:close/>
              </a:path>
              <a:path w="886460" h="829945">
                <a:moveTo>
                  <a:pt x="660095" y="379488"/>
                </a:moveTo>
                <a:lnTo>
                  <a:pt x="658126" y="354736"/>
                </a:lnTo>
                <a:lnTo>
                  <a:pt x="652233" y="327329"/>
                </a:lnTo>
                <a:lnTo>
                  <a:pt x="642480" y="297357"/>
                </a:lnTo>
                <a:lnTo>
                  <a:pt x="638937" y="288899"/>
                </a:lnTo>
                <a:lnTo>
                  <a:pt x="638937" y="379298"/>
                </a:lnTo>
                <a:lnTo>
                  <a:pt x="632929" y="423405"/>
                </a:lnTo>
                <a:lnTo>
                  <a:pt x="617588" y="463931"/>
                </a:lnTo>
                <a:lnTo>
                  <a:pt x="594093" y="499706"/>
                </a:lnTo>
                <a:lnTo>
                  <a:pt x="563638" y="529564"/>
                </a:lnTo>
                <a:lnTo>
                  <a:pt x="527380" y="552348"/>
                </a:lnTo>
                <a:lnTo>
                  <a:pt x="486524" y="566864"/>
                </a:lnTo>
                <a:lnTo>
                  <a:pt x="442252" y="571969"/>
                </a:lnTo>
                <a:lnTo>
                  <a:pt x="438238" y="571969"/>
                </a:lnTo>
                <a:lnTo>
                  <a:pt x="394360" y="566153"/>
                </a:lnTo>
                <a:lnTo>
                  <a:pt x="354152" y="551319"/>
                </a:lnTo>
                <a:lnTo>
                  <a:pt x="318668" y="528535"/>
                </a:lnTo>
                <a:lnTo>
                  <a:pt x="289001" y="498868"/>
                </a:lnTo>
                <a:lnTo>
                  <a:pt x="266217" y="463384"/>
                </a:lnTo>
                <a:lnTo>
                  <a:pt x="251383" y="423176"/>
                </a:lnTo>
                <a:lnTo>
                  <a:pt x="245579" y="379298"/>
                </a:lnTo>
                <a:lnTo>
                  <a:pt x="251993" y="334746"/>
                </a:lnTo>
                <a:lnTo>
                  <a:pt x="269290" y="285737"/>
                </a:lnTo>
                <a:lnTo>
                  <a:pt x="294551" y="234632"/>
                </a:lnTo>
                <a:lnTo>
                  <a:pt x="324853" y="183807"/>
                </a:lnTo>
                <a:lnTo>
                  <a:pt x="357276" y="135661"/>
                </a:lnTo>
                <a:lnTo>
                  <a:pt x="388899" y="92570"/>
                </a:lnTo>
                <a:lnTo>
                  <a:pt x="416801" y="56896"/>
                </a:lnTo>
                <a:lnTo>
                  <a:pt x="442252" y="26085"/>
                </a:lnTo>
                <a:lnTo>
                  <a:pt x="446455" y="31013"/>
                </a:lnTo>
                <a:lnTo>
                  <a:pt x="495617" y="92494"/>
                </a:lnTo>
                <a:lnTo>
                  <a:pt x="527240" y="135585"/>
                </a:lnTo>
                <a:lnTo>
                  <a:pt x="559663" y="183743"/>
                </a:lnTo>
                <a:lnTo>
                  <a:pt x="589965" y="234581"/>
                </a:lnTo>
                <a:lnTo>
                  <a:pt x="615226" y="285699"/>
                </a:lnTo>
                <a:lnTo>
                  <a:pt x="632523" y="334746"/>
                </a:lnTo>
                <a:lnTo>
                  <a:pt x="638937" y="379298"/>
                </a:lnTo>
                <a:lnTo>
                  <a:pt x="638937" y="288899"/>
                </a:lnTo>
                <a:lnTo>
                  <a:pt x="615022" y="236778"/>
                </a:lnTo>
                <a:lnTo>
                  <a:pt x="579818" y="176187"/>
                </a:lnTo>
                <a:lnTo>
                  <a:pt x="558660" y="143954"/>
                </a:lnTo>
                <a:lnTo>
                  <a:pt x="520407" y="90309"/>
                </a:lnTo>
                <a:lnTo>
                  <a:pt x="486333" y="46380"/>
                </a:lnTo>
                <a:lnTo>
                  <a:pt x="461340" y="16078"/>
                </a:lnTo>
                <a:lnTo>
                  <a:pt x="445363" y="0"/>
                </a:lnTo>
                <a:lnTo>
                  <a:pt x="439331" y="0"/>
                </a:lnTo>
                <a:lnTo>
                  <a:pt x="398348" y="46380"/>
                </a:lnTo>
                <a:lnTo>
                  <a:pt x="364286" y="90309"/>
                </a:lnTo>
                <a:lnTo>
                  <a:pt x="326034" y="143954"/>
                </a:lnTo>
                <a:lnTo>
                  <a:pt x="304876" y="175983"/>
                </a:lnTo>
                <a:lnTo>
                  <a:pt x="269671" y="236486"/>
                </a:lnTo>
                <a:lnTo>
                  <a:pt x="242138" y="297205"/>
                </a:lnTo>
                <a:lnTo>
                  <a:pt x="226542" y="354698"/>
                </a:lnTo>
                <a:lnTo>
                  <a:pt x="224586" y="379488"/>
                </a:lnTo>
                <a:lnTo>
                  <a:pt x="228803" y="422300"/>
                </a:lnTo>
                <a:lnTo>
                  <a:pt x="241122" y="462813"/>
                </a:lnTo>
                <a:lnTo>
                  <a:pt x="261137" y="500100"/>
                </a:lnTo>
                <a:lnTo>
                  <a:pt x="288455" y="533285"/>
                </a:lnTo>
                <a:lnTo>
                  <a:pt x="321640" y="560578"/>
                </a:lnTo>
                <a:lnTo>
                  <a:pt x="358990" y="580605"/>
                </a:lnTo>
                <a:lnTo>
                  <a:pt x="399516" y="592937"/>
                </a:lnTo>
                <a:lnTo>
                  <a:pt x="442252" y="597141"/>
                </a:lnTo>
                <a:lnTo>
                  <a:pt x="485076" y="592937"/>
                </a:lnTo>
                <a:lnTo>
                  <a:pt x="525614" y="580605"/>
                </a:lnTo>
                <a:lnTo>
                  <a:pt x="562965" y="560578"/>
                </a:lnTo>
                <a:lnTo>
                  <a:pt x="596239" y="533285"/>
                </a:lnTo>
                <a:lnTo>
                  <a:pt x="623519" y="500126"/>
                </a:lnTo>
                <a:lnTo>
                  <a:pt x="643572" y="462749"/>
                </a:lnTo>
                <a:lnTo>
                  <a:pt x="655891" y="422224"/>
                </a:lnTo>
                <a:lnTo>
                  <a:pt x="660095" y="379488"/>
                </a:lnTo>
                <a:close/>
              </a:path>
              <a:path w="886460" h="829945">
                <a:moveTo>
                  <a:pt x="741476" y="813346"/>
                </a:moveTo>
                <a:lnTo>
                  <a:pt x="736358" y="808418"/>
                </a:lnTo>
                <a:lnTo>
                  <a:pt x="730529" y="808418"/>
                </a:lnTo>
                <a:lnTo>
                  <a:pt x="725055" y="808418"/>
                </a:lnTo>
                <a:lnTo>
                  <a:pt x="725055" y="808228"/>
                </a:lnTo>
                <a:lnTo>
                  <a:pt x="677811" y="801306"/>
                </a:lnTo>
                <a:lnTo>
                  <a:pt x="637997" y="787476"/>
                </a:lnTo>
                <a:lnTo>
                  <a:pt x="608698" y="772617"/>
                </a:lnTo>
                <a:lnTo>
                  <a:pt x="592963" y="762622"/>
                </a:lnTo>
                <a:lnTo>
                  <a:pt x="592772" y="762431"/>
                </a:lnTo>
                <a:lnTo>
                  <a:pt x="590956" y="761161"/>
                </a:lnTo>
                <a:lnTo>
                  <a:pt x="588759" y="760425"/>
                </a:lnTo>
                <a:lnTo>
                  <a:pt x="584377" y="760425"/>
                </a:lnTo>
                <a:lnTo>
                  <a:pt x="582193" y="761161"/>
                </a:lnTo>
                <a:lnTo>
                  <a:pt x="580364" y="762431"/>
                </a:lnTo>
                <a:lnTo>
                  <a:pt x="569239" y="769772"/>
                </a:lnTo>
                <a:lnTo>
                  <a:pt x="539597" y="785558"/>
                </a:lnTo>
                <a:lnTo>
                  <a:pt x="495858" y="801281"/>
                </a:lnTo>
                <a:lnTo>
                  <a:pt x="442442" y="808418"/>
                </a:lnTo>
                <a:lnTo>
                  <a:pt x="393306" y="802335"/>
                </a:lnTo>
                <a:lnTo>
                  <a:pt x="351828" y="788416"/>
                </a:lnTo>
                <a:lnTo>
                  <a:pt x="321259" y="773087"/>
                </a:lnTo>
                <a:lnTo>
                  <a:pt x="304876" y="762800"/>
                </a:lnTo>
                <a:lnTo>
                  <a:pt x="304685" y="762622"/>
                </a:lnTo>
                <a:lnTo>
                  <a:pt x="302869" y="761339"/>
                </a:lnTo>
                <a:lnTo>
                  <a:pt x="300672" y="760615"/>
                </a:lnTo>
                <a:lnTo>
                  <a:pt x="296291" y="760615"/>
                </a:lnTo>
                <a:lnTo>
                  <a:pt x="294106" y="761339"/>
                </a:lnTo>
                <a:lnTo>
                  <a:pt x="292277" y="762622"/>
                </a:lnTo>
                <a:lnTo>
                  <a:pt x="281152" y="769962"/>
                </a:lnTo>
                <a:lnTo>
                  <a:pt x="251498" y="785749"/>
                </a:lnTo>
                <a:lnTo>
                  <a:pt x="207772" y="801458"/>
                </a:lnTo>
                <a:lnTo>
                  <a:pt x="154355" y="808596"/>
                </a:lnTo>
                <a:lnTo>
                  <a:pt x="148513" y="808596"/>
                </a:lnTo>
                <a:lnTo>
                  <a:pt x="143764" y="813346"/>
                </a:lnTo>
                <a:lnTo>
                  <a:pt x="143764" y="825017"/>
                </a:lnTo>
                <a:lnTo>
                  <a:pt x="148513" y="829754"/>
                </a:lnTo>
                <a:lnTo>
                  <a:pt x="154355" y="829754"/>
                </a:lnTo>
                <a:lnTo>
                  <a:pt x="201066" y="824763"/>
                </a:lnTo>
                <a:lnTo>
                  <a:pt x="241719" y="812774"/>
                </a:lnTo>
                <a:lnTo>
                  <a:pt x="273989" y="798283"/>
                </a:lnTo>
                <a:lnTo>
                  <a:pt x="295567" y="785787"/>
                </a:lnTo>
                <a:lnTo>
                  <a:pt x="298488" y="783971"/>
                </a:lnTo>
                <a:lnTo>
                  <a:pt x="301409" y="785787"/>
                </a:lnTo>
                <a:lnTo>
                  <a:pt x="322986" y="798207"/>
                </a:lnTo>
                <a:lnTo>
                  <a:pt x="355244" y="812698"/>
                </a:lnTo>
                <a:lnTo>
                  <a:pt x="395897" y="824738"/>
                </a:lnTo>
                <a:lnTo>
                  <a:pt x="442620" y="829754"/>
                </a:lnTo>
                <a:lnTo>
                  <a:pt x="489343" y="824763"/>
                </a:lnTo>
                <a:lnTo>
                  <a:pt x="529996" y="812774"/>
                </a:lnTo>
                <a:lnTo>
                  <a:pt x="562254" y="798283"/>
                </a:lnTo>
                <a:lnTo>
                  <a:pt x="583831" y="785787"/>
                </a:lnTo>
                <a:lnTo>
                  <a:pt x="586752" y="783971"/>
                </a:lnTo>
                <a:lnTo>
                  <a:pt x="589673" y="785787"/>
                </a:lnTo>
                <a:lnTo>
                  <a:pt x="611251" y="798207"/>
                </a:lnTo>
                <a:lnTo>
                  <a:pt x="643521" y="812698"/>
                </a:lnTo>
                <a:lnTo>
                  <a:pt x="684174" y="824738"/>
                </a:lnTo>
                <a:lnTo>
                  <a:pt x="730885" y="829754"/>
                </a:lnTo>
                <a:lnTo>
                  <a:pt x="736727" y="829754"/>
                </a:lnTo>
                <a:lnTo>
                  <a:pt x="741476" y="825017"/>
                </a:lnTo>
                <a:lnTo>
                  <a:pt x="741476" y="813346"/>
                </a:lnTo>
                <a:close/>
              </a:path>
              <a:path w="886460" h="829945">
                <a:moveTo>
                  <a:pt x="886333" y="672312"/>
                </a:moveTo>
                <a:lnTo>
                  <a:pt x="880681" y="665556"/>
                </a:lnTo>
                <a:lnTo>
                  <a:pt x="877760" y="664286"/>
                </a:lnTo>
                <a:lnTo>
                  <a:pt x="872109" y="664286"/>
                </a:lnTo>
                <a:lnTo>
                  <a:pt x="869734" y="665200"/>
                </a:lnTo>
                <a:lnTo>
                  <a:pt x="867905" y="666648"/>
                </a:lnTo>
                <a:lnTo>
                  <a:pt x="859028" y="672884"/>
                </a:lnTo>
                <a:lnTo>
                  <a:pt x="838009" y="683387"/>
                </a:lnTo>
                <a:lnTo>
                  <a:pt x="804722" y="693280"/>
                </a:lnTo>
                <a:lnTo>
                  <a:pt x="758990" y="697674"/>
                </a:lnTo>
                <a:lnTo>
                  <a:pt x="752246" y="697572"/>
                </a:lnTo>
                <a:lnTo>
                  <a:pt x="678992" y="683755"/>
                </a:lnTo>
                <a:lnTo>
                  <a:pt x="635609" y="663486"/>
                </a:lnTo>
                <a:lnTo>
                  <a:pt x="593509" y="634720"/>
                </a:lnTo>
                <a:lnTo>
                  <a:pt x="591502" y="632904"/>
                </a:lnTo>
                <a:lnTo>
                  <a:pt x="589127" y="631990"/>
                </a:lnTo>
                <a:lnTo>
                  <a:pt x="583653" y="631990"/>
                </a:lnTo>
                <a:lnTo>
                  <a:pt x="580923" y="633082"/>
                </a:lnTo>
                <a:lnTo>
                  <a:pt x="578916" y="635088"/>
                </a:lnTo>
                <a:lnTo>
                  <a:pt x="567842" y="644842"/>
                </a:lnTo>
                <a:lnTo>
                  <a:pt x="538429" y="665759"/>
                </a:lnTo>
                <a:lnTo>
                  <a:pt x="495084" y="686587"/>
                </a:lnTo>
                <a:lnTo>
                  <a:pt x="442252" y="696023"/>
                </a:lnTo>
                <a:lnTo>
                  <a:pt x="389420" y="686587"/>
                </a:lnTo>
                <a:lnTo>
                  <a:pt x="346087" y="665759"/>
                </a:lnTo>
                <a:lnTo>
                  <a:pt x="316661" y="644842"/>
                </a:lnTo>
                <a:lnTo>
                  <a:pt x="305600" y="635088"/>
                </a:lnTo>
                <a:lnTo>
                  <a:pt x="303593" y="633082"/>
                </a:lnTo>
                <a:lnTo>
                  <a:pt x="301040" y="631990"/>
                </a:lnTo>
                <a:lnTo>
                  <a:pt x="295567" y="631990"/>
                </a:lnTo>
                <a:lnTo>
                  <a:pt x="293192" y="632904"/>
                </a:lnTo>
                <a:lnTo>
                  <a:pt x="291185" y="634542"/>
                </a:lnTo>
                <a:lnTo>
                  <a:pt x="277990" y="644817"/>
                </a:lnTo>
                <a:lnTo>
                  <a:pt x="204876" y="683907"/>
                </a:lnTo>
                <a:lnTo>
                  <a:pt x="152895" y="696023"/>
                </a:lnTo>
                <a:lnTo>
                  <a:pt x="125526" y="697484"/>
                </a:lnTo>
                <a:lnTo>
                  <a:pt x="80162" y="693127"/>
                </a:lnTo>
                <a:lnTo>
                  <a:pt x="46951" y="683298"/>
                </a:lnTo>
                <a:lnTo>
                  <a:pt x="25895" y="672858"/>
                </a:lnTo>
                <a:lnTo>
                  <a:pt x="16967" y="666648"/>
                </a:lnTo>
                <a:lnTo>
                  <a:pt x="15328" y="665556"/>
                </a:lnTo>
                <a:lnTo>
                  <a:pt x="0" y="673582"/>
                </a:lnTo>
                <a:lnTo>
                  <a:pt x="368" y="678700"/>
                </a:lnTo>
                <a:lnTo>
                  <a:pt x="37287" y="701344"/>
                </a:lnTo>
                <a:lnTo>
                  <a:pt x="74841" y="712825"/>
                </a:lnTo>
                <a:lnTo>
                  <a:pt x="125882" y="717918"/>
                </a:lnTo>
                <a:lnTo>
                  <a:pt x="133057" y="717816"/>
                </a:lnTo>
                <a:lnTo>
                  <a:pt x="201028" y="706856"/>
                </a:lnTo>
                <a:lnTo>
                  <a:pt x="241058" y="690803"/>
                </a:lnTo>
                <a:lnTo>
                  <a:pt x="294106" y="658444"/>
                </a:lnTo>
                <a:lnTo>
                  <a:pt x="297573" y="655891"/>
                </a:lnTo>
                <a:lnTo>
                  <a:pt x="300863" y="658812"/>
                </a:lnTo>
                <a:lnTo>
                  <a:pt x="337413" y="685101"/>
                </a:lnTo>
                <a:lnTo>
                  <a:pt x="377469" y="704697"/>
                </a:lnTo>
                <a:lnTo>
                  <a:pt x="420814" y="715645"/>
                </a:lnTo>
                <a:lnTo>
                  <a:pt x="442074" y="717003"/>
                </a:lnTo>
                <a:lnTo>
                  <a:pt x="488950" y="710412"/>
                </a:lnTo>
                <a:lnTo>
                  <a:pt x="529577" y="694588"/>
                </a:lnTo>
                <a:lnTo>
                  <a:pt x="561759" y="675525"/>
                </a:lnTo>
                <a:lnTo>
                  <a:pt x="583285" y="659168"/>
                </a:lnTo>
                <a:lnTo>
                  <a:pt x="586574" y="656437"/>
                </a:lnTo>
                <a:lnTo>
                  <a:pt x="590042" y="658990"/>
                </a:lnTo>
                <a:lnTo>
                  <a:pt x="643318" y="691438"/>
                </a:lnTo>
                <a:lnTo>
                  <a:pt x="683374" y="707504"/>
                </a:lnTo>
                <a:lnTo>
                  <a:pt x="729437" y="717194"/>
                </a:lnTo>
                <a:lnTo>
                  <a:pt x="758621" y="718654"/>
                </a:lnTo>
                <a:lnTo>
                  <a:pt x="811860" y="713092"/>
                </a:lnTo>
                <a:lnTo>
                  <a:pt x="850188" y="700811"/>
                </a:lnTo>
                <a:lnTo>
                  <a:pt x="873442" y="688479"/>
                </a:lnTo>
                <a:lnTo>
                  <a:pt x="881418" y="682713"/>
                </a:lnTo>
                <a:lnTo>
                  <a:pt x="885786" y="678878"/>
                </a:lnTo>
                <a:lnTo>
                  <a:pt x="886333" y="672312"/>
                </a:lnTo>
                <a:close/>
              </a:path>
            </a:pathLst>
          </a:custGeom>
          <a:solidFill>
            <a:srgbClr val="000000"/>
          </a:solidFill>
        </p:spPr>
        <p:txBody>
          <a:bodyPr wrap="square" lIns="0" tIns="0" rIns="0" bIns="0" rtlCol="0"/>
          <a:lstStyle/>
          <a:p>
            <a:endParaRPr/>
          </a:p>
        </p:txBody>
      </p:sp>
      <p:sp>
        <p:nvSpPr>
          <p:cNvPr id="13" name="Slide Number Placeholder 2">
            <a:extLst>
              <a:ext uri="{FF2B5EF4-FFF2-40B4-BE49-F238E27FC236}">
                <a16:creationId xmlns:a16="http://schemas.microsoft.com/office/drawing/2014/main" id="{1C841379-5988-4083-1867-9010AE387BC8}"/>
              </a:ext>
            </a:extLst>
          </p:cNvPr>
          <p:cNvSpPr txBox="1">
            <a:spLocks/>
          </p:cNvSpPr>
          <p:nvPr/>
        </p:nvSpPr>
        <p:spPr>
          <a:xfrm>
            <a:off x="10365080" y="6352383"/>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37</a:t>
            </a:fld>
            <a:endParaRPr lang="en-US" sz="900" dirty="0">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1148493"/>
            <a:ext cx="11029616" cy="567463"/>
          </a:xfrm>
          <a:prstGeom prst="rect">
            <a:avLst/>
          </a:prstGeom>
        </p:spPr>
        <p:txBody>
          <a:bodyPr vert="horz" wrap="square" lIns="0" tIns="13335" rIns="0" bIns="0" rtlCol="0">
            <a:spAutoFit/>
          </a:bodyPr>
          <a:lstStyle/>
          <a:p>
            <a:pPr marL="12700">
              <a:lnSpc>
                <a:spcPct val="100000"/>
              </a:lnSpc>
              <a:spcBef>
                <a:spcPts val="105"/>
              </a:spcBef>
            </a:pPr>
            <a:r>
              <a:rPr sz="3600" b="0" dirty="0">
                <a:cs typeface="Calibri Light"/>
              </a:rPr>
              <a:t>U.S.</a:t>
            </a:r>
            <a:r>
              <a:rPr sz="3600" b="0" spc="-110" dirty="0">
                <a:cs typeface="Calibri Light"/>
              </a:rPr>
              <a:t> </a:t>
            </a:r>
            <a:r>
              <a:rPr sz="3600" b="0" spc="-35" dirty="0">
                <a:cs typeface="Calibri Light"/>
              </a:rPr>
              <a:t>Treasuries</a:t>
            </a:r>
          </a:p>
        </p:txBody>
      </p:sp>
      <p:sp>
        <p:nvSpPr>
          <p:cNvPr id="13" name="object 13"/>
          <p:cNvSpPr txBox="1">
            <a:spLocks noGrp="1"/>
          </p:cNvSpPr>
          <p:nvPr>
            <p:ph type="sldNum" sz="quarter" idx="7"/>
          </p:nvPr>
        </p:nvSpPr>
        <p:spPr>
          <a:xfrm>
            <a:off x="11067288" y="6463728"/>
            <a:ext cx="256691" cy="190016"/>
          </a:xfrm>
          <a:prstGeom prst="rect">
            <a:avLst/>
          </a:prstGeom>
        </p:spPr>
        <p:txBody>
          <a:bodyPr vert="horz" wrap="square" lIns="0" tIns="0" rIns="0" bIns="0" rtlCol="0">
            <a:spAutoFit/>
          </a:bodyPr>
          <a:lstStyle>
            <a:defPPr>
              <a:defRPr kern="0"/>
            </a:defPPr>
            <a:lvl1pPr>
              <a:defRPr sz="1200" b="0" i="0">
                <a:solidFill>
                  <a:schemeClr val="bg1"/>
                </a:solidFill>
                <a:latin typeface="Calibri"/>
                <a:cs typeface="Calibri"/>
              </a:defRPr>
            </a:lvl1pPr>
          </a:lstStyle>
          <a:p>
            <a:pPr marL="115570">
              <a:lnSpc>
                <a:spcPts val="1240"/>
              </a:lnSpc>
            </a:pPr>
            <a:fld id="{81D60167-4931-47E6-BA6A-407CBD079E47}" type="slidenum">
              <a:rPr lang="en-US" smtClean="0"/>
              <a:pPr marL="115570">
                <a:lnSpc>
                  <a:spcPts val="1240"/>
                </a:lnSpc>
              </a:pPr>
              <a:t>38</a:t>
            </a:fld>
            <a:endParaRPr spc="-25" dirty="0"/>
          </a:p>
        </p:txBody>
      </p:sp>
      <p:sp>
        <p:nvSpPr>
          <p:cNvPr id="3" name="object 3"/>
          <p:cNvSpPr txBox="1"/>
          <p:nvPr/>
        </p:nvSpPr>
        <p:spPr>
          <a:xfrm>
            <a:off x="1005839" y="2096959"/>
            <a:ext cx="1020444" cy="320601"/>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 pos="241300" algn="l"/>
              </a:tabLst>
            </a:pPr>
            <a:r>
              <a:rPr sz="2000" b="1" spc="-10" dirty="0">
                <a:cs typeface="Calibri"/>
              </a:rPr>
              <a:t>Issuer</a:t>
            </a:r>
            <a:r>
              <a:rPr sz="2000" b="1" spc="-10" dirty="0">
                <a:latin typeface="+mj-lt"/>
                <a:cs typeface="Calibri"/>
              </a:rPr>
              <a:t>:</a:t>
            </a:r>
            <a:endParaRPr sz="2000" dirty="0">
              <a:latin typeface="+mj-lt"/>
              <a:cs typeface="Calibri"/>
            </a:endParaRPr>
          </a:p>
        </p:txBody>
      </p:sp>
      <p:sp>
        <p:nvSpPr>
          <p:cNvPr id="4" name="object 4"/>
          <p:cNvSpPr txBox="1"/>
          <p:nvPr/>
        </p:nvSpPr>
        <p:spPr>
          <a:xfrm>
            <a:off x="2609011" y="2096959"/>
            <a:ext cx="2032000" cy="320601"/>
          </a:xfrm>
          <a:prstGeom prst="rect">
            <a:avLst/>
          </a:prstGeom>
        </p:spPr>
        <p:txBody>
          <a:bodyPr vert="horz" wrap="square" lIns="0" tIns="12700" rIns="0" bIns="0" rtlCol="0">
            <a:spAutoFit/>
          </a:bodyPr>
          <a:lstStyle/>
          <a:p>
            <a:pPr marL="12700">
              <a:lnSpc>
                <a:spcPct val="100000"/>
              </a:lnSpc>
              <a:spcBef>
                <a:spcPts val="100"/>
              </a:spcBef>
            </a:pPr>
            <a:r>
              <a:rPr sz="2000" dirty="0">
                <a:cs typeface="Calibri"/>
              </a:rPr>
              <a:t>U.S.</a:t>
            </a:r>
            <a:r>
              <a:rPr sz="2000" spc="-55" dirty="0">
                <a:cs typeface="Calibri"/>
              </a:rPr>
              <a:t> </a:t>
            </a:r>
            <a:r>
              <a:rPr sz="2000" spc="-10" dirty="0">
                <a:cs typeface="Calibri"/>
              </a:rPr>
              <a:t>Government</a:t>
            </a:r>
            <a:endParaRPr sz="2000" dirty="0">
              <a:cs typeface="Calibri"/>
            </a:endParaRPr>
          </a:p>
        </p:txBody>
      </p:sp>
      <p:sp>
        <p:nvSpPr>
          <p:cNvPr id="5" name="object 5"/>
          <p:cNvSpPr txBox="1"/>
          <p:nvPr/>
        </p:nvSpPr>
        <p:spPr>
          <a:xfrm>
            <a:off x="1005838" y="2655703"/>
            <a:ext cx="1142138" cy="320601"/>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 pos="241300" algn="l"/>
              </a:tabLst>
            </a:pPr>
            <a:r>
              <a:rPr sz="2000" b="1" spc="-10" dirty="0">
                <a:cs typeface="Calibri"/>
              </a:rPr>
              <a:t>Credit:</a:t>
            </a:r>
            <a:endParaRPr sz="2000" dirty="0">
              <a:cs typeface="Calibri"/>
            </a:endParaRPr>
          </a:p>
        </p:txBody>
      </p:sp>
      <p:sp>
        <p:nvSpPr>
          <p:cNvPr id="6" name="object 6"/>
          <p:cNvSpPr txBox="1"/>
          <p:nvPr/>
        </p:nvSpPr>
        <p:spPr>
          <a:xfrm>
            <a:off x="2609011" y="2655703"/>
            <a:ext cx="7370151" cy="320601"/>
          </a:xfrm>
          <a:prstGeom prst="rect">
            <a:avLst/>
          </a:prstGeom>
        </p:spPr>
        <p:txBody>
          <a:bodyPr vert="horz" wrap="square" lIns="0" tIns="12700" rIns="0" bIns="0" rtlCol="0">
            <a:spAutoFit/>
          </a:bodyPr>
          <a:lstStyle/>
          <a:p>
            <a:pPr marL="12700">
              <a:lnSpc>
                <a:spcPct val="100000"/>
              </a:lnSpc>
              <a:spcBef>
                <a:spcPts val="100"/>
              </a:spcBef>
            </a:pPr>
            <a:r>
              <a:rPr sz="2000" spc="-10" dirty="0">
                <a:cs typeface="Calibri"/>
              </a:rPr>
              <a:t>AA+/Aaa</a:t>
            </a:r>
            <a:r>
              <a:rPr sz="2000" spc="-10">
                <a:cs typeface="Calibri"/>
              </a:rPr>
              <a:t>/AA</a:t>
            </a:r>
            <a:r>
              <a:rPr lang="en-US" sz="2000" spc="-10">
                <a:cs typeface="Calibri"/>
              </a:rPr>
              <a:t>+</a:t>
            </a:r>
            <a:r>
              <a:rPr sz="2000" spc="-10">
                <a:cs typeface="Calibri"/>
              </a:rPr>
              <a:t>,</a:t>
            </a:r>
            <a:r>
              <a:rPr sz="2000" spc="-65">
                <a:cs typeface="Calibri"/>
              </a:rPr>
              <a:t> </a:t>
            </a:r>
            <a:r>
              <a:rPr sz="2000" dirty="0">
                <a:cs typeface="Calibri"/>
              </a:rPr>
              <a:t>secured</a:t>
            </a:r>
            <a:r>
              <a:rPr sz="2000" spc="-15" dirty="0">
                <a:cs typeface="Calibri"/>
              </a:rPr>
              <a:t> </a:t>
            </a:r>
            <a:r>
              <a:rPr sz="2000" dirty="0">
                <a:cs typeface="Calibri"/>
              </a:rPr>
              <a:t>by</a:t>
            </a:r>
            <a:r>
              <a:rPr sz="2000" spc="-10" dirty="0">
                <a:cs typeface="Calibri"/>
              </a:rPr>
              <a:t> </a:t>
            </a:r>
            <a:r>
              <a:rPr sz="2000" dirty="0">
                <a:cs typeface="Calibri"/>
              </a:rPr>
              <a:t>the</a:t>
            </a:r>
            <a:r>
              <a:rPr sz="2000" spc="-10" dirty="0">
                <a:cs typeface="Calibri"/>
              </a:rPr>
              <a:t> </a:t>
            </a:r>
            <a:r>
              <a:rPr sz="2000" dirty="0">
                <a:cs typeface="Calibri"/>
              </a:rPr>
              <a:t>full</a:t>
            </a:r>
            <a:r>
              <a:rPr sz="2000" spc="-5" dirty="0">
                <a:cs typeface="Calibri"/>
              </a:rPr>
              <a:t> </a:t>
            </a:r>
            <a:r>
              <a:rPr sz="2000" dirty="0">
                <a:cs typeface="Calibri"/>
              </a:rPr>
              <a:t>faith</a:t>
            </a:r>
            <a:r>
              <a:rPr sz="2000" spc="-15" dirty="0">
                <a:cs typeface="Calibri"/>
              </a:rPr>
              <a:t> </a:t>
            </a:r>
            <a:r>
              <a:rPr sz="2000" dirty="0">
                <a:cs typeface="Calibri"/>
              </a:rPr>
              <a:t>and</a:t>
            </a:r>
            <a:r>
              <a:rPr sz="2000" spc="-5" dirty="0">
                <a:cs typeface="Calibri"/>
              </a:rPr>
              <a:t> </a:t>
            </a:r>
            <a:r>
              <a:rPr sz="2000" dirty="0">
                <a:cs typeface="Calibri"/>
              </a:rPr>
              <a:t>credit</a:t>
            </a:r>
            <a:r>
              <a:rPr sz="2000" spc="-10" dirty="0">
                <a:cs typeface="Calibri"/>
              </a:rPr>
              <a:t> </a:t>
            </a:r>
            <a:r>
              <a:rPr sz="2000" dirty="0">
                <a:cs typeface="Calibri"/>
              </a:rPr>
              <a:t>of the</a:t>
            </a:r>
            <a:r>
              <a:rPr sz="2000" spc="-15" dirty="0">
                <a:cs typeface="Calibri"/>
              </a:rPr>
              <a:t> </a:t>
            </a:r>
            <a:r>
              <a:rPr sz="2000" dirty="0">
                <a:cs typeface="Calibri"/>
              </a:rPr>
              <a:t>United</a:t>
            </a:r>
            <a:r>
              <a:rPr sz="2000" spc="10" dirty="0">
                <a:cs typeface="Calibri"/>
              </a:rPr>
              <a:t> </a:t>
            </a:r>
            <a:r>
              <a:rPr sz="2000" spc="-10" dirty="0">
                <a:cs typeface="Calibri"/>
              </a:rPr>
              <a:t>States</a:t>
            </a:r>
            <a:endParaRPr sz="2000" dirty="0">
              <a:cs typeface="Calibri"/>
            </a:endParaRPr>
          </a:p>
        </p:txBody>
      </p:sp>
      <p:sp>
        <p:nvSpPr>
          <p:cNvPr id="7" name="object 7"/>
          <p:cNvSpPr txBox="1"/>
          <p:nvPr/>
        </p:nvSpPr>
        <p:spPr>
          <a:xfrm>
            <a:off x="1005838" y="3222909"/>
            <a:ext cx="1409557" cy="320601"/>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 pos="241300" algn="l"/>
              </a:tabLst>
            </a:pPr>
            <a:r>
              <a:rPr sz="2000" b="1" spc="-10" dirty="0">
                <a:cs typeface="Calibri"/>
              </a:rPr>
              <a:t>Maturity</a:t>
            </a:r>
            <a:r>
              <a:rPr sz="1800" b="1" spc="-10" dirty="0">
                <a:cs typeface="Calibri"/>
              </a:rPr>
              <a:t>:</a:t>
            </a:r>
            <a:endParaRPr sz="1800" dirty="0">
              <a:cs typeface="Calibri"/>
            </a:endParaRPr>
          </a:p>
        </p:txBody>
      </p:sp>
      <p:sp>
        <p:nvSpPr>
          <p:cNvPr id="8" name="object 8"/>
          <p:cNvSpPr txBox="1"/>
          <p:nvPr/>
        </p:nvSpPr>
        <p:spPr>
          <a:xfrm>
            <a:off x="2609011" y="3227058"/>
            <a:ext cx="2323698" cy="320601"/>
          </a:xfrm>
          <a:prstGeom prst="rect">
            <a:avLst/>
          </a:prstGeom>
        </p:spPr>
        <p:txBody>
          <a:bodyPr vert="horz" wrap="square" lIns="0" tIns="12700" rIns="0" bIns="0" rtlCol="0">
            <a:spAutoFit/>
          </a:bodyPr>
          <a:lstStyle/>
          <a:p>
            <a:pPr marL="12700">
              <a:lnSpc>
                <a:spcPct val="100000"/>
              </a:lnSpc>
              <a:spcBef>
                <a:spcPts val="100"/>
              </a:spcBef>
            </a:pPr>
            <a:r>
              <a:rPr lang="en-US" sz="2000" dirty="0">
                <a:cs typeface="Calibri"/>
              </a:rPr>
              <a:t>4 weeks </a:t>
            </a:r>
            <a:r>
              <a:rPr sz="2000" dirty="0">
                <a:cs typeface="Calibri"/>
              </a:rPr>
              <a:t>to</a:t>
            </a:r>
            <a:r>
              <a:rPr sz="2000" spc="-10" dirty="0">
                <a:cs typeface="Calibri"/>
              </a:rPr>
              <a:t> </a:t>
            </a:r>
            <a:r>
              <a:rPr sz="2000" dirty="0">
                <a:cs typeface="Calibri"/>
              </a:rPr>
              <a:t>30</a:t>
            </a:r>
            <a:r>
              <a:rPr sz="2000" spc="5" dirty="0">
                <a:cs typeface="Calibri"/>
              </a:rPr>
              <a:t> </a:t>
            </a:r>
            <a:r>
              <a:rPr sz="2000" spc="-10" dirty="0">
                <a:cs typeface="Calibri"/>
              </a:rPr>
              <a:t>years</a:t>
            </a:r>
            <a:endParaRPr sz="2000" dirty="0">
              <a:cs typeface="Calibri"/>
            </a:endParaRPr>
          </a:p>
        </p:txBody>
      </p:sp>
      <p:sp>
        <p:nvSpPr>
          <p:cNvPr id="9" name="object 9"/>
          <p:cNvSpPr txBox="1"/>
          <p:nvPr/>
        </p:nvSpPr>
        <p:spPr>
          <a:xfrm>
            <a:off x="1005839" y="3790115"/>
            <a:ext cx="5033645" cy="2628925"/>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 pos="241300" algn="l"/>
                <a:tab pos="1617345" algn="l"/>
              </a:tabLst>
            </a:pPr>
            <a:r>
              <a:rPr sz="2000" b="1" spc="-10" dirty="0">
                <a:cs typeface="Calibri"/>
              </a:rPr>
              <a:t>Liquidity:</a:t>
            </a:r>
            <a:r>
              <a:rPr sz="2000" b="1" dirty="0">
                <a:cs typeface="Calibri"/>
              </a:rPr>
              <a:t>	</a:t>
            </a:r>
            <a:r>
              <a:rPr sz="2000" spc="-20" dirty="0">
                <a:cs typeface="Calibri"/>
              </a:rPr>
              <a:t>High</a:t>
            </a:r>
            <a:endParaRPr sz="2000" dirty="0">
              <a:cs typeface="Calibri"/>
            </a:endParaRPr>
          </a:p>
          <a:p>
            <a:pPr>
              <a:lnSpc>
                <a:spcPct val="100000"/>
              </a:lnSpc>
              <a:spcBef>
                <a:spcPts val="5"/>
              </a:spcBef>
              <a:buFont typeface="Arial"/>
              <a:buChar char="•"/>
            </a:pPr>
            <a:endParaRPr sz="2000" dirty="0">
              <a:cs typeface="Calibri"/>
            </a:endParaRPr>
          </a:p>
          <a:p>
            <a:pPr marL="240665" indent="-227965">
              <a:lnSpc>
                <a:spcPct val="100000"/>
              </a:lnSpc>
              <a:buFont typeface="Arial"/>
              <a:buChar char="•"/>
              <a:tabLst>
                <a:tab pos="240665" algn="l"/>
                <a:tab pos="241300" algn="l"/>
              </a:tabLst>
            </a:pPr>
            <a:r>
              <a:rPr lang="en-US" sz="2000" b="1" dirty="0">
                <a:cs typeface="Calibri"/>
              </a:rPr>
              <a:t>North Carolina General Statute Limits:</a:t>
            </a:r>
            <a:endParaRPr sz="2000" dirty="0">
              <a:cs typeface="Calibri"/>
            </a:endParaRPr>
          </a:p>
          <a:p>
            <a:pPr marL="697865" lvl="1" indent="-227965">
              <a:lnSpc>
                <a:spcPct val="100000"/>
              </a:lnSpc>
              <a:spcBef>
                <a:spcPts val="385"/>
              </a:spcBef>
              <a:buFont typeface="Arial"/>
              <a:buChar char="•"/>
              <a:tabLst>
                <a:tab pos="697865" algn="l"/>
                <a:tab pos="698500" algn="l"/>
              </a:tabLst>
            </a:pPr>
            <a:r>
              <a:rPr lang="en-US" sz="2000" dirty="0">
                <a:cs typeface="Calibri"/>
              </a:rPr>
              <a:t>Obligations of US or obligations fully guaranteed for both principal and interest by US government</a:t>
            </a:r>
          </a:p>
          <a:p>
            <a:pPr marL="697865" lvl="1" indent="-227965">
              <a:lnSpc>
                <a:spcPct val="100000"/>
              </a:lnSpc>
              <a:spcBef>
                <a:spcPts val="385"/>
              </a:spcBef>
              <a:buFont typeface="Arial"/>
              <a:buChar char="•"/>
              <a:tabLst>
                <a:tab pos="697865" algn="l"/>
                <a:tab pos="698500" algn="l"/>
              </a:tabLst>
            </a:pPr>
            <a:r>
              <a:rPr sz="2000" dirty="0">
                <a:cs typeface="Calibri"/>
              </a:rPr>
              <a:t>No</a:t>
            </a:r>
            <a:r>
              <a:rPr sz="2000" spc="-25" dirty="0">
                <a:cs typeface="Calibri"/>
              </a:rPr>
              <a:t> </a:t>
            </a:r>
            <a:r>
              <a:rPr sz="2000" dirty="0">
                <a:cs typeface="Calibri"/>
              </a:rPr>
              <a:t>credit quality</a:t>
            </a:r>
            <a:r>
              <a:rPr sz="2000" spc="-10" dirty="0">
                <a:cs typeface="Calibri"/>
              </a:rPr>
              <a:t> requirement</a:t>
            </a:r>
            <a:endParaRPr sz="2000" dirty="0">
              <a:cs typeface="Calibri"/>
            </a:endParaRPr>
          </a:p>
          <a:p>
            <a:pPr marL="697865" lvl="1" indent="-227965">
              <a:lnSpc>
                <a:spcPct val="100000"/>
              </a:lnSpc>
              <a:spcBef>
                <a:spcPts val="384"/>
              </a:spcBef>
              <a:buFont typeface="Arial"/>
              <a:buChar char="•"/>
              <a:tabLst>
                <a:tab pos="697865" algn="l"/>
                <a:tab pos="698500" algn="l"/>
              </a:tabLst>
            </a:pPr>
            <a:r>
              <a:rPr sz="2000" dirty="0">
                <a:cs typeface="Calibri"/>
              </a:rPr>
              <a:t>No</a:t>
            </a:r>
            <a:r>
              <a:rPr sz="2000" spc="-10" dirty="0">
                <a:cs typeface="Calibri"/>
              </a:rPr>
              <a:t> </a:t>
            </a:r>
            <a:r>
              <a:rPr sz="2000" dirty="0">
                <a:cs typeface="Calibri"/>
              </a:rPr>
              <a:t>maximum</a:t>
            </a:r>
            <a:r>
              <a:rPr sz="2000" spc="-5" dirty="0">
                <a:cs typeface="Calibri"/>
              </a:rPr>
              <a:t> </a:t>
            </a:r>
            <a:r>
              <a:rPr sz="2000" spc="-10" dirty="0">
                <a:cs typeface="Calibri"/>
              </a:rPr>
              <a:t>percentage</a:t>
            </a:r>
            <a:endParaRPr sz="2000" dirty="0">
              <a:cs typeface="Calibri"/>
            </a:endParaRPr>
          </a:p>
        </p:txBody>
      </p:sp>
      <p:graphicFrame>
        <p:nvGraphicFramePr>
          <p:cNvPr id="10" name="object 10"/>
          <p:cNvGraphicFramePr>
            <a:graphicFrameLocks noGrp="1"/>
          </p:cNvGraphicFramePr>
          <p:nvPr>
            <p:extLst>
              <p:ext uri="{D42A27DB-BD31-4B8C-83A1-F6EECF244321}">
                <p14:modId xmlns:p14="http://schemas.microsoft.com/office/powerpoint/2010/main" val="2630754567"/>
              </p:ext>
            </p:extLst>
          </p:nvPr>
        </p:nvGraphicFramePr>
        <p:xfrm>
          <a:off x="6991348" y="3604369"/>
          <a:ext cx="4444999" cy="2486025"/>
        </p:xfrm>
        <a:graphic>
          <a:graphicData uri="http://schemas.openxmlformats.org/drawingml/2006/table">
            <a:tbl>
              <a:tblPr firstRow="1" bandRow="1">
                <a:tableStyleId>{2D5ABB26-0587-4C30-8999-92F81FD0307C}</a:tableStyleId>
              </a:tblPr>
              <a:tblGrid>
                <a:gridCol w="842644">
                  <a:extLst>
                    <a:ext uri="{9D8B030D-6E8A-4147-A177-3AD203B41FA5}">
                      <a16:colId xmlns:a16="http://schemas.microsoft.com/office/drawing/2014/main" val="20000"/>
                    </a:ext>
                  </a:extLst>
                </a:gridCol>
                <a:gridCol w="2212340">
                  <a:extLst>
                    <a:ext uri="{9D8B030D-6E8A-4147-A177-3AD203B41FA5}">
                      <a16:colId xmlns:a16="http://schemas.microsoft.com/office/drawing/2014/main" val="20001"/>
                    </a:ext>
                  </a:extLst>
                </a:gridCol>
                <a:gridCol w="1390015">
                  <a:extLst>
                    <a:ext uri="{9D8B030D-6E8A-4147-A177-3AD203B41FA5}">
                      <a16:colId xmlns:a16="http://schemas.microsoft.com/office/drawing/2014/main" val="20002"/>
                    </a:ext>
                  </a:extLst>
                </a:gridCol>
              </a:tblGrid>
              <a:tr h="497205">
                <a:tc>
                  <a:txBody>
                    <a:bodyPr/>
                    <a:lstStyle/>
                    <a:p>
                      <a:pPr marL="82550">
                        <a:lnSpc>
                          <a:spcPct val="100000"/>
                        </a:lnSpc>
                        <a:spcBef>
                          <a:spcPts val="894"/>
                        </a:spcBef>
                      </a:pPr>
                      <a:r>
                        <a:rPr sz="1600" b="1" spc="-20" dirty="0">
                          <a:solidFill>
                            <a:srgbClr val="FFFFFF"/>
                          </a:solidFill>
                          <a:latin typeface="+mn-lt"/>
                          <a:cs typeface="Calibri"/>
                        </a:rPr>
                        <a:t>Type</a:t>
                      </a:r>
                      <a:endParaRPr sz="1600" dirty="0">
                        <a:latin typeface="+mn-lt"/>
                        <a:cs typeface="Calibri"/>
                      </a:endParaRPr>
                    </a:p>
                  </a:txBody>
                  <a:tcPr marL="0" marR="0" marT="113664" marB="0">
                    <a:lnL w="12700">
                      <a:solidFill>
                        <a:srgbClr val="585858"/>
                      </a:solidFill>
                      <a:prstDash val="solid"/>
                    </a:lnL>
                    <a:lnR w="12700">
                      <a:solidFill>
                        <a:srgbClr val="FFFFFF"/>
                      </a:solidFill>
                      <a:prstDash val="solid"/>
                    </a:lnR>
                    <a:lnT w="12700">
                      <a:solidFill>
                        <a:srgbClr val="585858"/>
                      </a:solidFill>
                      <a:prstDash val="solid"/>
                    </a:lnT>
                    <a:lnB w="38100">
                      <a:solidFill>
                        <a:srgbClr val="FFFFFF"/>
                      </a:solidFill>
                      <a:prstDash val="solid"/>
                    </a:lnB>
                    <a:solidFill>
                      <a:srgbClr val="A1A1A1"/>
                    </a:solidFill>
                  </a:tcPr>
                </a:tc>
                <a:tc>
                  <a:txBody>
                    <a:bodyPr/>
                    <a:lstStyle/>
                    <a:p>
                      <a:pPr marL="388620">
                        <a:lnSpc>
                          <a:spcPct val="100000"/>
                        </a:lnSpc>
                        <a:spcBef>
                          <a:spcPts val="894"/>
                        </a:spcBef>
                      </a:pPr>
                      <a:r>
                        <a:rPr sz="1600" b="1" spc="-30" dirty="0">
                          <a:solidFill>
                            <a:srgbClr val="FFFFFF"/>
                          </a:solidFill>
                          <a:latin typeface="+mn-lt"/>
                          <a:cs typeface="Calibri"/>
                        </a:rPr>
                        <a:t>Term</a:t>
                      </a:r>
                      <a:r>
                        <a:rPr sz="1600" b="1" spc="-45" dirty="0">
                          <a:solidFill>
                            <a:srgbClr val="FFFFFF"/>
                          </a:solidFill>
                          <a:latin typeface="+mn-lt"/>
                          <a:cs typeface="Calibri"/>
                        </a:rPr>
                        <a:t> </a:t>
                      </a:r>
                      <a:r>
                        <a:rPr sz="1600" b="1" dirty="0">
                          <a:solidFill>
                            <a:srgbClr val="FFFFFF"/>
                          </a:solidFill>
                          <a:latin typeface="+mn-lt"/>
                          <a:cs typeface="Calibri"/>
                        </a:rPr>
                        <a:t>to</a:t>
                      </a:r>
                      <a:r>
                        <a:rPr sz="1600" b="1" spc="-45" dirty="0">
                          <a:solidFill>
                            <a:srgbClr val="FFFFFF"/>
                          </a:solidFill>
                          <a:latin typeface="+mn-lt"/>
                          <a:cs typeface="Calibri"/>
                        </a:rPr>
                        <a:t> </a:t>
                      </a:r>
                      <a:r>
                        <a:rPr sz="1600" b="1" spc="-10" dirty="0">
                          <a:solidFill>
                            <a:srgbClr val="FFFFFF"/>
                          </a:solidFill>
                          <a:latin typeface="+mn-lt"/>
                          <a:cs typeface="Calibri"/>
                        </a:rPr>
                        <a:t>Maturity</a:t>
                      </a:r>
                      <a:endParaRPr sz="1600" dirty="0">
                        <a:latin typeface="+mn-lt"/>
                        <a:cs typeface="Calibri"/>
                      </a:endParaRPr>
                    </a:p>
                  </a:txBody>
                  <a:tcPr marL="0" marR="0" marT="113664" marB="0">
                    <a:lnL w="12700">
                      <a:solidFill>
                        <a:srgbClr val="FFFFFF"/>
                      </a:solidFill>
                      <a:prstDash val="solid"/>
                    </a:lnL>
                    <a:lnR w="12700">
                      <a:solidFill>
                        <a:srgbClr val="FFFFFF"/>
                      </a:solidFill>
                      <a:prstDash val="solid"/>
                    </a:lnR>
                    <a:lnT w="12700">
                      <a:solidFill>
                        <a:srgbClr val="585858"/>
                      </a:solidFill>
                      <a:prstDash val="solid"/>
                    </a:lnT>
                    <a:lnB w="38100">
                      <a:solidFill>
                        <a:srgbClr val="FFFFFF"/>
                      </a:solidFill>
                      <a:prstDash val="solid"/>
                    </a:lnB>
                    <a:solidFill>
                      <a:srgbClr val="A1A1A1"/>
                    </a:solidFill>
                  </a:tcPr>
                </a:tc>
                <a:tc>
                  <a:txBody>
                    <a:bodyPr/>
                    <a:lstStyle/>
                    <a:p>
                      <a:pPr marL="368300">
                        <a:lnSpc>
                          <a:spcPct val="100000"/>
                        </a:lnSpc>
                        <a:spcBef>
                          <a:spcPts val="894"/>
                        </a:spcBef>
                      </a:pPr>
                      <a:r>
                        <a:rPr sz="1600" b="1" spc="-10" dirty="0">
                          <a:solidFill>
                            <a:srgbClr val="FFFFFF"/>
                          </a:solidFill>
                          <a:latin typeface="+mn-lt"/>
                          <a:cs typeface="Calibri"/>
                        </a:rPr>
                        <a:t>Interest</a:t>
                      </a:r>
                      <a:endParaRPr sz="1600" dirty="0">
                        <a:latin typeface="+mn-lt"/>
                        <a:cs typeface="Calibri"/>
                      </a:endParaRPr>
                    </a:p>
                  </a:txBody>
                  <a:tcPr marL="0" marR="0" marT="113664" marB="0">
                    <a:lnL w="12700">
                      <a:solidFill>
                        <a:srgbClr val="FFFFFF"/>
                      </a:solidFill>
                      <a:prstDash val="solid"/>
                    </a:lnL>
                    <a:lnR w="12700">
                      <a:solidFill>
                        <a:srgbClr val="585858"/>
                      </a:solidFill>
                      <a:prstDash val="solid"/>
                    </a:lnR>
                    <a:lnT w="12700">
                      <a:solidFill>
                        <a:srgbClr val="585858"/>
                      </a:solidFill>
                      <a:prstDash val="solid"/>
                    </a:lnT>
                    <a:lnB w="38100">
                      <a:solidFill>
                        <a:srgbClr val="FFFFFF"/>
                      </a:solidFill>
                      <a:prstDash val="solid"/>
                    </a:lnB>
                    <a:solidFill>
                      <a:srgbClr val="A1A1A1"/>
                    </a:solidFill>
                  </a:tcPr>
                </a:tc>
                <a:extLst>
                  <a:ext uri="{0D108BD9-81ED-4DB2-BD59-A6C34878D82A}">
                    <a16:rowId xmlns:a16="http://schemas.microsoft.com/office/drawing/2014/main" val="10000"/>
                  </a:ext>
                </a:extLst>
              </a:tr>
              <a:tr h="497205">
                <a:tc>
                  <a:txBody>
                    <a:bodyPr/>
                    <a:lstStyle/>
                    <a:p>
                      <a:pPr marL="83185">
                        <a:lnSpc>
                          <a:spcPct val="100000"/>
                        </a:lnSpc>
                        <a:spcBef>
                          <a:spcPts val="900"/>
                        </a:spcBef>
                      </a:pPr>
                      <a:r>
                        <a:rPr sz="1600" spc="-10" dirty="0">
                          <a:latin typeface="+mn-lt"/>
                          <a:cs typeface="Calibri"/>
                        </a:rPr>
                        <a:t>Bills</a:t>
                      </a:r>
                      <a:endParaRPr sz="1600">
                        <a:latin typeface="+mn-lt"/>
                        <a:cs typeface="Calibri"/>
                      </a:endParaRPr>
                    </a:p>
                  </a:txBody>
                  <a:tcPr marL="0" marR="0" marT="114300" marB="0">
                    <a:lnL w="12700">
                      <a:solidFill>
                        <a:srgbClr val="585858"/>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166370">
                        <a:lnSpc>
                          <a:spcPct val="100000"/>
                        </a:lnSpc>
                        <a:spcBef>
                          <a:spcPts val="900"/>
                        </a:spcBef>
                      </a:pPr>
                      <a:r>
                        <a:rPr sz="1600" dirty="0">
                          <a:latin typeface="+mn-lt"/>
                          <a:cs typeface="Calibri"/>
                        </a:rPr>
                        <a:t>4</a:t>
                      </a:r>
                      <a:r>
                        <a:rPr sz="1600" spc="-10" dirty="0">
                          <a:latin typeface="+mn-lt"/>
                          <a:cs typeface="Calibri"/>
                        </a:rPr>
                        <a:t> </a:t>
                      </a:r>
                      <a:r>
                        <a:rPr sz="1600" dirty="0">
                          <a:latin typeface="+mn-lt"/>
                          <a:cs typeface="Calibri"/>
                        </a:rPr>
                        <a:t>–</a:t>
                      </a:r>
                      <a:r>
                        <a:rPr sz="1600" spc="-5" dirty="0">
                          <a:latin typeface="+mn-lt"/>
                          <a:cs typeface="Calibri"/>
                        </a:rPr>
                        <a:t> </a:t>
                      </a:r>
                      <a:r>
                        <a:rPr sz="1600" dirty="0">
                          <a:latin typeface="+mn-lt"/>
                          <a:cs typeface="Calibri"/>
                        </a:rPr>
                        <a:t>52</a:t>
                      </a:r>
                      <a:r>
                        <a:rPr sz="1600" spc="-10" dirty="0">
                          <a:latin typeface="+mn-lt"/>
                          <a:cs typeface="Calibri"/>
                        </a:rPr>
                        <a:t> </a:t>
                      </a:r>
                      <a:r>
                        <a:rPr sz="1600" spc="-20" dirty="0">
                          <a:latin typeface="+mn-lt"/>
                          <a:cs typeface="Calibri"/>
                        </a:rPr>
                        <a:t>weeks</a:t>
                      </a:r>
                      <a:endParaRPr sz="1600" dirty="0">
                        <a:latin typeface="+mn-lt"/>
                        <a:cs typeface="Calibri"/>
                      </a:endParaRPr>
                    </a:p>
                  </a:txBody>
                  <a:tcPr marL="0" marR="0" marT="1143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166370">
                        <a:lnSpc>
                          <a:spcPct val="100000"/>
                        </a:lnSpc>
                        <a:spcBef>
                          <a:spcPts val="900"/>
                        </a:spcBef>
                      </a:pPr>
                      <a:r>
                        <a:rPr sz="1600" dirty="0">
                          <a:latin typeface="+mn-lt"/>
                          <a:cs typeface="Calibri"/>
                        </a:rPr>
                        <a:t>At</a:t>
                      </a:r>
                      <a:r>
                        <a:rPr sz="1600" spc="-55" dirty="0">
                          <a:latin typeface="+mn-lt"/>
                          <a:cs typeface="Calibri"/>
                        </a:rPr>
                        <a:t> </a:t>
                      </a:r>
                      <a:r>
                        <a:rPr sz="1600" spc="-10" dirty="0">
                          <a:latin typeface="+mn-lt"/>
                          <a:cs typeface="Calibri"/>
                        </a:rPr>
                        <a:t>Maturity</a:t>
                      </a:r>
                      <a:endParaRPr sz="1600">
                        <a:latin typeface="+mn-lt"/>
                        <a:cs typeface="Calibri"/>
                      </a:endParaRPr>
                    </a:p>
                  </a:txBody>
                  <a:tcPr marL="0" marR="0" marT="114300" marB="0">
                    <a:lnL w="12700">
                      <a:solidFill>
                        <a:srgbClr val="FFFFFF"/>
                      </a:solidFill>
                      <a:prstDash val="solid"/>
                    </a:lnL>
                    <a:lnR w="12700">
                      <a:solidFill>
                        <a:srgbClr val="585858"/>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497205">
                <a:tc>
                  <a:txBody>
                    <a:bodyPr/>
                    <a:lstStyle/>
                    <a:p>
                      <a:pPr marL="83185">
                        <a:lnSpc>
                          <a:spcPct val="100000"/>
                        </a:lnSpc>
                        <a:spcBef>
                          <a:spcPts val="900"/>
                        </a:spcBef>
                      </a:pPr>
                      <a:r>
                        <a:rPr sz="1600" spc="-10" dirty="0">
                          <a:latin typeface="+mn-lt"/>
                          <a:cs typeface="Calibri"/>
                        </a:rPr>
                        <a:t>Notes</a:t>
                      </a:r>
                      <a:endParaRPr sz="1600">
                        <a:latin typeface="+mn-lt"/>
                        <a:cs typeface="Calibri"/>
                      </a:endParaRPr>
                    </a:p>
                  </a:txBody>
                  <a:tcPr marL="0" marR="0" marT="114300" marB="0">
                    <a:lnL w="12700">
                      <a:solidFill>
                        <a:srgbClr val="585858"/>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166370">
                        <a:lnSpc>
                          <a:spcPct val="100000"/>
                        </a:lnSpc>
                        <a:spcBef>
                          <a:spcPts val="900"/>
                        </a:spcBef>
                      </a:pPr>
                      <a:r>
                        <a:rPr sz="1600" dirty="0">
                          <a:latin typeface="+mn-lt"/>
                          <a:cs typeface="Calibri"/>
                        </a:rPr>
                        <a:t>1</a:t>
                      </a:r>
                      <a:r>
                        <a:rPr sz="1600" spc="-10" dirty="0">
                          <a:latin typeface="+mn-lt"/>
                          <a:cs typeface="Calibri"/>
                        </a:rPr>
                        <a:t> </a:t>
                      </a:r>
                      <a:r>
                        <a:rPr sz="1600" dirty="0">
                          <a:latin typeface="+mn-lt"/>
                          <a:cs typeface="Calibri"/>
                        </a:rPr>
                        <a:t>–</a:t>
                      </a:r>
                      <a:r>
                        <a:rPr sz="1600" spc="-5" dirty="0">
                          <a:latin typeface="+mn-lt"/>
                          <a:cs typeface="Calibri"/>
                        </a:rPr>
                        <a:t> </a:t>
                      </a:r>
                      <a:r>
                        <a:rPr sz="1600" dirty="0">
                          <a:latin typeface="+mn-lt"/>
                          <a:cs typeface="Calibri"/>
                        </a:rPr>
                        <a:t>10</a:t>
                      </a:r>
                      <a:r>
                        <a:rPr sz="1600" spc="-10" dirty="0">
                          <a:latin typeface="+mn-lt"/>
                          <a:cs typeface="Calibri"/>
                        </a:rPr>
                        <a:t> </a:t>
                      </a:r>
                      <a:r>
                        <a:rPr sz="1600" spc="-20" dirty="0">
                          <a:latin typeface="+mn-lt"/>
                          <a:cs typeface="Calibri"/>
                        </a:rPr>
                        <a:t>years</a:t>
                      </a:r>
                      <a:endParaRPr sz="1600">
                        <a:latin typeface="+mn-lt"/>
                        <a:cs typeface="Calibri"/>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166370">
                        <a:lnSpc>
                          <a:spcPct val="100000"/>
                        </a:lnSpc>
                        <a:spcBef>
                          <a:spcPts val="900"/>
                        </a:spcBef>
                      </a:pPr>
                      <a:r>
                        <a:rPr sz="1600" spc="-10" dirty="0">
                          <a:latin typeface="+mn-lt"/>
                          <a:cs typeface="Calibri"/>
                        </a:rPr>
                        <a:t>Coupon</a:t>
                      </a:r>
                      <a:endParaRPr sz="1600">
                        <a:latin typeface="+mn-lt"/>
                        <a:cs typeface="Calibri"/>
                      </a:endParaRPr>
                    </a:p>
                  </a:txBody>
                  <a:tcPr marL="0" marR="0" marT="114300" marB="0">
                    <a:lnL w="12700">
                      <a:solidFill>
                        <a:srgbClr val="FFFFFF"/>
                      </a:solidFill>
                      <a:prstDash val="solid"/>
                    </a:lnL>
                    <a:lnR w="12700">
                      <a:solidFill>
                        <a:srgbClr val="585858"/>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497205">
                <a:tc>
                  <a:txBody>
                    <a:bodyPr/>
                    <a:lstStyle/>
                    <a:p>
                      <a:pPr marL="83185">
                        <a:lnSpc>
                          <a:spcPct val="100000"/>
                        </a:lnSpc>
                        <a:spcBef>
                          <a:spcPts val="900"/>
                        </a:spcBef>
                      </a:pPr>
                      <a:r>
                        <a:rPr sz="1600" spc="-10" dirty="0">
                          <a:latin typeface="+mn-lt"/>
                          <a:cs typeface="Calibri"/>
                        </a:rPr>
                        <a:t>Bonds</a:t>
                      </a:r>
                      <a:endParaRPr sz="1600">
                        <a:latin typeface="+mn-lt"/>
                        <a:cs typeface="Calibri"/>
                      </a:endParaRPr>
                    </a:p>
                  </a:txBody>
                  <a:tcPr marL="0" marR="0" marT="114300" marB="0">
                    <a:lnL w="12700">
                      <a:solidFill>
                        <a:srgbClr val="585858"/>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166370">
                        <a:lnSpc>
                          <a:spcPct val="100000"/>
                        </a:lnSpc>
                        <a:spcBef>
                          <a:spcPts val="900"/>
                        </a:spcBef>
                      </a:pPr>
                      <a:r>
                        <a:rPr sz="1600" dirty="0">
                          <a:latin typeface="+mn-lt"/>
                          <a:cs typeface="Calibri"/>
                        </a:rPr>
                        <a:t>10</a:t>
                      </a:r>
                      <a:r>
                        <a:rPr sz="1600" spc="-5" dirty="0">
                          <a:latin typeface="+mn-lt"/>
                          <a:cs typeface="Calibri"/>
                        </a:rPr>
                        <a:t> </a:t>
                      </a:r>
                      <a:r>
                        <a:rPr sz="1600" dirty="0">
                          <a:latin typeface="+mn-lt"/>
                          <a:cs typeface="Calibri"/>
                        </a:rPr>
                        <a:t>–</a:t>
                      </a:r>
                      <a:r>
                        <a:rPr sz="1600" spc="-20" dirty="0">
                          <a:latin typeface="+mn-lt"/>
                          <a:cs typeface="Calibri"/>
                        </a:rPr>
                        <a:t> </a:t>
                      </a:r>
                      <a:r>
                        <a:rPr sz="1600" dirty="0">
                          <a:latin typeface="+mn-lt"/>
                          <a:cs typeface="Calibri"/>
                        </a:rPr>
                        <a:t>30</a:t>
                      </a:r>
                      <a:r>
                        <a:rPr sz="1600" spc="-5" dirty="0">
                          <a:latin typeface="+mn-lt"/>
                          <a:cs typeface="Calibri"/>
                        </a:rPr>
                        <a:t> </a:t>
                      </a:r>
                      <a:r>
                        <a:rPr sz="1600" spc="-20" dirty="0">
                          <a:latin typeface="+mn-lt"/>
                          <a:cs typeface="Calibri"/>
                        </a:rPr>
                        <a:t>years</a:t>
                      </a:r>
                      <a:endParaRPr sz="1600">
                        <a:latin typeface="+mn-lt"/>
                        <a:cs typeface="Calibri"/>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166370">
                        <a:lnSpc>
                          <a:spcPct val="100000"/>
                        </a:lnSpc>
                        <a:spcBef>
                          <a:spcPts val="900"/>
                        </a:spcBef>
                      </a:pPr>
                      <a:r>
                        <a:rPr sz="1600" spc="-10" dirty="0">
                          <a:latin typeface="+mn-lt"/>
                          <a:cs typeface="Calibri"/>
                        </a:rPr>
                        <a:t>Coupon</a:t>
                      </a:r>
                      <a:endParaRPr sz="1600">
                        <a:latin typeface="+mn-lt"/>
                        <a:cs typeface="Calibri"/>
                      </a:endParaRPr>
                    </a:p>
                  </a:txBody>
                  <a:tcPr marL="0" marR="0" marT="114300" marB="0">
                    <a:lnL w="12700">
                      <a:solidFill>
                        <a:srgbClr val="FFFFFF"/>
                      </a:solidFill>
                      <a:prstDash val="solid"/>
                    </a:lnL>
                    <a:lnR w="12700">
                      <a:solidFill>
                        <a:srgbClr val="585858"/>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497205">
                <a:tc>
                  <a:txBody>
                    <a:bodyPr/>
                    <a:lstStyle/>
                    <a:p>
                      <a:pPr marL="83185">
                        <a:lnSpc>
                          <a:spcPct val="100000"/>
                        </a:lnSpc>
                        <a:spcBef>
                          <a:spcPts val="900"/>
                        </a:spcBef>
                      </a:pPr>
                      <a:r>
                        <a:rPr sz="1600" spc="-10" dirty="0">
                          <a:latin typeface="+mn-lt"/>
                          <a:cs typeface="Calibri"/>
                        </a:rPr>
                        <a:t>Strips</a:t>
                      </a:r>
                      <a:endParaRPr sz="1600">
                        <a:latin typeface="+mn-lt"/>
                        <a:cs typeface="Calibri"/>
                      </a:endParaRPr>
                    </a:p>
                  </a:txBody>
                  <a:tcPr marL="0" marR="0" marT="114300" marB="0">
                    <a:lnL w="12700">
                      <a:solidFill>
                        <a:srgbClr val="585858"/>
                      </a:solidFill>
                      <a:prstDash val="solid"/>
                    </a:lnL>
                    <a:lnR w="12700">
                      <a:solidFill>
                        <a:srgbClr val="FFFFFF"/>
                      </a:solidFill>
                      <a:prstDash val="solid"/>
                    </a:lnR>
                    <a:lnT w="12700">
                      <a:solidFill>
                        <a:srgbClr val="FFFFFF"/>
                      </a:solidFill>
                      <a:prstDash val="solid"/>
                    </a:lnT>
                    <a:lnB w="12700">
                      <a:solidFill>
                        <a:srgbClr val="585858"/>
                      </a:solidFill>
                      <a:prstDash val="solid"/>
                    </a:lnB>
                  </a:tcPr>
                </a:tc>
                <a:tc>
                  <a:txBody>
                    <a:bodyPr/>
                    <a:lstStyle/>
                    <a:p>
                      <a:pPr marL="166370">
                        <a:lnSpc>
                          <a:spcPct val="100000"/>
                        </a:lnSpc>
                        <a:spcBef>
                          <a:spcPts val="900"/>
                        </a:spcBef>
                      </a:pPr>
                      <a:r>
                        <a:rPr sz="1600" dirty="0">
                          <a:latin typeface="+mn-lt"/>
                          <a:cs typeface="Calibri"/>
                        </a:rPr>
                        <a:t>3</a:t>
                      </a:r>
                      <a:r>
                        <a:rPr sz="1600" spc="-25" dirty="0">
                          <a:latin typeface="+mn-lt"/>
                          <a:cs typeface="Calibri"/>
                        </a:rPr>
                        <a:t> </a:t>
                      </a:r>
                      <a:r>
                        <a:rPr sz="1600" dirty="0">
                          <a:latin typeface="+mn-lt"/>
                          <a:cs typeface="Calibri"/>
                        </a:rPr>
                        <a:t>month</a:t>
                      </a:r>
                      <a:r>
                        <a:rPr lang="en-US" sz="1600" dirty="0">
                          <a:latin typeface="+mn-lt"/>
                          <a:cs typeface="Calibri"/>
                        </a:rPr>
                        <a:t>s</a:t>
                      </a:r>
                      <a:r>
                        <a:rPr sz="1600" spc="-25" dirty="0">
                          <a:latin typeface="+mn-lt"/>
                          <a:cs typeface="Calibri"/>
                        </a:rPr>
                        <a:t> </a:t>
                      </a:r>
                      <a:r>
                        <a:rPr sz="1600" dirty="0">
                          <a:latin typeface="+mn-lt"/>
                          <a:cs typeface="Calibri"/>
                        </a:rPr>
                        <a:t>–</a:t>
                      </a:r>
                      <a:r>
                        <a:rPr sz="1600" spc="-20" dirty="0">
                          <a:latin typeface="+mn-lt"/>
                          <a:cs typeface="Calibri"/>
                        </a:rPr>
                        <a:t> </a:t>
                      </a:r>
                      <a:r>
                        <a:rPr sz="1600" dirty="0">
                          <a:latin typeface="+mn-lt"/>
                          <a:cs typeface="Calibri"/>
                        </a:rPr>
                        <a:t>30</a:t>
                      </a:r>
                      <a:r>
                        <a:rPr sz="1600" spc="-15" dirty="0">
                          <a:latin typeface="+mn-lt"/>
                          <a:cs typeface="Calibri"/>
                        </a:rPr>
                        <a:t> </a:t>
                      </a:r>
                      <a:r>
                        <a:rPr sz="1600" spc="-20" dirty="0">
                          <a:latin typeface="+mn-lt"/>
                          <a:cs typeface="Calibri"/>
                        </a:rPr>
                        <a:t>years</a:t>
                      </a:r>
                      <a:endParaRPr sz="1600" dirty="0">
                        <a:latin typeface="+mn-lt"/>
                        <a:cs typeface="Calibri"/>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585858"/>
                      </a:solidFill>
                      <a:prstDash val="solid"/>
                    </a:lnB>
                  </a:tcPr>
                </a:tc>
                <a:tc>
                  <a:txBody>
                    <a:bodyPr/>
                    <a:lstStyle/>
                    <a:p>
                      <a:pPr marL="165735">
                        <a:lnSpc>
                          <a:spcPct val="100000"/>
                        </a:lnSpc>
                        <a:spcBef>
                          <a:spcPts val="900"/>
                        </a:spcBef>
                      </a:pPr>
                      <a:r>
                        <a:rPr sz="1600" dirty="0">
                          <a:latin typeface="+mn-lt"/>
                          <a:cs typeface="Calibri"/>
                        </a:rPr>
                        <a:t>At</a:t>
                      </a:r>
                      <a:r>
                        <a:rPr sz="1600" spc="-55" dirty="0">
                          <a:latin typeface="+mn-lt"/>
                          <a:cs typeface="Calibri"/>
                        </a:rPr>
                        <a:t> </a:t>
                      </a:r>
                      <a:r>
                        <a:rPr sz="1600" spc="-10" dirty="0">
                          <a:latin typeface="+mn-lt"/>
                          <a:cs typeface="Calibri"/>
                        </a:rPr>
                        <a:t>Maturity</a:t>
                      </a:r>
                      <a:endParaRPr sz="1600" dirty="0">
                        <a:latin typeface="+mn-lt"/>
                        <a:cs typeface="Calibri"/>
                      </a:endParaRPr>
                    </a:p>
                  </a:txBody>
                  <a:tcPr marL="0" marR="0" marT="114300" marB="0">
                    <a:lnL w="12700">
                      <a:solidFill>
                        <a:srgbClr val="FFFFFF"/>
                      </a:solidFill>
                      <a:prstDash val="solid"/>
                    </a:lnL>
                    <a:lnR w="12700">
                      <a:solidFill>
                        <a:srgbClr val="585858"/>
                      </a:solidFill>
                      <a:prstDash val="solid"/>
                    </a:lnR>
                    <a:lnT w="12700">
                      <a:solidFill>
                        <a:srgbClr val="FFFFFF"/>
                      </a:solidFill>
                      <a:prstDash val="solid"/>
                    </a:lnT>
                    <a:lnB w="12700">
                      <a:solidFill>
                        <a:srgbClr val="585858"/>
                      </a:solidFill>
                      <a:prstDash val="solid"/>
                    </a:lnB>
                  </a:tcPr>
                </a:tc>
                <a:extLst>
                  <a:ext uri="{0D108BD9-81ED-4DB2-BD59-A6C34878D82A}">
                    <a16:rowId xmlns:a16="http://schemas.microsoft.com/office/drawing/2014/main" val="10004"/>
                  </a:ext>
                </a:extLst>
              </a:tr>
            </a:tbl>
          </a:graphicData>
        </a:graphic>
      </p:graphicFrame>
      <p:sp>
        <p:nvSpPr>
          <p:cNvPr id="14" name="Slide Number Placeholder 2">
            <a:extLst>
              <a:ext uri="{FF2B5EF4-FFF2-40B4-BE49-F238E27FC236}">
                <a16:creationId xmlns:a16="http://schemas.microsoft.com/office/drawing/2014/main" id="{D1A94F0F-15F6-F596-5ED7-BD7531C696D4}"/>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38</a:t>
            </a:fld>
            <a:endParaRPr lang="en-US" sz="900" dirty="0">
              <a:solidFill>
                <a:schemeClr val="accent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3" y="1074801"/>
            <a:ext cx="11029616" cy="643189"/>
          </a:xfrm>
          <a:prstGeom prst="rect">
            <a:avLst/>
          </a:prstGeom>
        </p:spPr>
        <p:txBody>
          <a:bodyPr vert="horz" wrap="square" lIns="0" tIns="88900" rIns="0" bIns="0" rtlCol="0">
            <a:spAutoFit/>
          </a:bodyPr>
          <a:lstStyle/>
          <a:p>
            <a:pPr marL="12700" marR="5080">
              <a:lnSpc>
                <a:spcPts val="4750"/>
              </a:lnSpc>
              <a:spcBef>
                <a:spcPts val="700"/>
              </a:spcBef>
            </a:pPr>
            <a:r>
              <a:rPr sz="3000" b="0" dirty="0">
                <a:cs typeface="Calibri Light"/>
              </a:rPr>
              <a:t>Federal</a:t>
            </a:r>
            <a:r>
              <a:rPr sz="3000" b="0" spc="-165" dirty="0">
                <a:cs typeface="Calibri Light"/>
              </a:rPr>
              <a:t> </a:t>
            </a:r>
            <a:r>
              <a:rPr sz="3000" b="0" spc="-10" dirty="0">
                <a:cs typeface="Calibri Light"/>
              </a:rPr>
              <a:t>Agencies/Government- </a:t>
            </a:r>
            <a:r>
              <a:rPr sz="3000" b="0" dirty="0">
                <a:cs typeface="Calibri Light"/>
              </a:rPr>
              <a:t>Sponsored</a:t>
            </a:r>
            <a:r>
              <a:rPr sz="3000" b="0" spc="-105" dirty="0">
                <a:cs typeface="Calibri Light"/>
              </a:rPr>
              <a:t> </a:t>
            </a:r>
            <a:r>
              <a:rPr sz="3000" b="0" spc="-10" dirty="0">
                <a:cs typeface="Calibri Light"/>
              </a:rPr>
              <a:t>Enterprises</a:t>
            </a:r>
          </a:p>
        </p:txBody>
      </p:sp>
      <p:sp>
        <p:nvSpPr>
          <p:cNvPr id="8" name="object 8"/>
          <p:cNvSpPr txBox="1">
            <a:spLocks noGrp="1"/>
          </p:cNvSpPr>
          <p:nvPr>
            <p:ph type="sldNum" sz="quarter" idx="12"/>
          </p:nvPr>
        </p:nvSpPr>
        <p:spPr>
          <a:prstGeom prst="rect">
            <a:avLst/>
          </a:prstGeom>
        </p:spPr>
        <p:txBody>
          <a:bodyPr vert="horz" wrap="square" lIns="0" tIns="0" rIns="0" bIns="0" rtlCol="0">
            <a:spAutoFit/>
          </a:bodyPr>
          <a:lstStyle>
            <a:defPPr>
              <a:defRPr kern="0"/>
            </a:defPPr>
            <a:lvl1pPr>
              <a:defRPr sz="1200" b="0" i="0">
                <a:solidFill>
                  <a:schemeClr val="bg1"/>
                </a:solidFill>
                <a:latin typeface="Calibri"/>
                <a:cs typeface="Calibri"/>
              </a:defRPr>
            </a:lvl1pPr>
          </a:lstStyle>
          <a:p>
            <a:pPr marL="115570">
              <a:lnSpc>
                <a:spcPts val="1240"/>
              </a:lnSpc>
            </a:pPr>
            <a:fld id="{81D60167-4931-47E6-BA6A-407CBD079E47}" type="slidenum">
              <a:rPr lang="en-US" smtClean="0"/>
              <a:pPr marL="115570">
                <a:lnSpc>
                  <a:spcPts val="1240"/>
                </a:lnSpc>
              </a:pPr>
              <a:t>39</a:t>
            </a:fld>
            <a:endParaRPr spc="-25" dirty="0"/>
          </a:p>
        </p:txBody>
      </p:sp>
      <p:sp>
        <p:nvSpPr>
          <p:cNvPr id="3" name="object 3"/>
          <p:cNvSpPr txBox="1"/>
          <p:nvPr/>
        </p:nvSpPr>
        <p:spPr>
          <a:xfrm>
            <a:off x="1001781" y="2180781"/>
            <a:ext cx="1482928" cy="2165335"/>
          </a:xfrm>
          <a:prstGeom prst="rect">
            <a:avLst/>
          </a:prstGeom>
        </p:spPr>
        <p:txBody>
          <a:bodyPr vert="horz" wrap="square" lIns="0" tIns="61594" rIns="0" bIns="0" rtlCol="0">
            <a:spAutoFit/>
          </a:bodyPr>
          <a:lstStyle/>
          <a:p>
            <a:pPr marL="240665" indent="-227965">
              <a:lnSpc>
                <a:spcPct val="100000"/>
              </a:lnSpc>
              <a:spcBef>
                <a:spcPts val="484"/>
              </a:spcBef>
              <a:buFont typeface="Arial"/>
              <a:buChar char="•"/>
              <a:tabLst>
                <a:tab pos="240665" algn="l"/>
                <a:tab pos="241300" algn="l"/>
              </a:tabLst>
            </a:pPr>
            <a:r>
              <a:rPr sz="2000" b="1" spc="-10" dirty="0">
                <a:latin typeface="+mj-lt"/>
                <a:cs typeface="Calibri"/>
              </a:rPr>
              <a:t>Issuer:</a:t>
            </a:r>
            <a:endParaRPr sz="2000" dirty="0">
              <a:latin typeface="+mj-lt"/>
              <a:cs typeface="Calibri"/>
            </a:endParaRPr>
          </a:p>
          <a:p>
            <a:pPr marL="240665" indent="-227965">
              <a:lnSpc>
                <a:spcPct val="100000"/>
              </a:lnSpc>
              <a:spcBef>
                <a:spcPts val="380"/>
              </a:spcBef>
              <a:buFont typeface="Arial"/>
              <a:buChar char="•"/>
              <a:tabLst>
                <a:tab pos="240665" algn="l"/>
                <a:tab pos="241300" algn="l"/>
              </a:tabLst>
            </a:pPr>
            <a:r>
              <a:rPr sz="2000" b="1" spc="-10" dirty="0">
                <a:latin typeface="+mj-lt"/>
                <a:cs typeface="Calibri"/>
              </a:rPr>
              <a:t>Credit:</a:t>
            </a:r>
            <a:endParaRPr sz="2000" dirty="0">
              <a:latin typeface="+mj-lt"/>
              <a:cs typeface="Calibri"/>
            </a:endParaRPr>
          </a:p>
          <a:p>
            <a:pPr marL="240665" indent="-227965">
              <a:lnSpc>
                <a:spcPct val="100000"/>
              </a:lnSpc>
              <a:spcBef>
                <a:spcPts val="385"/>
              </a:spcBef>
              <a:buFont typeface="Arial"/>
              <a:buChar char="•"/>
              <a:tabLst>
                <a:tab pos="240665" algn="l"/>
                <a:tab pos="241300" algn="l"/>
              </a:tabLst>
            </a:pPr>
            <a:r>
              <a:rPr sz="2000" b="1" spc="-10" dirty="0">
                <a:latin typeface="+mj-lt"/>
                <a:cs typeface="Calibri"/>
              </a:rPr>
              <a:t>Maturity:</a:t>
            </a:r>
            <a:endParaRPr sz="2000" dirty="0">
              <a:latin typeface="+mj-lt"/>
              <a:cs typeface="Calibri"/>
            </a:endParaRPr>
          </a:p>
          <a:p>
            <a:pPr marL="240665" indent="-227965">
              <a:lnSpc>
                <a:spcPct val="100000"/>
              </a:lnSpc>
              <a:spcBef>
                <a:spcPts val="385"/>
              </a:spcBef>
              <a:buFont typeface="Arial"/>
              <a:buChar char="•"/>
              <a:tabLst>
                <a:tab pos="240665" algn="l"/>
                <a:tab pos="241300" algn="l"/>
              </a:tabLst>
            </a:pPr>
            <a:r>
              <a:rPr sz="2000" b="1" spc="-10" dirty="0">
                <a:latin typeface="+mj-lt"/>
                <a:cs typeface="Calibri"/>
              </a:rPr>
              <a:t>Liquidity:</a:t>
            </a:r>
            <a:endParaRPr sz="2000" dirty="0">
              <a:latin typeface="+mj-lt"/>
              <a:cs typeface="Calibri"/>
            </a:endParaRPr>
          </a:p>
          <a:p>
            <a:pPr marL="240665" indent="-227965">
              <a:lnSpc>
                <a:spcPct val="100000"/>
              </a:lnSpc>
              <a:spcBef>
                <a:spcPts val="385"/>
              </a:spcBef>
              <a:buFont typeface="Arial"/>
              <a:buChar char="•"/>
              <a:tabLst>
                <a:tab pos="240665" algn="l"/>
                <a:tab pos="241300" algn="l"/>
              </a:tabLst>
            </a:pPr>
            <a:r>
              <a:rPr sz="2000" b="1" spc="-10" dirty="0">
                <a:latin typeface="+mj-lt"/>
                <a:cs typeface="Calibri"/>
              </a:rPr>
              <a:t>Yield:</a:t>
            </a:r>
            <a:endParaRPr sz="2000" dirty="0">
              <a:latin typeface="+mj-lt"/>
              <a:cs typeface="Calibri"/>
            </a:endParaRPr>
          </a:p>
          <a:p>
            <a:pPr marL="240665" indent="-227965">
              <a:lnSpc>
                <a:spcPct val="100000"/>
              </a:lnSpc>
              <a:spcBef>
                <a:spcPts val="384"/>
              </a:spcBef>
              <a:buFont typeface="Arial"/>
              <a:buChar char="•"/>
              <a:tabLst>
                <a:tab pos="240665" algn="l"/>
                <a:tab pos="241300" algn="l"/>
              </a:tabLst>
            </a:pPr>
            <a:r>
              <a:rPr sz="2000" b="1" spc="-10" dirty="0">
                <a:latin typeface="+mj-lt"/>
                <a:cs typeface="Calibri"/>
              </a:rPr>
              <a:t>Structure:</a:t>
            </a:r>
            <a:endParaRPr sz="2000" dirty="0">
              <a:latin typeface="+mj-lt"/>
              <a:cs typeface="Calibri"/>
            </a:endParaRPr>
          </a:p>
        </p:txBody>
      </p:sp>
      <p:sp>
        <p:nvSpPr>
          <p:cNvPr id="4" name="object 4"/>
          <p:cNvSpPr txBox="1"/>
          <p:nvPr/>
        </p:nvSpPr>
        <p:spPr>
          <a:xfrm>
            <a:off x="2484709" y="2177171"/>
            <a:ext cx="7703087" cy="2154051"/>
          </a:xfrm>
          <a:prstGeom prst="rect">
            <a:avLst/>
          </a:prstGeom>
        </p:spPr>
        <p:txBody>
          <a:bodyPr vert="horz" wrap="square" lIns="0" tIns="12700" rIns="0" bIns="0" rtlCol="0">
            <a:spAutoFit/>
          </a:bodyPr>
          <a:lstStyle/>
          <a:p>
            <a:pPr marL="36830" marR="5080">
              <a:lnSpc>
                <a:spcPct val="117800"/>
              </a:lnSpc>
              <a:spcBef>
                <a:spcPts val="100"/>
              </a:spcBef>
            </a:pPr>
            <a:r>
              <a:rPr sz="2000" dirty="0">
                <a:latin typeface="+mj-lt"/>
                <a:cs typeface="Calibri"/>
              </a:rPr>
              <a:t>Agencies</a:t>
            </a:r>
            <a:r>
              <a:rPr sz="2000" spc="-20" dirty="0">
                <a:latin typeface="+mj-lt"/>
                <a:cs typeface="Calibri"/>
              </a:rPr>
              <a:t> </a:t>
            </a:r>
            <a:r>
              <a:rPr sz="2000" dirty="0">
                <a:latin typeface="+mj-lt"/>
                <a:cs typeface="Calibri"/>
              </a:rPr>
              <a:t>of</a:t>
            </a:r>
            <a:r>
              <a:rPr sz="2000" spc="-15" dirty="0">
                <a:latin typeface="+mj-lt"/>
                <a:cs typeface="Calibri"/>
              </a:rPr>
              <a:t> </a:t>
            </a:r>
            <a:r>
              <a:rPr sz="2000" dirty="0">
                <a:latin typeface="+mj-lt"/>
                <a:cs typeface="Calibri"/>
              </a:rPr>
              <a:t>the U.S.</a:t>
            </a:r>
            <a:r>
              <a:rPr sz="2000" spc="-25" dirty="0">
                <a:latin typeface="+mj-lt"/>
                <a:cs typeface="Calibri"/>
              </a:rPr>
              <a:t> </a:t>
            </a:r>
            <a:r>
              <a:rPr sz="2000" dirty="0">
                <a:latin typeface="+mj-lt"/>
                <a:cs typeface="Calibri"/>
              </a:rPr>
              <a:t>Government</a:t>
            </a:r>
            <a:r>
              <a:rPr sz="2000" spc="-20" dirty="0">
                <a:latin typeface="+mj-lt"/>
                <a:cs typeface="Calibri"/>
              </a:rPr>
              <a:t> </a:t>
            </a:r>
            <a:r>
              <a:rPr sz="2000" dirty="0">
                <a:latin typeface="+mj-lt"/>
                <a:cs typeface="Calibri"/>
              </a:rPr>
              <a:t>and</a:t>
            </a:r>
            <a:r>
              <a:rPr sz="2000" spc="-15" dirty="0">
                <a:latin typeface="+mj-lt"/>
                <a:cs typeface="Calibri"/>
              </a:rPr>
              <a:t> </a:t>
            </a:r>
            <a:r>
              <a:rPr sz="2000" spc="-10" dirty="0">
                <a:latin typeface="+mj-lt"/>
                <a:cs typeface="Calibri"/>
              </a:rPr>
              <a:t>government-</a:t>
            </a:r>
            <a:r>
              <a:rPr sz="2000" dirty="0">
                <a:latin typeface="+mj-lt"/>
                <a:cs typeface="Calibri"/>
              </a:rPr>
              <a:t>sponsored</a:t>
            </a:r>
            <a:r>
              <a:rPr sz="2000" spc="-5" dirty="0">
                <a:latin typeface="+mj-lt"/>
                <a:cs typeface="Calibri"/>
              </a:rPr>
              <a:t> </a:t>
            </a:r>
            <a:r>
              <a:rPr sz="2000" spc="-10" dirty="0">
                <a:latin typeface="+mj-lt"/>
                <a:cs typeface="Calibri"/>
              </a:rPr>
              <a:t>enterprises AA+/Aaa/AAA</a:t>
            </a:r>
            <a:endParaRPr sz="2000" dirty="0">
              <a:latin typeface="+mj-lt"/>
              <a:cs typeface="Calibri"/>
            </a:endParaRPr>
          </a:p>
          <a:p>
            <a:pPr marL="36830">
              <a:lnSpc>
                <a:spcPct val="100000"/>
              </a:lnSpc>
              <a:spcBef>
                <a:spcPts val="380"/>
              </a:spcBef>
            </a:pPr>
            <a:r>
              <a:rPr sz="2000" dirty="0">
                <a:latin typeface="+mj-lt"/>
                <a:cs typeface="Calibri"/>
              </a:rPr>
              <a:t>1</a:t>
            </a:r>
            <a:r>
              <a:rPr sz="2000" spc="-25" dirty="0">
                <a:latin typeface="+mj-lt"/>
                <a:cs typeface="Calibri"/>
              </a:rPr>
              <a:t> </a:t>
            </a:r>
            <a:r>
              <a:rPr sz="2000" dirty="0">
                <a:latin typeface="+mj-lt"/>
                <a:cs typeface="Calibri"/>
              </a:rPr>
              <a:t>day</a:t>
            </a:r>
            <a:r>
              <a:rPr sz="2000" spc="-5" dirty="0">
                <a:latin typeface="+mj-lt"/>
                <a:cs typeface="Calibri"/>
              </a:rPr>
              <a:t> </a:t>
            </a:r>
            <a:r>
              <a:rPr sz="2000" dirty="0">
                <a:latin typeface="+mj-lt"/>
                <a:cs typeface="Calibri"/>
              </a:rPr>
              <a:t>to</a:t>
            </a:r>
            <a:r>
              <a:rPr sz="2000" spc="-10" dirty="0">
                <a:latin typeface="+mj-lt"/>
                <a:cs typeface="Calibri"/>
              </a:rPr>
              <a:t> </a:t>
            </a:r>
            <a:r>
              <a:rPr sz="2000" dirty="0">
                <a:latin typeface="+mj-lt"/>
                <a:cs typeface="Calibri"/>
              </a:rPr>
              <a:t>30</a:t>
            </a:r>
            <a:r>
              <a:rPr sz="2000" spc="-10" dirty="0">
                <a:latin typeface="+mj-lt"/>
                <a:cs typeface="Calibri"/>
              </a:rPr>
              <a:t> </a:t>
            </a:r>
            <a:r>
              <a:rPr sz="2000" spc="-20" dirty="0">
                <a:latin typeface="+mj-lt"/>
                <a:cs typeface="Calibri"/>
              </a:rPr>
              <a:t>years</a:t>
            </a:r>
            <a:endParaRPr sz="2000" dirty="0">
              <a:latin typeface="+mj-lt"/>
              <a:cs typeface="Calibri"/>
            </a:endParaRPr>
          </a:p>
          <a:p>
            <a:pPr marL="36830">
              <a:lnSpc>
                <a:spcPct val="100000"/>
              </a:lnSpc>
              <a:spcBef>
                <a:spcPts val="385"/>
              </a:spcBef>
            </a:pPr>
            <a:r>
              <a:rPr sz="2000" dirty="0">
                <a:latin typeface="+mj-lt"/>
                <a:cs typeface="Calibri"/>
              </a:rPr>
              <a:t>Generally</a:t>
            </a:r>
            <a:r>
              <a:rPr sz="2000" spc="-15" dirty="0">
                <a:latin typeface="+mj-lt"/>
                <a:cs typeface="Calibri"/>
              </a:rPr>
              <a:t> </a:t>
            </a:r>
            <a:r>
              <a:rPr sz="2000" dirty="0">
                <a:latin typeface="+mj-lt"/>
                <a:cs typeface="Calibri"/>
              </a:rPr>
              <a:t>high,</a:t>
            </a:r>
            <a:r>
              <a:rPr sz="2000" spc="-10" dirty="0">
                <a:latin typeface="+mj-lt"/>
                <a:cs typeface="Calibri"/>
              </a:rPr>
              <a:t> </a:t>
            </a:r>
            <a:r>
              <a:rPr sz="2000" dirty="0">
                <a:latin typeface="+mj-lt"/>
                <a:cs typeface="Calibri"/>
              </a:rPr>
              <a:t>but</a:t>
            </a:r>
            <a:r>
              <a:rPr sz="2000" spc="-10" dirty="0">
                <a:latin typeface="+mj-lt"/>
                <a:cs typeface="Calibri"/>
              </a:rPr>
              <a:t> </a:t>
            </a:r>
            <a:r>
              <a:rPr sz="2000" dirty="0">
                <a:latin typeface="+mj-lt"/>
                <a:cs typeface="Calibri"/>
              </a:rPr>
              <a:t>depends</a:t>
            </a:r>
            <a:r>
              <a:rPr sz="2000" spc="-10" dirty="0">
                <a:latin typeface="+mj-lt"/>
                <a:cs typeface="Calibri"/>
              </a:rPr>
              <a:t> </a:t>
            </a:r>
            <a:r>
              <a:rPr sz="2000" dirty="0">
                <a:latin typeface="+mj-lt"/>
                <a:cs typeface="Calibri"/>
              </a:rPr>
              <a:t>on </a:t>
            </a:r>
            <a:r>
              <a:rPr sz="2000" spc="-10" dirty="0">
                <a:latin typeface="+mj-lt"/>
                <a:cs typeface="Calibri"/>
              </a:rPr>
              <a:t>structure</a:t>
            </a:r>
            <a:endParaRPr sz="2000" dirty="0">
              <a:latin typeface="+mj-lt"/>
              <a:cs typeface="Calibri"/>
            </a:endParaRPr>
          </a:p>
          <a:p>
            <a:pPr marL="12700" marR="815340">
              <a:lnSpc>
                <a:spcPct val="117800"/>
              </a:lnSpc>
            </a:pPr>
            <a:r>
              <a:rPr sz="2000" dirty="0">
                <a:latin typeface="+mj-lt"/>
                <a:cs typeface="Calibri"/>
              </a:rPr>
              <a:t>Historically</a:t>
            </a:r>
            <a:r>
              <a:rPr sz="2000" spc="-10" dirty="0">
                <a:latin typeface="+mj-lt"/>
                <a:cs typeface="Calibri"/>
              </a:rPr>
              <a:t> </a:t>
            </a:r>
            <a:r>
              <a:rPr sz="2000" dirty="0">
                <a:latin typeface="+mj-lt"/>
                <a:cs typeface="Calibri"/>
              </a:rPr>
              <a:t>higher</a:t>
            </a:r>
            <a:r>
              <a:rPr sz="2000" spc="-30" dirty="0">
                <a:latin typeface="+mj-lt"/>
                <a:cs typeface="Calibri"/>
              </a:rPr>
              <a:t> </a:t>
            </a:r>
            <a:r>
              <a:rPr sz="2000" dirty="0">
                <a:latin typeface="+mj-lt"/>
                <a:cs typeface="Calibri"/>
              </a:rPr>
              <a:t>than</a:t>
            </a:r>
            <a:r>
              <a:rPr sz="2000" spc="-15" dirty="0">
                <a:latin typeface="+mj-lt"/>
                <a:cs typeface="Calibri"/>
              </a:rPr>
              <a:t> </a:t>
            </a:r>
            <a:r>
              <a:rPr sz="2000" dirty="0">
                <a:latin typeface="+mj-lt"/>
                <a:cs typeface="Calibri"/>
              </a:rPr>
              <a:t>U.S.</a:t>
            </a:r>
            <a:r>
              <a:rPr sz="2000" spc="-45" dirty="0">
                <a:latin typeface="+mj-lt"/>
                <a:cs typeface="Calibri"/>
              </a:rPr>
              <a:t> </a:t>
            </a:r>
            <a:r>
              <a:rPr sz="2000" spc="-10" dirty="0">
                <a:latin typeface="+mj-lt"/>
                <a:cs typeface="Calibri"/>
              </a:rPr>
              <a:t>Treasuries,</a:t>
            </a:r>
            <a:r>
              <a:rPr sz="2000" spc="-40" dirty="0">
                <a:latin typeface="+mj-lt"/>
                <a:cs typeface="Calibri"/>
              </a:rPr>
              <a:t> </a:t>
            </a:r>
            <a:r>
              <a:rPr sz="2000" dirty="0">
                <a:latin typeface="+mj-lt"/>
                <a:cs typeface="Calibri"/>
              </a:rPr>
              <a:t>now</a:t>
            </a:r>
            <a:r>
              <a:rPr sz="2000" spc="-25" dirty="0">
                <a:latin typeface="+mj-lt"/>
                <a:cs typeface="Calibri"/>
              </a:rPr>
              <a:t> </a:t>
            </a:r>
            <a:r>
              <a:rPr sz="2000" dirty="0">
                <a:latin typeface="+mj-lt"/>
                <a:cs typeface="Calibri"/>
              </a:rPr>
              <a:t>pressured</a:t>
            </a:r>
            <a:r>
              <a:rPr sz="2000" spc="-35" dirty="0">
                <a:latin typeface="+mj-lt"/>
                <a:cs typeface="Calibri"/>
              </a:rPr>
              <a:t> </a:t>
            </a:r>
            <a:r>
              <a:rPr sz="2000" dirty="0">
                <a:latin typeface="+mj-lt"/>
                <a:cs typeface="Calibri"/>
              </a:rPr>
              <a:t>by</a:t>
            </a:r>
            <a:r>
              <a:rPr sz="2000" spc="240" dirty="0">
                <a:latin typeface="+mj-lt"/>
                <a:cs typeface="Calibri"/>
              </a:rPr>
              <a:t> </a:t>
            </a:r>
            <a:r>
              <a:rPr sz="2000" spc="-10" dirty="0">
                <a:latin typeface="+mj-lt"/>
                <a:cs typeface="Calibri"/>
              </a:rPr>
              <a:t>supply </a:t>
            </a:r>
            <a:r>
              <a:rPr sz="2000" dirty="0">
                <a:latin typeface="+mj-lt"/>
                <a:cs typeface="Calibri"/>
              </a:rPr>
              <a:t>Bullet,</a:t>
            </a:r>
            <a:r>
              <a:rPr sz="2000" spc="-35" dirty="0">
                <a:latin typeface="+mj-lt"/>
                <a:cs typeface="Calibri"/>
              </a:rPr>
              <a:t> </a:t>
            </a:r>
            <a:r>
              <a:rPr sz="2000" dirty="0">
                <a:latin typeface="+mj-lt"/>
                <a:cs typeface="Calibri"/>
              </a:rPr>
              <a:t>callable</a:t>
            </a:r>
            <a:r>
              <a:rPr sz="2000" spc="-5" dirty="0">
                <a:latin typeface="+mj-lt"/>
                <a:cs typeface="Calibri"/>
              </a:rPr>
              <a:t> </a:t>
            </a:r>
            <a:r>
              <a:rPr sz="2000" spc="-10" dirty="0">
                <a:latin typeface="+mj-lt"/>
                <a:cs typeface="Calibri"/>
              </a:rPr>
              <a:t>(one-</a:t>
            </a:r>
            <a:r>
              <a:rPr sz="2000" dirty="0">
                <a:latin typeface="+mj-lt"/>
                <a:cs typeface="Calibri"/>
              </a:rPr>
              <a:t>time,</a:t>
            </a:r>
            <a:r>
              <a:rPr sz="2000" spc="-10" dirty="0">
                <a:latin typeface="+mj-lt"/>
                <a:cs typeface="Calibri"/>
              </a:rPr>
              <a:t> quarterly, </a:t>
            </a:r>
            <a:r>
              <a:rPr sz="2000" dirty="0">
                <a:latin typeface="+mj-lt"/>
                <a:cs typeface="Calibri"/>
              </a:rPr>
              <a:t>continuous),</a:t>
            </a:r>
            <a:r>
              <a:rPr sz="2000" spc="-15" dirty="0">
                <a:latin typeface="+mj-lt"/>
                <a:cs typeface="Calibri"/>
              </a:rPr>
              <a:t> </a:t>
            </a:r>
            <a:r>
              <a:rPr sz="2000" dirty="0">
                <a:latin typeface="+mj-lt"/>
                <a:cs typeface="Calibri"/>
              </a:rPr>
              <a:t>and</a:t>
            </a:r>
            <a:r>
              <a:rPr sz="2000" spc="-10" dirty="0">
                <a:latin typeface="+mj-lt"/>
                <a:cs typeface="Calibri"/>
              </a:rPr>
              <a:t> others</a:t>
            </a:r>
            <a:endParaRPr sz="2000" dirty="0">
              <a:latin typeface="+mj-lt"/>
              <a:cs typeface="Calibri"/>
            </a:endParaRPr>
          </a:p>
        </p:txBody>
      </p:sp>
      <p:sp>
        <p:nvSpPr>
          <p:cNvPr id="5" name="object 5"/>
          <p:cNvSpPr txBox="1"/>
          <p:nvPr/>
        </p:nvSpPr>
        <p:spPr>
          <a:xfrm>
            <a:off x="1001781" y="4508947"/>
            <a:ext cx="5856219" cy="1447190"/>
          </a:xfrm>
          <a:prstGeom prst="rect">
            <a:avLst/>
          </a:prstGeom>
        </p:spPr>
        <p:txBody>
          <a:bodyPr vert="horz" wrap="square" lIns="0" tIns="61594" rIns="0" bIns="0" rtlCol="0">
            <a:spAutoFit/>
          </a:bodyPr>
          <a:lstStyle/>
          <a:p>
            <a:pPr marL="240665" indent="-227965">
              <a:lnSpc>
                <a:spcPct val="100000"/>
              </a:lnSpc>
              <a:buFont typeface="Arial"/>
              <a:buChar char="•"/>
              <a:tabLst>
                <a:tab pos="240665" algn="l"/>
                <a:tab pos="241300" algn="l"/>
              </a:tabLst>
            </a:pPr>
            <a:r>
              <a:rPr lang="en-US" sz="2000" b="1" dirty="0">
                <a:cs typeface="Calibri"/>
              </a:rPr>
              <a:t>North Carolina General Statute Limits:</a:t>
            </a:r>
            <a:endParaRPr lang="en-US" sz="2000" dirty="0">
              <a:cs typeface="Calibri"/>
            </a:endParaRPr>
          </a:p>
          <a:p>
            <a:pPr marL="697865" lvl="1" indent="-227965">
              <a:lnSpc>
                <a:spcPct val="100000"/>
              </a:lnSpc>
              <a:spcBef>
                <a:spcPts val="380"/>
              </a:spcBef>
              <a:buFont typeface="Arial"/>
              <a:buChar char="•"/>
              <a:tabLst>
                <a:tab pos="697865" algn="l"/>
                <a:tab pos="698500" algn="l"/>
              </a:tabLst>
            </a:pPr>
            <a:r>
              <a:rPr sz="2000" dirty="0">
                <a:cs typeface="Calibri"/>
              </a:rPr>
              <a:t>No</a:t>
            </a:r>
            <a:r>
              <a:rPr sz="2000" spc="-25" dirty="0">
                <a:cs typeface="Calibri"/>
              </a:rPr>
              <a:t> </a:t>
            </a:r>
            <a:r>
              <a:rPr sz="2000" dirty="0">
                <a:cs typeface="Calibri"/>
              </a:rPr>
              <a:t>credit quality</a:t>
            </a:r>
            <a:r>
              <a:rPr sz="2000" spc="-10" dirty="0">
                <a:cs typeface="Calibri"/>
              </a:rPr>
              <a:t> requirement</a:t>
            </a:r>
            <a:endParaRPr sz="2000" dirty="0">
              <a:cs typeface="Calibri"/>
            </a:endParaRPr>
          </a:p>
          <a:p>
            <a:pPr marL="697865" lvl="1" indent="-227965">
              <a:lnSpc>
                <a:spcPct val="100000"/>
              </a:lnSpc>
              <a:spcBef>
                <a:spcPts val="385"/>
              </a:spcBef>
              <a:buFont typeface="Arial"/>
              <a:buChar char="•"/>
              <a:tabLst>
                <a:tab pos="697865" algn="l"/>
                <a:tab pos="698500" algn="l"/>
              </a:tabLst>
            </a:pPr>
            <a:r>
              <a:rPr sz="2000" dirty="0">
                <a:cs typeface="Calibri"/>
              </a:rPr>
              <a:t>No</a:t>
            </a:r>
            <a:r>
              <a:rPr sz="2000" spc="-10" dirty="0">
                <a:cs typeface="Calibri"/>
              </a:rPr>
              <a:t> </a:t>
            </a:r>
            <a:r>
              <a:rPr sz="2000" dirty="0">
                <a:cs typeface="Calibri"/>
              </a:rPr>
              <a:t>maximum</a:t>
            </a:r>
            <a:r>
              <a:rPr sz="2000" spc="-5" dirty="0">
                <a:cs typeface="Calibri"/>
              </a:rPr>
              <a:t> </a:t>
            </a:r>
            <a:r>
              <a:rPr sz="2000" spc="-10" dirty="0">
                <a:cs typeface="Calibri"/>
              </a:rPr>
              <a:t>percentage</a:t>
            </a:r>
            <a:endParaRPr sz="2000" dirty="0">
              <a:cs typeface="Calibri"/>
            </a:endParaRPr>
          </a:p>
          <a:p>
            <a:pPr marL="697865" lvl="1" indent="-227965">
              <a:lnSpc>
                <a:spcPct val="100000"/>
              </a:lnSpc>
              <a:spcBef>
                <a:spcPts val="385"/>
              </a:spcBef>
              <a:buFont typeface="Arial"/>
              <a:buChar char="•"/>
              <a:tabLst>
                <a:tab pos="697865" algn="l"/>
                <a:tab pos="698500" algn="l"/>
              </a:tabLst>
            </a:pPr>
            <a:r>
              <a:rPr lang="en-US" sz="2000" spc="-10" dirty="0">
                <a:cs typeface="Calibri"/>
              </a:rPr>
              <a:t>12 specific GSEs permitted under §159-30(c)(2)</a:t>
            </a:r>
            <a:endParaRPr sz="2000" dirty="0">
              <a:cs typeface="Calibri"/>
            </a:endParaRPr>
          </a:p>
        </p:txBody>
      </p:sp>
      <p:graphicFrame>
        <p:nvGraphicFramePr>
          <p:cNvPr id="6" name="object 6"/>
          <p:cNvGraphicFramePr>
            <a:graphicFrameLocks noGrp="1"/>
          </p:cNvGraphicFramePr>
          <p:nvPr>
            <p:extLst>
              <p:ext uri="{D42A27DB-BD31-4B8C-83A1-F6EECF244321}">
                <p14:modId xmlns:p14="http://schemas.microsoft.com/office/powerpoint/2010/main" val="1410548402"/>
              </p:ext>
            </p:extLst>
          </p:nvPr>
        </p:nvGraphicFramePr>
        <p:xfrm>
          <a:off x="7987149" y="4507902"/>
          <a:ext cx="3757929" cy="1809750"/>
        </p:xfrm>
        <a:graphic>
          <a:graphicData uri="http://schemas.openxmlformats.org/drawingml/2006/table">
            <a:tbl>
              <a:tblPr firstRow="1" bandRow="1">
                <a:tableStyleId>{2D5ABB26-0587-4C30-8999-92F81FD0307C}</a:tableStyleId>
              </a:tblPr>
              <a:tblGrid>
                <a:gridCol w="3757929">
                  <a:extLst>
                    <a:ext uri="{9D8B030D-6E8A-4147-A177-3AD203B41FA5}">
                      <a16:colId xmlns:a16="http://schemas.microsoft.com/office/drawing/2014/main" val="20000"/>
                    </a:ext>
                  </a:extLst>
                </a:gridCol>
              </a:tblGrid>
              <a:tr h="361950">
                <a:tc>
                  <a:txBody>
                    <a:bodyPr/>
                    <a:lstStyle/>
                    <a:p>
                      <a:pPr marL="615315">
                        <a:lnSpc>
                          <a:spcPct val="100000"/>
                        </a:lnSpc>
                        <a:spcBef>
                          <a:spcPts val="365"/>
                        </a:spcBef>
                      </a:pPr>
                      <a:r>
                        <a:rPr sz="1600" b="1" dirty="0">
                          <a:solidFill>
                            <a:srgbClr val="FFFFFF"/>
                          </a:solidFill>
                          <a:latin typeface="Calibri"/>
                          <a:cs typeface="Calibri"/>
                        </a:rPr>
                        <a:t>Most</a:t>
                      </a:r>
                      <a:r>
                        <a:rPr sz="1600" b="1" spc="-65" dirty="0">
                          <a:solidFill>
                            <a:srgbClr val="FFFFFF"/>
                          </a:solidFill>
                          <a:latin typeface="Calibri"/>
                          <a:cs typeface="Calibri"/>
                        </a:rPr>
                        <a:t> </a:t>
                      </a:r>
                      <a:r>
                        <a:rPr sz="1600" b="1" dirty="0">
                          <a:solidFill>
                            <a:srgbClr val="FFFFFF"/>
                          </a:solidFill>
                          <a:latin typeface="Calibri"/>
                          <a:cs typeface="Calibri"/>
                        </a:rPr>
                        <a:t>Common</a:t>
                      </a:r>
                      <a:r>
                        <a:rPr sz="1600" b="1" spc="-35" dirty="0">
                          <a:solidFill>
                            <a:srgbClr val="FFFFFF"/>
                          </a:solidFill>
                          <a:latin typeface="Calibri"/>
                          <a:cs typeface="Calibri"/>
                        </a:rPr>
                        <a:t> </a:t>
                      </a:r>
                      <a:r>
                        <a:rPr sz="1600" b="1" dirty="0">
                          <a:solidFill>
                            <a:srgbClr val="FFFFFF"/>
                          </a:solidFill>
                          <a:latin typeface="Calibri"/>
                          <a:cs typeface="Calibri"/>
                        </a:rPr>
                        <a:t>Agency</a:t>
                      </a:r>
                      <a:r>
                        <a:rPr sz="1600" b="1" spc="-50" dirty="0">
                          <a:solidFill>
                            <a:srgbClr val="FFFFFF"/>
                          </a:solidFill>
                          <a:latin typeface="Calibri"/>
                          <a:cs typeface="Calibri"/>
                        </a:rPr>
                        <a:t> </a:t>
                      </a:r>
                      <a:r>
                        <a:rPr sz="1600" b="1" spc="-10" dirty="0">
                          <a:solidFill>
                            <a:srgbClr val="FFFFFF"/>
                          </a:solidFill>
                          <a:latin typeface="Calibri"/>
                          <a:cs typeface="Calibri"/>
                        </a:rPr>
                        <a:t>Issuers</a:t>
                      </a:r>
                      <a:endParaRPr sz="1600" dirty="0">
                        <a:latin typeface="Calibri"/>
                        <a:cs typeface="Calibri"/>
                      </a:endParaRPr>
                    </a:p>
                  </a:txBody>
                  <a:tcPr marL="0" marR="0" marT="46355" marB="0">
                    <a:lnL w="12700">
                      <a:solidFill>
                        <a:srgbClr val="585858"/>
                      </a:solidFill>
                      <a:prstDash val="solid"/>
                    </a:lnL>
                    <a:lnR w="12700">
                      <a:solidFill>
                        <a:srgbClr val="585858"/>
                      </a:solidFill>
                      <a:prstDash val="solid"/>
                    </a:lnR>
                    <a:lnT w="12700">
                      <a:solidFill>
                        <a:srgbClr val="585858"/>
                      </a:solidFill>
                      <a:prstDash val="solid"/>
                    </a:lnT>
                    <a:lnB w="38100">
                      <a:solidFill>
                        <a:srgbClr val="FFFFFF"/>
                      </a:solidFill>
                      <a:prstDash val="solid"/>
                    </a:lnB>
                    <a:solidFill>
                      <a:srgbClr val="A1A1A1"/>
                    </a:solidFill>
                  </a:tcPr>
                </a:tc>
                <a:extLst>
                  <a:ext uri="{0D108BD9-81ED-4DB2-BD59-A6C34878D82A}">
                    <a16:rowId xmlns:a16="http://schemas.microsoft.com/office/drawing/2014/main" val="10000"/>
                  </a:ext>
                </a:extLst>
              </a:tr>
              <a:tr h="361950">
                <a:tc>
                  <a:txBody>
                    <a:bodyPr/>
                    <a:lstStyle/>
                    <a:p>
                      <a:pPr marL="82550">
                        <a:lnSpc>
                          <a:spcPct val="100000"/>
                        </a:lnSpc>
                        <a:spcBef>
                          <a:spcPts val="365"/>
                        </a:spcBef>
                      </a:pPr>
                      <a:r>
                        <a:rPr sz="1600" spc="-10" dirty="0">
                          <a:latin typeface="Calibri"/>
                          <a:cs typeface="Calibri"/>
                        </a:rPr>
                        <a:t>Federal</a:t>
                      </a:r>
                      <a:r>
                        <a:rPr sz="1600" spc="-30" dirty="0">
                          <a:latin typeface="Calibri"/>
                          <a:cs typeface="Calibri"/>
                        </a:rPr>
                        <a:t> </a:t>
                      </a:r>
                      <a:r>
                        <a:rPr sz="1600" dirty="0">
                          <a:latin typeface="Calibri"/>
                          <a:cs typeface="Calibri"/>
                        </a:rPr>
                        <a:t>Home</a:t>
                      </a:r>
                      <a:r>
                        <a:rPr sz="1600" spc="-30" dirty="0">
                          <a:latin typeface="Calibri"/>
                          <a:cs typeface="Calibri"/>
                        </a:rPr>
                        <a:t> </a:t>
                      </a:r>
                      <a:r>
                        <a:rPr sz="1600" dirty="0">
                          <a:latin typeface="Calibri"/>
                          <a:cs typeface="Calibri"/>
                        </a:rPr>
                        <a:t>Loan</a:t>
                      </a:r>
                      <a:r>
                        <a:rPr sz="1600" spc="-35" dirty="0">
                          <a:latin typeface="Calibri"/>
                          <a:cs typeface="Calibri"/>
                        </a:rPr>
                        <a:t> </a:t>
                      </a:r>
                      <a:r>
                        <a:rPr sz="1600" spc="-20" dirty="0">
                          <a:latin typeface="Calibri"/>
                          <a:cs typeface="Calibri"/>
                        </a:rPr>
                        <a:t>Banks</a:t>
                      </a:r>
                      <a:endParaRPr sz="1600">
                        <a:latin typeface="Calibri"/>
                        <a:cs typeface="Calibri"/>
                      </a:endParaRPr>
                    </a:p>
                  </a:txBody>
                  <a:tcPr marL="0" marR="0" marT="46355" marB="0">
                    <a:lnL w="12700">
                      <a:solidFill>
                        <a:srgbClr val="585858"/>
                      </a:solidFill>
                      <a:prstDash val="solid"/>
                    </a:lnL>
                    <a:lnR w="12700">
                      <a:solidFill>
                        <a:srgbClr val="585858"/>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361950">
                <a:tc>
                  <a:txBody>
                    <a:bodyPr/>
                    <a:lstStyle/>
                    <a:p>
                      <a:pPr marL="82550">
                        <a:lnSpc>
                          <a:spcPct val="100000"/>
                        </a:lnSpc>
                        <a:spcBef>
                          <a:spcPts val="365"/>
                        </a:spcBef>
                      </a:pPr>
                      <a:r>
                        <a:rPr sz="1600" spc="-10" dirty="0">
                          <a:latin typeface="Calibri"/>
                          <a:cs typeface="Calibri"/>
                        </a:rPr>
                        <a:t>Federal</a:t>
                      </a:r>
                      <a:r>
                        <a:rPr sz="1600" spc="-30" dirty="0">
                          <a:latin typeface="Calibri"/>
                          <a:cs typeface="Calibri"/>
                        </a:rPr>
                        <a:t> </a:t>
                      </a:r>
                      <a:r>
                        <a:rPr sz="1600" dirty="0">
                          <a:latin typeface="Calibri"/>
                          <a:cs typeface="Calibri"/>
                        </a:rPr>
                        <a:t>National</a:t>
                      </a:r>
                      <a:r>
                        <a:rPr sz="1600" spc="-65" dirty="0">
                          <a:latin typeface="Calibri"/>
                          <a:cs typeface="Calibri"/>
                        </a:rPr>
                        <a:t> </a:t>
                      </a:r>
                      <a:r>
                        <a:rPr sz="1600" spc="-10" dirty="0">
                          <a:latin typeface="Calibri"/>
                          <a:cs typeface="Calibri"/>
                        </a:rPr>
                        <a:t>Mortgage</a:t>
                      </a:r>
                      <a:r>
                        <a:rPr sz="1600" spc="-55" dirty="0">
                          <a:latin typeface="Calibri"/>
                          <a:cs typeface="Calibri"/>
                        </a:rPr>
                        <a:t> </a:t>
                      </a:r>
                      <a:r>
                        <a:rPr sz="1600" spc="-10" dirty="0">
                          <a:latin typeface="Calibri"/>
                          <a:cs typeface="Calibri"/>
                        </a:rPr>
                        <a:t>Association</a:t>
                      </a:r>
                      <a:endParaRPr sz="1600">
                        <a:latin typeface="Calibri"/>
                        <a:cs typeface="Calibri"/>
                      </a:endParaRPr>
                    </a:p>
                  </a:txBody>
                  <a:tcPr marL="0" marR="0" marT="46355" marB="0">
                    <a:lnL w="12700">
                      <a:solidFill>
                        <a:srgbClr val="585858"/>
                      </a:solidFill>
                      <a:prstDash val="solid"/>
                    </a:lnL>
                    <a:lnR w="12700">
                      <a:solidFill>
                        <a:srgbClr val="585858"/>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361950">
                <a:tc>
                  <a:txBody>
                    <a:bodyPr/>
                    <a:lstStyle/>
                    <a:p>
                      <a:pPr marL="82550">
                        <a:lnSpc>
                          <a:spcPct val="100000"/>
                        </a:lnSpc>
                        <a:spcBef>
                          <a:spcPts val="365"/>
                        </a:spcBef>
                      </a:pPr>
                      <a:r>
                        <a:rPr sz="1600" spc="-10" dirty="0">
                          <a:latin typeface="Calibri"/>
                          <a:cs typeface="Calibri"/>
                        </a:rPr>
                        <a:t>Federal</a:t>
                      </a:r>
                      <a:r>
                        <a:rPr sz="1600" spc="-20" dirty="0">
                          <a:latin typeface="Calibri"/>
                          <a:cs typeface="Calibri"/>
                        </a:rPr>
                        <a:t> </a:t>
                      </a:r>
                      <a:r>
                        <a:rPr sz="1600" dirty="0">
                          <a:latin typeface="Calibri"/>
                          <a:cs typeface="Calibri"/>
                        </a:rPr>
                        <a:t>Home</a:t>
                      </a:r>
                      <a:r>
                        <a:rPr sz="1600" spc="-25" dirty="0">
                          <a:latin typeface="Calibri"/>
                          <a:cs typeface="Calibri"/>
                        </a:rPr>
                        <a:t> </a:t>
                      </a:r>
                      <a:r>
                        <a:rPr sz="1600" dirty="0">
                          <a:latin typeface="Calibri"/>
                          <a:cs typeface="Calibri"/>
                        </a:rPr>
                        <a:t>Loan</a:t>
                      </a:r>
                      <a:r>
                        <a:rPr sz="1600" spc="-35" dirty="0">
                          <a:latin typeface="Calibri"/>
                          <a:cs typeface="Calibri"/>
                        </a:rPr>
                        <a:t> </a:t>
                      </a:r>
                      <a:r>
                        <a:rPr sz="1600" spc="-10" dirty="0">
                          <a:latin typeface="Calibri"/>
                          <a:cs typeface="Calibri"/>
                        </a:rPr>
                        <a:t>Mortgage</a:t>
                      </a:r>
                      <a:r>
                        <a:rPr sz="1600" spc="-45" dirty="0">
                          <a:latin typeface="Calibri"/>
                          <a:cs typeface="Calibri"/>
                        </a:rPr>
                        <a:t> </a:t>
                      </a:r>
                      <a:r>
                        <a:rPr sz="1600" spc="-10" dirty="0">
                          <a:latin typeface="Calibri"/>
                          <a:cs typeface="Calibri"/>
                        </a:rPr>
                        <a:t>Corporation</a:t>
                      </a:r>
                      <a:endParaRPr sz="1600" dirty="0">
                        <a:latin typeface="Calibri"/>
                        <a:cs typeface="Calibri"/>
                      </a:endParaRPr>
                    </a:p>
                  </a:txBody>
                  <a:tcPr marL="0" marR="0" marT="46355" marB="0">
                    <a:lnL w="12700">
                      <a:solidFill>
                        <a:srgbClr val="585858"/>
                      </a:solidFill>
                      <a:prstDash val="solid"/>
                    </a:lnL>
                    <a:lnR w="12700">
                      <a:solidFill>
                        <a:srgbClr val="585858"/>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361950">
                <a:tc>
                  <a:txBody>
                    <a:bodyPr/>
                    <a:lstStyle/>
                    <a:p>
                      <a:pPr marL="82550">
                        <a:lnSpc>
                          <a:spcPct val="100000"/>
                        </a:lnSpc>
                        <a:spcBef>
                          <a:spcPts val="365"/>
                        </a:spcBef>
                      </a:pPr>
                      <a:r>
                        <a:rPr sz="1600" spc="-10" dirty="0">
                          <a:latin typeface="Calibri"/>
                          <a:cs typeface="Calibri"/>
                        </a:rPr>
                        <a:t>Federal</a:t>
                      </a:r>
                      <a:r>
                        <a:rPr sz="1600" spc="-55" dirty="0">
                          <a:latin typeface="Calibri"/>
                          <a:cs typeface="Calibri"/>
                        </a:rPr>
                        <a:t> </a:t>
                      </a:r>
                      <a:r>
                        <a:rPr sz="1600" dirty="0">
                          <a:latin typeface="Calibri"/>
                          <a:cs typeface="Calibri"/>
                        </a:rPr>
                        <a:t>Farm</a:t>
                      </a:r>
                      <a:r>
                        <a:rPr sz="1600" spc="-65" dirty="0">
                          <a:latin typeface="Calibri"/>
                          <a:cs typeface="Calibri"/>
                        </a:rPr>
                        <a:t> </a:t>
                      </a:r>
                      <a:r>
                        <a:rPr sz="1600" dirty="0">
                          <a:latin typeface="Calibri"/>
                          <a:cs typeface="Calibri"/>
                        </a:rPr>
                        <a:t>Credit</a:t>
                      </a:r>
                      <a:r>
                        <a:rPr sz="1600" spc="-60" dirty="0">
                          <a:latin typeface="Calibri"/>
                          <a:cs typeface="Calibri"/>
                        </a:rPr>
                        <a:t> </a:t>
                      </a:r>
                      <a:r>
                        <a:rPr sz="1600" spc="-20" dirty="0">
                          <a:latin typeface="Calibri"/>
                          <a:cs typeface="Calibri"/>
                        </a:rPr>
                        <a:t>Banks</a:t>
                      </a:r>
                      <a:endParaRPr sz="1600" dirty="0">
                        <a:latin typeface="Calibri"/>
                        <a:cs typeface="Calibri"/>
                      </a:endParaRPr>
                    </a:p>
                  </a:txBody>
                  <a:tcPr marL="0" marR="0" marT="46355" marB="0">
                    <a:lnL w="12700">
                      <a:solidFill>
                        <a:srgbClr val="585858"/>
                      </a:solidFill>
                      <a:prstDash val="solid"/>
                    </a:lnL>
                    <a:lnR w="12700">
                      <a:solidFill>
                        <a:srgbClr val="585858"/>
                      </a:solidFill>
                      <a:prstDash val="solid"/>
                    </a:lnR>
                    <a:lnT w="12700">
                      <a:solidFill>
                        <a:srgbClr val="FFFFFF"/>
                      </a:solidFill>
                      <a:prstDash val="solid"/>
                    </a:lnT>
                    <a:lnB w="12700">
                      <a:solidFill>
                        <a:srgbClr val="585858"/>
                      </a:solidFill>
                      <a:prstDash val="solid"/>
                    </a:lnB>
                  </a:tcPr>
                </a:tc>
                <a:extLst>
                  <a:ext uri="{0D108BD9-81ED-4DB2-BD59-A6C34878D82A}">
                    <a16:rowId xmlns:a16="http://schemas.microsoft.com/office/drawing/2014/main" val="10004"/>
                  </a:ext>
                </a:extLst>
              </a:tr>
            </a:tbl>
          </a:graphicData>
        </a:graphic>
      </p:graphicFrame>
      <p:sp>
        <p:nvSpPr>
          <p:cNvPr id="7" name="Slide Number Placeholder 2">
            <a:extLst>
              <a:ext uri="{FF2B5EF4-FFF2-40B4-BE49-F238E27FC236}">
                <a16:creationId xmlns:a16="http://schemas.microsoft.com/office/drawing/2014/main" id="{08BAA3DE-1A44-67CC-5849-1E15598B9173}"/>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39</a:t>
            </a:fld>
            <a:endParaRPr lang="en-US" sz="900" dirty="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1148493"/>
            <a:ext cx="11029616" cy="567463"/>
          </a:xfrm>
          <a:prstGeom prst="rect">
            <a:avLst/>
          </a:prstGeom>
        </p:spPr>
        <p:txBody>
          <a:bodyPr vert="horz" wrap="square" lIns="0" tIns="13335" rIns="0" bIns="0" rtlCol="0">
            <a:spAutoFit/>
          </a:bodyPr>
          <a:lstStyle/>
          <a:p>
            <a:pPr marL="12700">
              <a:lnSpc>
                <a:spcPct val="100000"/>
              </a:lnSpc>
              <a:spcBef>
                <a:spcPts val="105"/>
              </a:spcBef>
            </a:pPr>
            <a:r>
              <a:rPr sz="3600" b="0" dirty="0">
                <a:cs typeface="Calibri Light"/>
              </a:rPr>
              <a:t>Fixed</a:t>
            </a:r>
            <a:r>
              <a:rPr sz="3600" b="0" spc="-114" dirty="0">
                <a:cs typeface="Calibri Light"/>
              </a:rPr>
              <a:t> </a:t>
            </a:r>
            <a:r>
              <a:rPr sz="3600" b="0" dirty="0">
                <a:cs typeface="Calibri Light"/>
              </a:rPr>
              <a:t>Income</a:t>
            </a:r>
            <a:r>
              <a:rPr sz="3600" b="0" spc="-85" dirty="0">
                <a:cs typeface="Calibri Light"/>
              </a:rPr>
              <a:t> </a:t>
            </a:r>
            <a:r>
              <a:rPr sz="3600" b="0" spc="-10" dirty="0">
                <a:cs typeface="Calibri Light"/>
              </a:rPr>
              <a:t>Securities</a:t>
            </a:r>
          </a:p>
        </p:txBody>
      </p:sp>
      <p:sp>
        <p:nvSpPr>
          <p:cNvPr id="6" name="Content Placeholder 5">
            <a:extLst>
              <a:ext uri="{FF2B5EF4-FFF2-40B4-BE49-F238E27FC236}">
                <a16:creationId xmlns:a16="http://schemas.microsoft.com/office/drawing/2014/main" id="{AE7F0B18-4144-C18E-1E97-4DA39AE40D65}"/>
              </a:ext>
            </a:extLst>
          </p:cNvPr>
          <p:cNvSpPr>
            <a:spLocks noGrp="1"/>
          </p:cNvSpPr>
          <p:nvPr>
            <p:ph idx="1"/>
          </p:nvPr>
        </p:nvSpPr>
        <p:spPr>
          <a:xfrm>
            <a:off x="581192" y="2180496"/>
            <a:ext cx="11029615" cy="4186967"/>
          </a:xfrm>
        </p:spPr>
        <p:txBody>
          <a:bodyPr>
            <a:normAutofit fontScale="92500" lnSpcReduction="20000"/>
          </a:bodyPr>
          <a:lstStyle/>
          <a:p>
            <a:r>
              <a:rPr lang="en-US" sz="2200" b="1" dirty="0"/>
              <a:t>Definition</a:t>
            </a:r>
            <a:r>
              <a:rPr lang="en-US" sz="2200" dirty="0"/>
              <a:t>: A debt obligation of a corporate, governmental entity, or trust. Pays periodic interest and returns principal at maturity. Its value can fluctuate.</a:t>
            </a:r>
          </a:p>
          <a:p>
            <a:endParaRPr lang="en-US" dirty="0"/>
          </a:p>
          <a:p>
            <a:r>
              <a:rPr lang="en-US" sz="2200" b="1" dirty="0"/>
              <a:t>Advantages</a:t>
            </a:r>
          </a:p>
          <a:p>
            <a:pPr lvl="1"/>
            <a:r>
              <a:rPr lang="en-US" sz="1900" dirty="0"/>
              <a:t>Fixed coupon rates typically help create predictable cash flow</a:t>
            </a:r>
          </a:p>
          <a:p>
            <a:pPr lvl="1"/>
            <a:r>
              <a:rPr lang="en-US" sz="1900" dirty="0"/>
              <a:t>Contractual obligation</a:t>
            </a:r>
          </a:p>
          <a:p>
            <a:pPr lvl="1"/>
            <a:r>
              <a:rPr lang="en-US" sz="1900" dirty="0"/>
              <a:t>Strategies may capture fair value appreciation if rates decline</a:t>
            </a:r>
          </a:p>
          <a:p>
            <a:pPr lvl="1"/>
            <a:endParaRPr lang="en-US" dirty="0"/>
          </a:p>
          <a:p>
            <a:r>
              <a:rPr lang="en-US" sz="2200" b="1" dirty="0"/>
              <a:t>Disadvantages</a:t>
            </a:r>
          </a:p>
          <a:p>
            <a:pPr lvl="1"/>
            <a:r>
              <a:rPr lang="en-US" sz="1900" dirty="0"/>
              <a:t>Inflation can erode the value of your future cash flows</a:t>
            </a:r>
          </a:p>
          <a:p>
            <a:pPr lvl="1"/>
            <a:r>
              <a:rPr lang="en-US" sz="1900" dirty="0"/>
              <a:t>May lose value if interest rates increase</a:t>
            </a:r>
          </a:p>
          <a:p>
            <a:pPr lvl="1"/>
            <a:r>
              <a:rPr lang="en-US" sz="1900" dirty="0"/>
              <a:t>Eroding credit negatively impacts value</a:t>
            </a:r>
          </a:p>
        </p:txBody>
      </p:sp>
      <p:sp>
        <p:nvSpPr>
          <p:cNvPr id="4" name="object 4"/>
          <p:cNvSpPr txBox="1">
            <a:spLocks noGrp="1"/>
          </p:cNvSpPr>
          <p:nvPr>
            <p:ph type="ftr" sz="quarter" idx="4294967295"/>
          </p:nvPr>
        </p:nvSpPr>
        <p:spPr>
          <a:xfrm>
            <a:off x="9836150" y="6367463"/>
            <a:ext cx="2355850" cy="347662"/>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29209" marR="5080" indent="-17145" algn="r">
              <a:lnSpc>
                <a:spcPts val="860"/>
              </a:lnSpc>
              <a:spcBef>
                <a:spcPts val="15"/>
              </a:spcBef>
            </a:pPr>
            <a:r>
              <a:rPr lang="en-US" dirty="0"/>
              <a:t>For</a:t>
            </a:r>
            <a:r>
              <a:rPr lang="en-US" spc="-50" dirty="0"/>
              <a:t> </a:t>
            </a:r>
            <a:r>
              <a:rPr lang="en-US" dirty="0"/>
              <a:t>Institutional</a:t>
            </a:r>
            <a:r>
              <a:rPr lang="en-US" spc="-10" dirty="0"/>
              <a:t> </a:t>
            </a:r>
            <a:r>
              <a:rPr lang="en-US" dirty="0"/>
              <a:t>Investor</a:t>
            </a:r>
            <a:r>
              <a:rPr lang="en-US" spc="-45" dirty="0"/>
              <a:t> </a:t>
            </a:r>
            <a:r>
              <a:rPr lang="en-US" dirty="0"/>
              <a:t>or</a:t>
            </a:r>
            <a:r>
              <a:rPr lang="en-US" spc="-40" dirty="0"/>
              <a:t> </a:t>
            </a:r>
            <a:r>
              <a:rPr lang="en-US" dirty="0"/>
              <a:t>Investment</a:t>
            </a:r>
            <a:r>
              <a:rPr lang="en-US" spc="-45" dirty="0"/>
              <a:t> </a:t>
            </a:r>
            <a:r>
              <a:rPr lang="en-US" dirty="0"/>
              <a:t>Professional</a:t>
            </a:r>
            <a:r>
              <a:rPr lang="en-US" spc="-5" dirty="0"/>
              <a:t> </a:t>
            </a:r>
            <a:r>
              <a:rPr lang="en-US" spc="-25" dirty="0"/>
              <a:t>Use</a:t>
            </a:r>
            <a:r>
              <a:rPr lang="en-US" spc="500" dirty="0"/>
              <a:t> </a:t>
            </a:r>
            <a:r>
              <a:rPr lang="en-US" dirty="0"/>
              <a:t>Only</a:t>
            </a:r>
            <a:r>
              <a:rPr lang="en-US" spc="-15" dirty="0"/>
              <a:t> </a:t>
            </a:r>
            <a:r>
              <a:rPr lang="en-US" dirty="0"/>
              <a:t>–</a:t>
            </a:r>
            <a:r>
              <a:rPr lang="en-US" spc="-35" dirty="0"/>
              <a:t> </a:t>
            </a:r>
            <a:r>
              <a:rPr lang="en-US" dirty="0"/>
              <a:t>This</a:t>
            </a:r>
            <a:r>
              <a:rPr lang="en-US" spc="-20" dirty="0"/>
              <a:t> </a:t>
            </a:r>
            <a:r>
              <a:rPr lang="en-US" dirty="0"/>
              <a:t>material</a:t>
            </a:r>
            <a:r>
              <a:rPr lang="en-US" spc="-10" dirty="0"/>
              <a:t> </a:t>
            </a:r>
            <a:r>
              <a:rPr lang="en-US" dirty="0"/>
              <a:t>is</a:t>
            </a:r>
            <a:r>
              <a:rPr lang="en-US" spc="-20" dirty="0"/>
              <a:t> </a:t>
            </a:r>
            <a:r>
              <a:rPr lang="en-US" dirty="0"/>
              <a:t>not</a:t>
            </a:r>
            <a:r>
              <a:rPr lang="en-US" spc="-10" dirty="0"/>
              <a:t> </a:t>
            </a:r>
            <a:r>
              <a:rPr lang="en-US" dirty="0"/>
              <a:t>for</a:t>
            </a:r>
            <a:r>
              <a:rPr lang="en-US" spc="-30" dirty="0"/>
              <a:t> </a:t>
            </a:r>
            <a:r>
              <a:rPr lang="en-US" dirty="0"/>
              <a:t>inspection</a:t>
            </a:r>
            <a:r>
              <a:rPr lang="en-US" spc="15" dirty="0"/>
              <a:t> </a:t>
            </a:r>
            <a:r>
              <a:rPr lang="en-US" dirty="0"/>
              <a:t>by,</a:t>
            </a:r>
            <a:r>
              <a:rPr lang="en-US" spc="-15" dirty="0"/>
              <a:t> </a:t>
            </a:r>
            <a:r>
              <a:rPr lang="en-US" spc="-10" dirty="0"/>
              <a:t>distribution</a:t>
            </a:r>
          </a:p>
          <a:p>
            <a:pPr marR="5080" algn="r">
              <a:lnSpc>
                <a:spcPts val="855"/>
              </a:lnSpc>
            </a:pPr>
            <a:r>
              <a:rPr lang="en-US" dirty="0"/>
              <a:t>to,</a:t>
            </a:r>
            <a:r>
              <a:rPr lang="en-US" spc="-30" dirty="0"/>
              <a:t> </a:t>
            </a:r>
            <a:r>
              <a:rPr lang="en-US" dirty="0"/>
              <a:t>or</a:t>
            </a:r>
            <a:r>
              <a:rPr lang="en-US" spc="-40" dirty="0"/>
              <a:t> </a:t>
            </a:r>
            <a:r>
              <a:rPr lang="en-US" dirty="0"/>
              <a:t>quotation</a:t>
            </a:r>
            <a:r>
              <a:rPr lang="en-US" spc="10" dirty="0"/>
              <a:t> </a:t>
            </a:r>
            <a:r>
              <a:rPr lang="en-US" dirty="0"/>
              <a:t>to</a:t>
            </a:r>
            <a:r>
              <a:rPr lang="en-US" spc="-30" dirty="0"/>
              <a:t> </a:t>
            </a:r>
            <a:r>
              <a:rPr lang="en-US" dirty="0"/>
              <a:t>the</a:t>
            </a:r>
            <a:r>
              <a:rPr lang="en-US" spc="-25" dirty="0"/>
              <a:t> </a:t>
            </a:r>
            <a:r>
              <a:rPr lang="en-US" dirty="0"/>
              <a:t>general</a:t>
            </a:r>
            <a:r>
              <a:rPr lang="en-US" spc="-10" dirty="0"/>
              <a:t> public</a:t>
            </a:r>
            <a:endParaRPr spc="-10" dirty="0"/>
          </a:p>
        </p:txBody>
      </p:sp>
      <p:sp>
        <p:nvSpPr>
          <p:cNvPr id="3" name="Slide Number Placeholder 2">
            <a:extLst>
              <a:ext uri="{FF2B5EF4-FFF2-40B4-BE49-F238E27FC236}">
                <a16:creationId xmlns:a16="http://schemas.microsoft.com/office/drawing/2014/main" id="{767BA4FD-27F9-149A-536E-1FB744CE5975}"/>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4</a:t>
            </a:fld>
            <a:endParaRPr lang="en-US" sz="900" dirty="0">
              <a:solidFill>
                <a:schemeClr val="accent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3" y="1074801"/>
            <a:ext cx="11029616" cy="643189"/>
          </a:xfrm>
          <a:prstGeom prst="rect">
            <a:avLst/>
          </a:prstGeom>
        </p:spPr>
        <p:txBody>
          <a:bodyPr vert="horz" wrap="square" lIns="0" tIns="88900" rIns="0" bIns="0" rtlCol="0">
            <a:spAutoFit/>
          </a:bodyPr>
          <a:lstStyle/>
          <a:p>
            <a:pPr marL="12700" marR="5080">
              <a:lnSpc>
                <a:spcPts val="4750"/>
              </a:lnSpc>
              <a:spcBef>
                <a:spcPts val="700"/>
              </a:spcBef>
            </a:pPr>
            <a:r>
              <a:rPr lang="en-US" sz="3000" b="0" dirty="0">
                <a:cs typeface="Calibri Light"/>
              </a:rPr>
              <a:t>Municipal Bonds (“MUNIS”)</a:t>
            </a:r>
            <a:endParaRPr sz="3000" b="0" spc="-10" dirty="0">
              <a:cs typeface="Calibri Light"/>
            </a:endParaRPr>
          </a:p>
        </p:txBody>
      </p:sp>
      <p:sp>
        <p:nvSpPr>
          <p:cNvPr id="8" name="object 8"/>
          <p:cNvSpPr txBox="1">
            <a:spLocks noGrp="1"/>
          </p:cNvSpPr>
          <p:nvPr>
            <p:ph type="sldNum" sz="quarter" idx="12"/>
          </p:nvPr>
        </p:nvSpPr>
        <p:spPr>
          <a:prstGeom prst="rect">
            <a:avLst/>
          </a:prstGeom>
        </p:spPr>
        <p:txBody>
          <a:bodyPr vert="horz" wrap="square" lIns="0" tIns="0" rIns="0" bIns="0" rtlCol="0">
            <a:spAutoFit/>
          </a:bodyPr>
          <a:lstStyle>
            <a:defPPr>
              <a:defRPr kern="0"/>
            </a:defPPr>
            <a:lvl1pPr>
              <a:defRPr sz="1200" b="0" i="0">
                <a:solidFill>
                  <a:schemeClr val="bg1"/>
                </a:solidFill>
                <a:latin typeface="Calibri"/>
                <a:cs typeface="Calibri"/>
              </a:defRPr>
            </a:lvl1pPr>
          </a:lstStyle>
          <a:p>
            <a:pPr marL="115570">
              <a:lnSpc>
                <a:spcPts val="1240"/>
              </a:lnSpc>
            </a:pPr>
            <a:fld id="{81D60167-4931-47E6-BA6A-407CBD079E47}" type="slidenum">
              <a:rPr lang="en-US" smtClean="0"/>
              <a:pPr marL="115570">
                <a:lnSpc>
                  <a:spcPts val="1240"/>
                </a:lnSpc>
              </a:pPr>
              <a:t>40</a:t>
            </a:fld>
            <a:endParaRPr spc="-25" dirty="0"/>
          </a:p>
        </p:txBody>
      </p:sp>
      <p:sp>
        <p:nvSpPr>
          <p:cNvPr id="3" name="object 3"/>
          <p:cNvSpPr txBox="1"/>
          <p:nvPr/>
        </p:nvSpPr>
        <p:spPr>
          <a:xfrm>
            <a:off x="1001781" y="2032606"/>
            <a:ext cx="1482928" cy="2524408"/>
          </a:xfrm>
          <a:prstGeom prst="rect">
            <a:avLst/>
          </a:prstGeom>
        </p:spPr>
        <p:txBody>
          <a:bodyPr vert="horz" wrap="square" lIns="0" tIns="61594" rIns="0" bIns="0" rtlCol="0">
            <a:spAutoFit/>
          </a:bodyPr>
          <a:lstStyle/>
          <a:p>
            <a:pPr marL="240665" indent="-227965">
              <a:lnSpc>
                <a:spcPct val="100000"/>
              </a:lnSpc>
              <a:spcBef>
                <a:spcPts val="484"/>
              </a:spcBef>
              <a:buFont typeface="Arial"/>
              <a:buChar char="•"/>
              <a:tabLst>
                <a:tab pos="240665" algn="l"/>
                <a:tab pos="241300" algn="l"/>
              </a:tabLst>
            </a:pPr>
            <a:r>
              <a:rPr sz="2000" b="1" spc="-10" dirty="0">
                <a:latin typeface="+mj-lt"/>
                <a:cs typeface="Calibri"/>
              </a:rPr>
              <a:t>Issuer:</a:t>
            </a:r>
            <a:endParaRPr sz="2000" dirty="0">
              <a:latin typeface="+mj-lt"/>
              <a:cs typeface="Calibri"/>
            </a:endParaRPr>
          </a:p>
          <a:p>
            <a:pPr marL="240665" indent="-227965">
              <a:lnSpc>
                <a:spcPct val="100000"/>
              </a:lnSpc>
              <a:spcBef>
                <a:spcPts val="380"/>
              </a:spcBef>
              <a:buFont typeface="Arial"/>
              <a:buChar char="•"/>
              <a:tabLst>
                <a:tab pos="240665" algn="l"/>
                <a:tab pos="241300" algn="l"/>
              </a:tabLst>
            </a:pPr>
            <a:r>
              <a:rPr sz="2000" b="1" spc="-10" dirty="0">
                <a:latin typeface="+mj-lt"/>
                <a:cs typeface="Calibri"/>
              </a:rPr>
              <a:t>Credit:</a:t>
            </a:r>
            <a:endParaRPr sz="2000" dirty="0">
              <a:latin typeface="+mj-lt"/>
              <a:cs typeface="Calibri"/>
            </a:endParaRPr>
          </a:p>
          <a:p>
            <a:pPr marL="240665" indent="-227965">
              <a:lnSpc>
                <a:spcPct val="100000"/>
              </a:lnSpc>
              <a:spcBef>
                <a:spcPts val="385"/>
              </a:spcBef>
              <a:buFont typeface="Arial"/>
              <a:buChar char="•"/>
              <a:tabLst>
                <a:tab pos="240665" algn="l"/>
                <a:tab pos="241300" algn="l"/>
              </a:tabLst>
            </a:pPr>
            <a:r>
              <a:rPr sz="2000" b="1" spc="-10" dirty="0">
                <a:latin typeface="+mj-lt"/>
                <a:cs typeface="Calibri"/>
              </a:rPr>
              <a:t>Maturity:</a:t>
            </a:r>
            <a:endParaRPr sz="2000" dirty="0">
              <a:latin typeface="+mj-lt"/>
              <a:cs typeface="Calibri"/>
            </a:endParaRPr>
          </a:p>
          <a:p>
            <a:pPr marL="240665" indent="-227965">
              <a:lnSpc>
                <a:spcPct val="100000"/>
              </a:lnSpc>
              <a:spcBef>
                <a:spcPts val="385"/>
              </a:spcBef>
              <a:buFont typeface="Arial"/>
              <a:buChar char="•"/>
              <a:tabLst>
                <a:tab pos="240665" algn="l"/>
                <a:tab pos="241300" algn="l"/>
              </a:tabLst>
            </a:pPr>
            <a:r>
              <a:rPr sz="2000" b="1" spc="-10" dirty="0">
                <a:latin typeface="+mj-lt"/>
                <a:cs typeface="Calibri"/>
              </a:rPr>
              <a:t>Liquidity:</a:t>
            </a:r>
            <a:endParaRPr sz="2000" dirty="0">
              <a:latin typeface="+mj-lt"/>
              <a:cs typeface="Calibri"/>
            </a:endParaRPr>
          </a:p>
          <a:p>
            <a:pPr marL="240665" indent="-227965">
              <a:lnSpc>
                <a:spcPct val="100000"/>
              </a:lnSpc>
              <a:spcBef>
                <a:spcPts val="385"/>
              </a:spcBef>
              <a:buFont typeface="Arial"/>
              <a:buChar char="•"/>
              <a:tabLst>
                <a:tab pos="240665" algn="l"/>
                <a:tab pos="241300" algn="l"/>
              </a:tabLst>
            </a:pPr>
            <a:r>
              <a:rPr sz="2000" b="1" spc="-10" dirty="0">
                <a:latin typeface="+mj-lt"/>
                <a:cs typeface="Calibri"/>
              </a:rPr>
              <a:t>Yield:</a:t>
            </a:r>
            <a:endParaRPr sz="2000" dirty="0">
              <a:latin typeface="+mj-lt"/>
              <a:cs typeface="Calibri"/>
            </a:endParaRPr>
          </a:p>
          <a:p>
            <a:pPr marL="240665" indent="-227965">
              <a:lnSpc>
                <a:spcPct val="100000"/>
              </a:lnSpc>
              <a:spcBef>
                <a:spcPts val="384"/>
              </a:spcBef>
              <a:buFont typeface="Arial"/>
              <a:buChar char="•"/>
              <a:tabLst>
                <a:tab pos="240665" algn="l"/>
                <a:tab pos="241300" algn="l"/>
              </a:tabLst>
            </a:pPr>
            <a:r>
              <a:rPr sz="2000" b="1" spc="-10" dirty="0">
                <a:latin typeface="+mj-lt"/>
                <a:cs typeface="Calibri"/>
              </a:rPr>
              <a:t>Structure:</a:t>
            </a:r>
            <a:endParaRPr lang="en-US" sz="2000" b="1" spc="-10" dirty="0">
              <a:latin typeface="+mj-lt"/>
              <a:cs typeface="Calibri"/>
            </a:endParaRPr>
          </a:p>
          <a:p>
            <a:pPr marL="240665" indent="-227965">
              <a:lnSpc>
                <a:spcPct val="100000"/>
              </a:lnSpc>
              <a:spcBef>
                <a:spcPts val="384"/>
              </a:spcBef>
              <a:buFont typeface="Arial"/>
              <a:buChar char="•"/>
              <a:tabLst>
                <a:tab pos="240665" algn="l"/>
                <a:tab pos="241300" algn="l"/>
              </a:tabLst>
            </a:pPr>
            <a:r>
              <a:rPr lang="en-US" sz="2000" b="1" spc="-10" dirty="0">
                <a:latin typeface="+mj-lt"/>
                <a:cs typeface="Calibri"/>
              </a:rPr>
              <a:t>Types:</a:t>
            </a:r>
            <a:endParaRPr sz="2000" dirty="0">
              <a:latin typeface="+mj-lt"/>
              <a:cs typeface="Calibri"/>
            </a:endParaRPr>
          </a:p>
        </p:txBody>
      </p:sp>
      <p:sp>
        <p:nvSpPr>
          <p:cNvPr id="5" name="object 5"/>
          <p:cNvSpPr txBox="1"/>
          <p:nvPr/>
        </p:nvSpPr>
        <p:spPr>
          <a:xfrm>
            <a:off x="1001781" y="4643878"/>
            <a:ext cx="6057387" cy="2062743"/>
          </a:xfrm>
          <a:prstGeom prst="rect">
            <a:avLst/>
          </a:prstGeom>
        </p:spPr>
        <p:txBody>
          <a:bodyPr vert="horz" wrap="square" lIns="0" tIns="61594" rIns="0" bIns="0" rtlCol="0">
            <a:spAutoFit/>
          </a:bodyPr>
          <a:lstStyle/>
          <a:p>
            <a:pPr marL="240665" indent="-227965">
              <a:lnSpc>
                <a:spcPct val="100000"/>
              </a:lnSpc>
              <a:buFont typeface="Arial"/>
              <a:buChar char="•"/>
              <a:tabLst>
                <a:tab pos="240665" algn="l"/>
                <a:tab pos="241300" algn="l"/>
              </a:tabLst>
            </a:pPr>
            <a:r>
              <a:rPr lang="en-US" sz="2000" b="1" dirty="0">
                <a:cs typeface="Calibri"/>
              </a:rPr>
              <a:t>North Carolina General Statute Limits:</a:t>
            </a:r>
            <a:endParaRPr lang="en-US" sz="2000" dirty="0">
              <a:cs typeface="Calibri"/>
            </a:endParaRPr>
          </a:p>
          <a:p>
            <a:pPr marL="697865" lvl="1" indent="-227965">
              <a:lnSpc>
                <a:spcPct val="100000"/>
              </a:lnSpc>
              <a:spcBef>
                <a:spcPts val="380"/>
              </a:spcBef>
              <a:buFont typeface="Arial"/>
              <a:buChar char="•"/>
              <a:tabLst>
                <a:tab pos="697865" algn="l"/>
                <a:tab pos="698500" algn="l"/>
              </a:tabLst>
            </a:pPr>
            <a:r>
              <a:rPr sz="2000" dirty="0">
                <a:cs typeface="Calibri"/>
              </a:rPr>
              <a:t>No</a:t>
            </a:r>
            <a:r>
              <a:rPr sz="2000" spc="-25" dirty="0">
                <a:cs typeface="Calibri"/>
              </a:rPr>
              <a:t> </a:t>
            </a:r>
            <a:r>
              <a:rPr sz="2000" dirty="0">
                <a:cs typeface="Calibri"/>
              </a:rPr>
              <a:t>credit quality</a:t>
            </a:r>
            <a:r>
              <a:rPr sz="2000" spc="-10" dirty="0">
                <a:cs typeface="Calibri"/>
              </a:rPr>
              <a:t> requirement</a:t>
            </a:r>
            <a:endParaRPr sz="2000" dirty="0">
              <a:cs typeface="Calibri"/>
            </a:endParaRPr>
          </a:p>
          <a:p>
            <a:pPr marL="697865" lvl="1" indent="-227965">
              <a:lnSpc>
                <a:spcPct val="100000"/>
              </a:lnSpc>
              <a:spcBef>
                <a:spcPts val="385"/>
              </a:spcBef>
              <a:buFont typeface="Arial"/>
              <a:buChar char="•"/>
              <a:tabLst>
                <a:tab pos="697865" algn="l"/>
                <a:tab pos="698500" algn="l"/>
              </a:tabLst>
            </a:pPr>
            <a:r>
              <a:rPr sz="2000" dirty="0">
                <a:cs typeface="Calibri"/>
              </a:rPr>
              <a:t>No</a:t>
            </a:r>
            <a:r>
              <a:rPr sz="2000" spc="-10" dirty="0">
                <a:cs typeface="Calibri"/>
              </a:rPr>
              <a:t> </a:t>
            </a:r>
            <a:r>
              <a:rPr sz="2000" dirty="0">
                <a:cs typeface="Calibri"/>
              </a:rPr>
              <a:t>maximum</a:t>
            </a:r>
            <a:r>
              <a:rPr sz="2000" spc="-5" dirty="0">
                <a:cs typeface="Calibri"/>
              </a:rPr>
              <a:t> </a:t>
            </a:r>
            <a:r>
              <a:rPr sz="2000" spc="-10" dirty="0">
                <a:cs typeface="Calibri"/>
              </a:rPr>
              <a:t>percentage</a:t>
            </a:r>
            <a:endParaRPr sz="2000" dirty="0">
              <a:cs typeface="Calibri"/>
            </a:endParaRPr>
          </a:p>
          <a:p>
            <a:pPr marL="697865" lvl="1" indent="-227965">
              <a:lnSpc>
                <a:spcPct val="100000"/>
              </a:lnSpc>
              <a:spcBef>
                <a:spcPts val="385"/>
              </a:spcBef>
              <a:buFont typeface="Arial"/>
              <a:buChar char="•"/>
              <a:tabLst>
                <a:tab pos="697865" algn="l"/>
                <a:tab pos="698500" algn="l"/>
              </a:tabLst>
            </a:pPr>
            <a:r>
              <a:rPr lang="en-US" sz="2000" spc="-10" dirty="0">
                <a:cs typeface="Calibri"/>
              </a:rPr>
              <a:t>Obligations of State of North Carolina § 159-30(c)(3) or Bonds/Notes of North Carolina local government or public authority 159-30(c)(4) </a:t>
            </a:r>
            <a:endParaRPr sz="2000" dirty="0">
              <a:cs typeface="Calibri"/>
            </a:endParaRPr>
          </a:p>
        </p:txBody>
      </p:sp>
      <p:sp>
        <p:nvSpPr>
          <p:cNvPr id="7" name="Slide Number Placeholder 2">
            <a:extLst>
              <a:ext uri="{FF2B5EF4-FFF2-40B4-BE49-F238E27FC236}">
                <a16:creationId xmlns:a16="http://schemas.microsoft.com/office/drawing/2014/main" id="{08BAA3DE-1A44-67CC-5849-1E15598B9173}"/>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40</a:t>
            </a:fld>
            <a:endParaRPr lang="en-US" sz="900" dirty="0">
              <a:solidFill>
                <a:schemeClr val="accent2"/>
              </a:solidFill>
            </a:endParaRPr>
          </a:p>
        </p:txBody>
      </p:sp>
      <p:sp>
        <p:nvSpPr>
          <p:cNvPr id="4" name="object 4">
            <a:extLst>
              <a:ext uri="{FF2B5EF4-FFF2-40B4-BE49-F238E27FC236}">
                <a16:creationId xmlns:a16="http://schemas.microsoft.com/office/drawing/2014/main" id="{25D4A249-FA2C-5515-4886-C10D30F5D034}"/>
              </a:ext>
            </a:extLst>
          </p:cNvPr>
          <p:cNvSpPr txBox="1"/>
          <p:nvPr/>
        </p:nvSpPr>
        <p:spPr>
          <a:xfrm>
            <a:off x="2484709" y="2028996"/>
            <a:ext cx="8585627" cy="2530052"/>
          </a:xfrm>
          <a:prstGeom prst="rect">
            <a:avLst/>
          </a:prstGeom>
        </p:spPr>
        <p:txBody>
          <a:bodyPr vert="horz" wrap="square" lIns="0" tIns="12700" rIns="0" bIns="0" rtlCol="0">
            <a:spAutoFit/>
          </a:bodyPr>
          <a:lstStyle/>
          <a:p>
            <a:pPr marL="36830" marR="5080">
              <a:lnSpc>
                <a:spcPct val="117800"/>
              </a:lnSpc>
              <a:spcBef>
                <a:spcPts val="100"/>
              </a:spcBef>
            </a:pPr>
            <a:r>
              <a:rPr lang="en-US" sz="2000" dirty="0">
                <a:latin typeface="+mj-lt"/>
                <a:cs typeface="Calibri"/>
              </a:rPr>
              <a:t>Obligations of State and Local Governments</a:t>
            </a:r>
          </a:p>
          <a:p>
            <a:pPr marL="36830" marR="5080">
              <a:lnSpc>
                <a:spcPct val="117800"/>
              </a:lnSpc>
              <a:spcBef>
                <a:spcPts val="100"/>
              </a:spcBef>
            </a:pPr>
            <a:r>
              <a:rPr lang="en-US" sz="2000" spc="-10" dirty="0">
                <a:latin typeface="+mj-lt"/>
                <a:cs typeface="Calibri"/>
              </a:rPr>
              <a:t>Generally Investment Grade</a:t>
            </a:r>
            <a:endParaRPr sz="2000" dirty="0">
              <a:latin typeface="+mj-lt"/>
              <a:cs typeface="Calibri"/>
            </a:endParaRPr>
          </a:p>
          <a:p>
            <a:pPr marL="36830">
              <a:lnSpc>
                <a:spcPct val="100000"/>
              </a:lnSpc>
              <a:spcBef>
                <a:spcPts val="380"/>
              </a:spcBef>
            </a:pPr>
            <a:r>
              <a:rPr sz="2000" dirty="0">
                <a:latin typeface="+mj-lt"/>
                <a:cs typeface="Calibri"/>
              </a:rPr>
              <a:t>1</a:t>
            </a:r>
            <a:r>
              <a:rPr sz="2000" spc="-25" dirty="0">
                <a:latin typeface="+mj-lt"/>
                <a:cs typeface="Calibri"/>
              </a:rPr>
              <a:t> </a:t>
            </a:r>
            <a:r>
              <a:rPr sz="2000" dirty="0">
                <a:latin typeface="+mj-lt"/>
                <a:cs typeface="Calibri"/>
              </a:rPr>
              <a:t>day</a:t>
            </a:r>
            <a:r>
              <a:rPr sz="2000" spc="-5" dirty="0">
                <a:latin typeface="+mj-lt"/>
                <a:cs typeface="Calibri"/>
              </a:rPr>
              <a:t> </a:t>
            </a:r>
            <a:r>
              <a:rPr sz="2000" dirty="0">
                <a:latin typeface="+mj-lt"/>
                <a:cs typeface="Calibri"/>
              </a:rPr>
              <a:t>to</a:t>
            </a:r>
            <a:r>
              <a:rPr sz="2000" spc="-10" dirty="0">
                <a:latin typeface="+mj-lt"/>
                <a:cs typeface="Calibri"/>
              </a:rPr>
              <a:t> </a:t>
            </a:r>
            <a:r>
              <a:rPr sz="2000" dirty="0">
                <a:latin typeface="+mj-lt"/>
                <a:cs typeface="Calibri"/>
              </a:rPr>
              <a:t>30</a:t>
            </a:r>
            <a:r>
              <a:rPr sz="2000" spc="-10" dirty="0">
                <a:latin typeface="+mj-lt"/>
                <a:cs typeface="Calibri"/>
              </a:rPr>
              <a:t> </a:t>
            </a:r>
            <a:r>
              <a:rPr sz="2000" spc="-20" dirty="0">
                <a:latin typeface="+mj-lt"/>
                <a:cs typeface="Calibri"/>
              </a:rPr>
              <a:t>years</a:t>
            </a:r>
            <a:endParaRPr sz="2000" dirty="0">
              <a:latin typeface="+mj-lt"/>
              <a:cs typeface="Calibri"/>
            </a:endParaRPr>
          </a:p>
          <a:p>
            <a:pPr marL="36830">
              <a:lnSpc>
                <a:spcPct val="100000"/>
              </a:lnSpc>
              <a:spcBef>
                <a:spcPts val="385"/>
              </a:spcBef>
            </a:pPr>
            <a:r>
              <a:rPr lang="en-US" sz="2000" dirty="0">
                <a:latin typeface="+mj-lt"/>
                <a:cs typeface="Calibri"/>
              </a:rPr>
              <a:t>Moderate</a:t>
            </a:r>
            <a:endParaRPr sz="2000" dirty="0">
              <a:latin typeface="+mj-lt"/>
              <a:cs typeface="Calibri"/>
            </a:endParaRPr>
          </a:p>
          <a:p>
            <a:pPr marL="12700" marR="815340">
              <a:lnSpc>
                <a:spcPct val="117800"/>
              </a:lnSpc>
            </a:pPr>
            <a:r>
              <a:rPr lang="en-US" sz="2000" dirty="0">
                <a:latin typeface="+mj-lt"/>
                <a:cs typeface="Calibri"/>
              </a:rPr>
              <a:t>Tax-Exempt or Taxable</a:t>
            </a:r>
            <a:endParaRPr lang="en-US" sz="2000" spc="-10" dirty="0">
              <a:latin typeface="+mj-lt"/>
              <a:cs typeface="Calibri"/>
            </a:endParaRPr>
          </a:p>
          <a:p>
            <a:pPr marL="12700" marR="815340">
              <a:lnSpc>
                <a:spcPct val="117800"/>
              </a:lnSpc>
            </a:pPr>
            <a:r>
              <a:rPr sz="2000" dirty="0">
                <a:latin typeface="+mj-lt"/>
                <a:cs typeface="Calibri"/>
              </a:rPr>
              <a:t>Bullet,</a:t>
            </a:r>
            <a:r>
              <a:rPr sz="2000" spc="-35" dirty="0">
                <a:latin typeface="+mj-lt"/>
                <a:cs typeface="Calibri"/>
              </a:rPr>
              <a:t> </a:t>
            </a:r>
            <a:r>
              <a:rPr lang="en-US" sz="2000" spc="-15" dirty="0">
                <a:latin typeface="+mj-lt"/>
                <a:cs typeface="Calibri"/>
              </a:rPr>
              <a:t>variable, serial, </a:t>
            </a:r>
            <a:r>
              <a:rPr lang="en-US" sz="2000" dirty="0">
                <a:latin typeface="+mj-lt"/>
                <a:cs typeface="Calibri"/>
              </a:rPr>
              <a:t>callable</a:t>
            </a:r>
            <a:r>
              <a:rPr lang="en-US" sz="2000" spc="-5" dirty="0">
                <a:latin typeface="+mj-lt"/>
                <a:cs typeface="Calibri"/>
              </a:rPr>
              <a:t>, conduit, </a:t>
            </a:r>
            <a:r>
              <a:rPr sz="2000" dirty="0">
                <a:latin typeface="+mj-lt"/>
                <a:cs typeface="Calibri"/>
              </a:rPr>
              <a:t>and</a:t>
            </a:r>
            <a:r>
              <a:rPr sz="2000" spc="-10" dirty="0">
                <a:latin typeface="+mj-lt"/>
                <a:cs typeface="Calibri"/>
              </a:rPr>
              <a:t> others</a:t>
            </a:r>
            <a:endParaRPr lang="en-US" sz="2000" spc="-10" dirty="0">
              <a:latin typeface="+mj-lt"/>
              <a:cs typeface="Calibri"/>
            </a:endParaRPr>
          </a:p>
          <a:p>
            <a:pPr marL="12700" marR="815340">
              <a:lnSpc>
                <a:spcPct val="117800"/>
              </a:lnSpc>
            </a:pPr>
            <a:r>
              <a:rPr lang="en-US" sz="2000" spc="-10" dirty="0">
                <a:latin typeface="+mj-lt"/>
                <a:cs typeface="Calibri"/>
              </a:rPr>
              <a:t>General Obligations, Revenue Bonds</a:t>
            </a:r>
            <a:endParaRPr sz="2000" dirty="0">
              <a:latin typeface="+mj-lt"/>
              <a:cs typeface="Calibri"/>
            </a:endParaRPr>
          </a:p>
        </p:txBody>
      </p:sp>
    </p:spTree>
    <p:extLst>
      <p:ext uri="{BB962C8B-B14F-4D97-AF65-F5344CB8AC3E}">
        <p14:creationId xmlns:p14="http://schemas.microsoft.com/office/powerpoint/2010/main" val="3077030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1052521"/>
            <a:ext cx="11029616" cy="567463"/>
          </a:xfrm>
          <a:prstGeom prst="rect">
            <a:avLst/>
          </a:prstGeom>
        </p:spPr>
        <p:txBody>
          <a:bodyPr vert="horz" wrap="square" lIns="0" tIns="13335" rIns="0" bIns="0" rtlCol="0">
            <a:spAutoFit/>
          </a:bodyPr>
          <a:lstStyle/>
          <a:p>
            <a:pPr marL="12700">
              <a:lnSpc>
                <a:spcPct val="100000"/>
              </a:lnSpc>
              <a:spcBef>
                <a:spcPts val="105"/>
              </a:spcBef>
            </a:pPr>
            <a:r>
              <a:rPr lang="en-US" sz="3600" b="0" dirty="0">
                <a:cs typeface="Calibri Light"/>
              </a:rPr>
              <a:t>Savings certificates / CDs</a:t>
            </a:r>
            <a:endParaRPr sz="3600" b="0" spc="-10" dirty="0">
              <a:cs typeface="Calibri Light"/>
            </a:endParaRPr>
          </a:p>
        </p:txBody>
      </p:sp>
      <p:sp>
        <p:nvSpPr>
          <p:cNvPr id="9" name="object 9"/>
          <p:cNvSpPr txBox="1">
            <a:spLocks noGrp="1"/>
          </p:cNvSpPr>
          <p:nvPr>
            <p:ph type="sldNum" sz="quarter" idx="7"/>
          </p:nvPr>
        </p:nvSpPr>
        <p:spPr>
          <a:xfrm>
            <a:off x="11067288" y="6463728"/>
            <a:ext cx="256691" cy="190016"/>
          </a:xfrm>
          <a:prstGeom prst="rect">
            <a:avLst/>
          </a:prstGeom>
        </p:spPr>
        <p:txBody>
          <a:bodyPr vert="horz" wrap="square" lIns="0" tIns="0" rIns="0" bIns="0" rtlCol="0">
            <a:spAutoFit/>
          </a:bodyPr>
          <a:lstStyle>
            <a:defPPr>
              <a:defRPr kern="0"/>
            </a:defPPr>
            <a:lvl1pPr>
              <a:defRPr sz="1200" b="0" i="0">
                <a:solidFill>
                  <a:schemeClr val="bg1"/>
                </a:solidFill>
                <a:latin typeface="Calibri"/>
                <a:cs typeface="Calibri"/>
              </a:defRPr>
            </a:lvl1pPr>
          </a:lstStyle>
          <a:p>
            <a:pPr marL="115570">
              <a:lnSpc>
                <a:spcPts val="1240"/>
              </a:lnSpc>
            </a:pPr>
            <a:fld id="{81D60167-4931-47E6-BA6A-407CBD079E47}" type="slidenum">
              <a:rPr lang="en-US" smtClean="0"/>
              <a:pPr marL="115570">
                <a:lnSpc>
                  <a:spcPts val="1240"/>
                </a:lnSpc>
              </a:pPr>
              <a:t>41</a:t>
            </a:fld>
            <a:endParaRPr spc="-25" dirty="0"/>
          </a:p>
        </p:txBody>
      </p:sp>
      <p:grpSp>
        <p:nvGrpSpPr>
          <p:cNvPr id="10" name="Group 9">
            <a:extLst>
              <a:ext uri="{FF2B5EF4-FFF2-40B4-BE49-F238E27FC236}">
                <a16:creationId xmlns:a16="http://schemas.microsoft.com/office/drawing/2014/main" id="{BEEFAAEE-B19E-483B-A022-D994D49DA9A2}"/>
              </a:ext>
            </a:extLst>
          </p:cNvPr>
          <p:cNvGrpSpPr/>
          <p:nvPr/>
        </p:nvGrpSpPr>
        <p:grpSpPr>
          <a:xfrm>
            <a:off x="676070" y="1977837"/>
            <a:ext cx="10839860" cy="4732947"/>
            <a:chOff x="1018157" y="1847922"/>
            <a:chExt cx="10381741" cy="4732947"/>
          </a:xfrm>
        </p:grpSpPr>
        <p:sp>
          <p:nvSpPr>
            <p:cNvPr id="3" name="object 3"/>
            <p:cNvSpPr txBox="1"/>
            <p:nvPr/>
          </p:nvSpPr>
          <p:spPr>
            <a:xfrm>
              <a:off x="1030062" y="1847922"/>
              <a:ext cx="7245086" cy="289823"/>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 pos="241300" algn="l"/>
                </a:tabLst>
              </a:pPr>
              <a:r>
                <a:rPr sz="1800" dirty="0">
                  <a:latin typeface="+mj-lt"/>
                  <a:cs typeface="Calibri"/>
                </a:rPr>
                <a:t>Obligations</a:t>
              </a:r>
              <a:r>
                <a:rPr sz="1800" spc="-25" dirty="0">
                  <a:latin typeface="+mj-lt"/>
                  <a:cs typeface="Calibri"/>
                </a:rPr>
                <a:t> </a:t>
              </a:r>
              <a:r>
                <a:rPr sz="1800" dirty="0">
                  <a:latin typeface="+mj-lt"/>
                  <a:cs typeface="Calibri"/>
                </a:rPr>
                <a:t>of</a:t>
              </a:r>
              <a:r>
                <a:rPr sz="1800" spc="-25" dirty="0">
                  <a:latin typeface="+mj-lt"/>
                  <a:cs typeface="Calibri"/>
                </a:rPr>
                <a:t> </a:t>
              </a:r>
              <a:r>
                <a:rPr sz="1800" dirty="0">
                  <a:latin typeface="+mj-lt"/>
                  <a:cs typeface="Calibri"/>
                </a:rPr>
                <a:t>banks</a:t>
              </a:r>
              <a:r>
                <a:rPr lang="en-US" sz="1800" dirty="0">
                  <a:latin typeface="+mj-lt"/>
                  <a:cs typeface="Calibri"/>
                </a:rPr>
                <a:t>, savings and loans, </a:t>
              </a:r>
              <a:r>
                <a:rPr sz="1800" spc="-35" dirty="0">
                  <a:latin typeface="+mj-lt"/>
                  <a:cs typeface="Calibri"/>
                </a:rPr>
                <a:t> </a:t>
              </a:r>
              <a:r>
                <a:rPr sz="1800" dirty="0">
                  <a:latin typeface="+mj-lt"/>
                  <a:cs typeface="Calibri"/>
                </a:rPr>
                <a:t>and</a:t>
              </a:r>
              <a:r>
                <a:rPr sz="1800" spc="-10" dirty="0">
                  <a:latin typeface="+mj-lt"/>
                  <a:cs typeface="Calibri"/>
                </a:rPr>
                <a:t> </a:t>
              </a:r>
              <a:r>
                <a:rPr lang="en-US" sz="1800" spc="-10" dirty="0">
                  <a:latin typeface="+mj-lt"/>
                  <a:cs typeface="Calibri"/>
                </a:rPr>
                <a:t>other </a:t>
              </a:r>
              <a:r>
                <a:rPr sz="1800" dirty="0">
                  <a:latin typeface="+mj-lt"/>
                  <a:cs typeface="Calibri"/>
                </a:rPr>
                <a:t>financial</a:t>
              </a:r>
              <a:r>
                <a:rPr sz="1800" spc="-5" dirty="0">
                  <a:latin typeface="+mj-lt"/>
                  <a:cs typeface="Calibri"/>
                </a:rPr>
                <a:t> </a:t>
              </a:r>
              <a:r>
                <a:rPr sz="1800" spc="-10" dirty="0">
                  <a:latin typeface="+mj-lt"/>
                  <a:cs typeface="Calibri"/>
                </a:rPr>
                <a:t>institutions.</a:t>
              </a:r>
              <a:endParaRPr sz="1800" dirty="0">
                <a:latin typeface="+mj-lt"/>
                <a:cs typeface="Calibri"/>
              </a:endParaRPr>
            </a:p>
          </p:txBody>
        </p:sp>
        <p:sp>
          <p:nvSpPr>
            <p:cNvPr id="4" name="object 4"/>
            <p:cNvSpPr txBox="1"/>
            <p:nvPr/>
          </p:nvSpPr>
          <p:spPr>
            <a:xfrm>
              <a:off x="1371601" y="2379027"/>
              <a:ext cx="997041" cy="289823"/>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 pos="241300" algn="l"/>
                </a:tabLst>
              </a:pPr>
              <a:r>
                <a:rPr sz="1800" b="1" spc="-10" dirty="0">
                  <a:latin typeface="+mj-lt"/>
                  <a:cs typeface="Calibri"/>
                </a:rPr>
                <a:t>Issuer:</a:t>
              </a:r>
              <a:endParaRPr sz="1800" dirty="0">
                <a:latin typeface="+mj-lt"/>
                <a:cs typeface="Calibri"/>
              </a:endParaRPr>
            </a:p>
          </p:txBody>
        </p:sp>
        <p:sp>
          <p:nvSpPr>
            <p:cNvPr id="5" name="object 5"/>
            <p:cNvSpPr txBox="1"/>
            <p:nvPr/>
          </p:nvSpPr>
          <p:spPr>
            <a:xfrm>
              <a:off x="1371601" y="2900235"/>
              <a:ext cx="1271361" cy="1324079"/>
            </a:xfrm>
            <a:prstGeom prst="rect">
              <a:avLst/>
            </a:prstGeom>
          </p:spPr>
          <p:txBody>
            <a:bodyPr vert="horz" wrap="square" lIns="0" tIns="61594" rIns="0" bIns="0" rtlCol="0">
              <a:spAutoFit/>
            </a:bodyPr>
            <a:lstStyle/>
            <a:p>
              <a:pPr marL="240665" indent="-227965">
                <a:lnSpc>
                  <a:spcPct val="100000"/>
                </a:lnSpc>
                <a:spcBef>
                  <a:spcPts val="484"/>
                </a:spcBef>
                <a:buFont typeface="Arial"/>
                <a:buChar char="•"/>
                <a:tabLst>
                  <a:tab pos="240665" algn="l"/>
                  <a:tab pos="241300" algn="l"/>
                </a:tabLst>
              </a:pPr>
              <a:r>
                <a:rPr sz="1800" b="1" spc="-10" dirty="0">
                  <a:latin typeface="+mj-lt"/>
                  <a:cs typeface="Calibri"/>
                </a:rPr>
                <a:t>Credit:</a:t>
              </a:r>
              <a:endParaRPr sz="1800" dirty="0">
                <a:latin typeface="+mj-lt"/>
                <a:cs typeface="Calibri"/>
              </a:endParaRPr>
            </a:p>
            <a:p>
              <a:pPr marL="240665" indent="-227965">
                <a:lnSpc>
                  <a:spcPct val="100000"/>
                </a:lnSpc>
                <a:spcBef>
                  <a:spcPts val="380"/>
                </a:spcBef>
                <a:buFont typeface="Arial"/>
                <a:buChar char="•"/>
                <a:tabLst>
                  <a:tab pos="240665" algn="l"/>
                  <a:tab pos="241300" algn="l"/>
                </a:tabLst>
              </a:pPr>
              <a:r>
                <a:rPr sz="1800" b="1" spc="-10" dirty="0">
                  <a:latin typeface="+mj-lt"/>
                  <a:cs typeface="Calibri"/>
                </a:rPr>
                <a:t>Maturity:</a:t>
              </a:r>
              <a:endParaRPr sz="1800" dirty="0">
                <a:latin typeface="+mj-lt"/>
                <a:cs typeface="Calibri"/>
              </a:endParaRPr>
            </a:p>
            <a:p>
              <a:pPr marL="240665" indent="-227965">
                <a:lnSpc>
                  <a:spcPct val="100000"/>
                </a:lnSpc>
                <a:spcBef>
                  <a:spcPts val="385"/>
                </a:spcBef>
                <a:buFont typeface="Arial"/>
                <a:buChar char="•"/>
                <a:tabLst>
                  <a:tab pos="240665" algn="l"/>
                  <a:tab pos="241300" algn="l"/>
                </a:tabLst>
              </a:pPr>
              <a:r>
                <a:rPr sz="1800" b="1" spc="-10" dirty="0">
                  <a:latin typeface="+mj-lt"/>
                  <a:cs typeface="Calibri"/>
                </a:rPr>
                <a:t>Liquidity:</a:t>
              </a:r>
              <a:endParaRPr sz="1800" dirty="0">
                <a:latin typeface="+mj-lt"/>
                <a:cs typeface="Calibri"/>
              </a:endParaRPr>
            </a:p>
            <a:p>
              <a:pPr marL="240665" indent="-227965">
                <a:lnSpc>
                  <a:spcPct val="100000"/>
                </a:lnSpc>
                <a:spcBef>
                  <a:spcPts val="385"/>
                </a:spcBef>
                <a:buFont typeface="Arial"/>
                <a:buChar char="•"/>
                <a:tabLst>
                  <a:tab pos="240665" algn="l"/>
                  <a:tab pos="241300" algn="l"/>
                </a:tabLst>
              </a:pPr>
              <a:r>
                <a:rPr sz="1800" b="1" spc="-10" dirty="0">
                  <a:latin typeface="+mj-lt"/>
                  <a:cs typeface="Calibri"/>
                </a:rPr>
                <a:t>Yield:</a:t>
              </a:r>
              <a:endParaRPr sz="1800" dirty="0">
                <a:latin typeface="+mj-lt"/>
                <a:cs typeface="Calibri"/>
              </a:endParaRPr>
            </a:p>
          </p:txBody>
        </p:sp>
        <p:sp>
          <p:nvSpPr>
            <p:cNvPr id="6" name="object 6"/>
            <p:cNvSpPr txBox="1"/>
            <p:nvPr/>
          </p:nvSpPr>
          <p:spPr>
            <a:xfrm>
              <a:off x="3076717" y="2379027"/>
              <a:ext cx="8206740" cy="1808829"/>
            </a:xfrm>
            <a:prstGeom prst="rect">
              <a:avLst/>
            </a:prstGeom>
          </p:spPr>
          <p:txBody>
            <a:bodyPr vert="horz" wrap="square" lIns="0" tIns="43815" rIns="0" bIns="0" rtlCol="0">
              <a:spAutoFit/>
            </a:bodyPr>
            <a:lstStyle/>
            <a:p>
              <a:pPr marL="12700" marR="5080" algn="just">
                <a:lnSpc>
                  <a:spcPts val="1939"/>
                </a:lnSpc>
                <a:spcBef>
                  <a:spcPts val="345"/>
                </a:spcBef>
              </a:pPr>
              <a:r>
                <a:rPr sz="1800" dirty="0">
                  <a:latin typeface="+mj-lt"/>
                  <a:cs typeface="Calibri"/>
                </a:rPr>
                <a:t>Nationally-</a:t>
              </a:r>
              <a:r>
                <a:rPr sz="1800" spc="-45" dirty="0">
                  <a:latin typeface="+mj-lt"/>
                  <a:cs typeface="Calibri"/>
                </a:rPr>
                <a:t> </a:t>
              </a:r>
              <a:r>
                <a:rPr sz="1800" dirty="0">
                  <a:latin typeface="+mj-lt"/>
                  <a:cs typeface="Calibri"/>
                </a:rPr>
                <a:t>or</a:t>
              </a:r>
              <a:r>
                <a:rPr sz="1800" spc="-45" dirty="0">
                  <a:latin typeface="+mj-lt"/>
                  <a:cs typeface="Calibri"/>
                </a:rPr>
                <a:t> </a:t>
              </a:r>
              <a:r>
                <a:rPr sz="1800" spc="-25" dirty="0">
                  <a:latin typeface="+mj-lt"/>
                  <a:cs typeface="Calibri"/>
                </a:rPr>
                <a:t>state-</a:t>
              </a:r>
              <a:r>
                <a:rPr sz="1800" dirty="0">
                  <a:latin typeface="+mj-lt"/>
                  <a:cs typeface="Calibri"/>
                </a:rPr>
                <a:t>chartered</a:t>
              </a:r>
              <a:r>
                <a:rPr sz="1800" spc="-20" dirty="0">
                  <a:latin typeface="+mj-lt"/>
                  <a:cs typeface="Calibri"/>
                </a:rPr>
                <a:t> </a:t>
              </a:r>
              <a:r>
                <a:rPr sz="1800" dirty="0">
                  <a:latin typeface="+mj-lt"/>
                  <a:cs typeface="Calibri"/>
                </a:rPr>
                <a:t>bank,</a:t>
              </a:r>
              <a:r>
                <a:rPr sz="1800" spc="-45" dirty="0">
                  <a:latin typeface="+mj-lt"/>
                  <a:cs typeface="Calibri"/>
                </a:rPr>
                <a:t> </a:t>
              </a:r>
              <a:r>
                <a:rPr sz="1800" dirty="0">
                  <a:latin typeface="+mj-lt"/>
                  <a:cs typeface="Calibri"/>
                </a:rPr>
                <a:t>savings</a:t>
              </a:r>
              <a:r>
                <a:rPr sz="1800" spc="-50" dirty="0">
                  <a:latin typeface="+mj-lt"/>
                  <a:cs typeface="Calibri"/>
                </a:rPr>
                <a:t> </a:t>
              </a:r>
              <a:r>
                <a:rPr sz="1800" dirty="0">
                  <a:latin typeface="+mj-lt"/>
                  <a:cs typeface="Calibri"/>
                </a:rPr>
                <a:t>or</a:t>
              </a:r>
              <a:r>
                <a:rPr sz="1800" spc="-45" dirty="0">
                  <a:latin typeface="+mj-lt"/>
                  <a:cs typeface="Calibri"/>
                </a:rPr>
                <a:t> </a:t>
              </a:r>
              <a:r>
                <a:rPr sz="1800" dirty="0">
                  <a:latin typeface="+mj-lt"/>
                  <a:cs typeface="Calibri"/>
                </a:rPr>
                <a:t>federal</a:t>
              </a:r>
              <a:r>
                <a:rPr sz="1800" spc="-40" dirty="0">
                  <a:latin typeface="+mj-lt"/>
                  <a:cs typeface="Calibri"/>
                </a:rPr>
                <a:t> </a:t>
              </a:r>
              <a:r>
                <a:rPr sz="1800" dirty="0">
                  <a:latin typeface="+mj-lt"/>
                  <a:cs typeface="Calibri"/>
                </a:rPr>
                <a:t>association,</a:t>
              </a:r>
              <a:r>
                <a:rPr sz="1800" spc="-35" dirty="0">
                  <a:latin typeface="+mj-lt"/>
                  <a:cs typeface="Calibri"/>
                </a:rPr>
                <a:t> </a:t>
              </a:r>
              <a:r>
                <a:rPr sz="1800" dirty="0">
                  <a:latin typeface="+mj-lt"/>
                  <a:cs typeface="Calibri"/>
                </a:rPr>
                <a:t>state</a:t>
              </a:r>
              <a:r>
                <a:rPr sz="1800" spc="-40" dirty="0">
                  <a:latin typeface="+mj-lt"/>
                  <a:cs typeface="Calibri"/>
                </a:rPr>
                <a:t> </a:t>
              </a:r>
              <a:r>
                <a:rPr sz="1800" dirty="0">
                  <a:latin typeface="+mj-lt"/>
                  <a:cs typeface="Calibri"/>
                </a:rPr>
                <a:t>or</a:t>
              </a:r>
              <a:r>
                <a:rPr sz="1800" spc="-35" dirty="0">
                  <a:latin typeface="+mj-lt"/>
                  <a:cs typeface="Calibri"/>
                </a:rPr>
                <a:t> </a:t>
              </a:r>
              <a:r>
                <a:rPr sz="1800" dirty="0">
                  <a:latin typeface="+mj-lt"/>
                  <a:cs typeface="Calibri"/>
                </a:rPr>
                <a:t>federal</a:t>
              </a:r>
              <a:r>
                <a:rPr sz="1800" spc="-35" dirty="0">
                  <a:latin typeface="+mj-lt"/>
                  <a:cs typeface="Calibri"/>
                </a:rPr>
                <a:t> </a:t>
              </a:r>
              <a:r>
                <a:rPr sz="1800" spc="-10" dirty="0">
                  <a:latin typeface="+mj-lt"/>
                  <a:cs typeface="Calibri"/>
                </a:rPr>
                <a:t>credit </a:t>
              </a:r>
              <a:r>
                <a:rPr sz="1800" dirty="0">
                  <a:latin typeface="+mj-lt"/>
                  <a:cs typeface="Calibri"/>
                </a:rPr>
                <a:t>union,</a:t>
              </a:r>
              <a:r>
                <a:rPr sz="1800" spc="-20" dirty="0">
                  <a:latin typeface="+mj-lt"/>
                  <a:cs typeface="Calibri"/>
                </a:rPr>
                <a:t> </a:t>
              </a:r>
              <a:r>
                <a:rPr sz="1800" dirty="0">
                  <a:latin typeface="+mj-lt"/>
                  <a:cs typeface="Calibri"/>
                </a:rPr>
                <a:t>or</a:t>
              </a:r>
              <a:r>
                <a:rPr sz="1800" spc="-20" dirty="0">
                  <a:latin typeface="+mj-lt"/>
                  <a:cs typeface="Calibri"/>
                </a:rPr>
                <a:t> </a:t>
              </a:r>
              <a:r>
                <a:rPr sz="1800" dirty="0">
                  <a:latin typeface="+mj-lt"/>
                  <a:cs typeface="Calibri"/>
                </a:rPr>
                <a:t>by</a:t>
              </a:r>
              <a:r>
                <a:rPr sz="1800" spc="-25" dirty="0">
                  <a:latin typeface="+mj-lt"/>
                  <a:cs typeface="Calibri"/>
                </a:rPr>
                <a:t> </a:t>
              </a:r>
              <a:r>
                <a:rPr sz="1800" dirty="0">
                  <a:latin typeface="+mj-lt"/>
                  <a:cs typeface="Calibri"/>
                </a:rPr>
                <a:t>a</a:t>
              </a:r>
              <a:r>
                <a:rPr sz="1800" spc="-20" dirty="0">
                  <a:latin typeface="+mj-lt"/>
                  <a:cs typeface="Calibri"/>
                </a:rPr>
                <a:t> </a:t>
              </a:r>
              <a:r>
                <a:rPr sz="1800" dirty="0">
                  <a:latin typeface="+mj-lt"/>
                  <a:cs typeface="Calibri"/>
                </a:rPr>
                <a:t>federally-</a:t>
              </a:r>
              <a:r>
                <a:rPr sz="1800" spc="-20" dirty="0">
                  <a:latin typeface="+mj-lt"/>
                  <a:cs typeface="Calibri"/>
                </a:rPr>
                <a:t> </a:t>
              </a:r>
              <a:r>
                <a:rPr sz="1800" dirty="0">
                  <a:latin typeface="+mj-lt"/>
                  <a:cs typeface="Calibri"/>
                </a:rPr>
                <a:t>or</a:t>
              </a:r>
              <a:r>
                <a:rPr sz="1800" spc="-15" dirty="0">
                  <a:latin typeface="+mj-lt"/>
                  <a:cs typeface="Calibri"/>
                </a:rPr>
                <a:t> state-</a:t>
              </a:r>
              <a:r>
                <a:rPr sz="1800" dirty="0">
                  <a:latin typeface="+mj-lt"/>
                  <a:cs typeface="Calibri"/>
                </a:rPr>
                <a:t>licensed</a:t>
              </a:r>
              <a:r>
                <a:rPr sz="1800" spc="-20" dirty="0">
                  <a:latin typeface="+mj-lt"/>
                  <a:cs typeface="Calibri"/>
                </a:rPr>
                <a:t> </a:t>
              </a:r>
              <a:r>
                <a:rPr sz="1800" dirty="0">
                  <a:latin typeface="+mj-lt"/>
                  <a:cs typeface="Calibri"/>
                </a:rPr>
                <a:t>bank</a:t>
              </a:r>
              <a:r>
                <a:rPr sz="1800" spc="-25" dirty="0">
                  <a:latin typeface="+mj-lt"/>
                  <a:cs typeface="Calibri"/>
                </a:rPr>
                <a:t> </a:t>
              </a:r>
              <a:r>
                <a:rPr sz="1800" dirty="0">
                  <a:latin typeface="+mj-lt"/>
                  <a:cs typeface="Calibri"/>
                </a:rPr>
                <a:t>branch</a:t>
              </a:r>
              <a:r>
                <a:rPr sz="1800" spc="-15" dirty="0">
                  <a:latin typeface="+mj-lt"/>
                  <a:cs typeface="Calibri"/>
                </a:rPr>
                <a:t> </a:t>
              </a:r>
              <a:r>
                <a:rPr sz="1800" dirty="0">
                  <a:latin typeface="+mj-lt"/>
                  <a:cs typeface="Calibri"/>
                </a:rPr>
                <a:t>of</a:t>
              </a:r>
              <a:r>
                <a:rPr sz="1800" spc="-15" dirty="0">
                  <a:latin typeface="+mj-lt"/>
                  <a:cs typeface="Calibri"/>
                </a:rPr>
                <a:t> </a:t>
              </a:r>
              <a:r>
                <a:rPr sz="1800" dirty="0">
                  <a:latin typeface="+mj-lt"/>
                  <a:cs typeface="Calibri"/>
                </a:rPr>
                <a:t>a</a:t>
              </a:r>
              <a:r>
                <a:rPr sz="1800" spc="-20" dirty="0">
                  <a:latin typeface="+mj-lt"/>
                  <a:cs typeface="Calibri"/>
                </a:rPr>
                <a:t> </a:t>
              </a:r>
              <a:r>
                <a:rPr sz="1800" dirty="0">
                  <a:latin typeface="+mj-lt"/>
                  <a:cs typeface="Calibri"/>
                </a:rPr>
                <a:t>foreign</a:t>
              </a:r>
              <a:r>
                <a:rPr sz="1800" spc="-15" dirty="0">
                  <a:latin typeface="+mj-lt"/>
                  <a:cs typeface="Calibri"/>
                </a:rPr>
                <a:t> </a:t>
              </a:r>
              <a:r>
                <a:rPr sz="1800" spc="-20" dirty="0">
                  <a:latin typeface="+mj-lt"/>
                  <a:cs typeface="Calibri"/>
                </a:rPr>
                <a:t>bank</a:t>
              </a:r>
              <a:endParaRPr sz="1800" dirty="0">
                <a:latin typeface="+mj-lt"/>
                <a:cs typeface="Calibri"/>
              </a:endParaRPr>
            </a:p>
            <a:p>
              <a:pPr marL="12700" marR="6236970" algn="just">
                <a:lnSpc>
                  <a:spcPts val="2540"/>
                </a:lnSpc>
                <a:spcBef>
                  <a:spcPts val="130"/>
                </a:spcBef>
              </a:pPr>
              <a:r>
                <a:rPr sz="1800" dirty="0">
                  <a:latin typeface="+mj-lt"/>
                  <a:cs typeface="Calibri"/>
                </a:rPr>
                <a:t>Based</a:t>
              </a:r>
              <a:r>
                <a:rPr sz="1800" spc="-10" dirty="0">
                  <a:latin typeface="+mj-lt"/>
                  <a:cs typeface="Calibri"/>
                </a:rPr>
                <a:t> </a:t>
              </a:r>
              <a:r>
                <a:rPr sz="1800" dirty="0">
                  <a:latin typeface="+mj-lt"/>
                  <a:cs typeface="Calibri"/>
                </a:rPr>
                <a:t>on</a:t>
              </a:r>
              <a:r>
                <a:rPr sz="1800" spc="15" dirty="0">
                  <a:latin typeface="+mj-lt"/>
                  <a:cs typeface="Calibri"/>
                </a:rPr>
                <a:t> </a:t>
              </a:r>
              <a:r>
                <a:rPr sz="1800" dirty="0">
                  <a:latin typeface="+mj-lt"/>
                  <a:cs typeface="Calibri"/>
                </a:rPr>
                <a:t>bank</a:t>
              </a:r>
              <a:r>
                <a:rPr sz="1800" spc="-5" dirty="0">
                  <a:latin typeface="+mj-lt"/>
                  <a:cs typeface="Calibri"/>
                </a:rPr>
                <a:t> </a:t>
              </a:r>
              <a:r>
                <a:rPr sz="1800" spc="-20" dirty="0">
                  <a:latin typeface="+mj-lt"/>
                  <a:cs typeface="Calibri"/>
                </a:rPr>
                <a:t>rating </a:t>
              </a:r>
              <a:r>
                <a:rPr sz="1800" spc="-10" dirty="0">
                  <a:latin typeface="+mj-lt"/>
                  <a:cs typeface="Calibri"/>
                </a:rPr>
                <a:t>Typically</a:t>
              </a:r>
              <a:r>
                <a:rPr sz="1800" spc="-5" dirty="0">
                  <a:latin typeface="+mj-lt"/>
                  <a:cs typeface="Calibri"/>
                </a:rPr>
                <a:t> </a:t>
              </a:r>
              <a:r>
                <a:rPr sz="1800" dirty="0">
                  <a:latin typeface="+mj-lt"/>
                  <a:cs typeface="Calibri"/>
                </a:rPr>
                <a:t>0</a:t>
              </a:r>
              <a:r>
                <a:rPr sz="1800" spc="-5" dirty="0">
                  <a:latin typeface="+mj-lt"/>
                  <a:cs typeface="Calibri"/>
                </a:rPr>
                <a:t> </a:t>
              </a:r>
              <a:r>
                <a:rPr sz="1800" dirty="0">
                  <a:latin typeface="+mj-lt"/>
                  <a:cs typeface="Calibri"/>
                </a:rPr>
                <a:t>to</a:t>
              </a:r>
              <a:r>
                <a:rPr sz="1800" spc="-15" dirty="0">
                  <a:latin typeface="+mj-lt"/>
                  <a:cs typeface="Calibri"/>
                </a:rPr>
                <a:t> </a:t>
              </a:r>
              <a:r>
                <a:rPr sz="1800" dirty="0">
                  <a:latin typeface="+mj-lt"/>
                  <a:cs typeface="Calibri"/>
                </a:rPr>
                <a:t>5</a:t>
              </a:r>
              <a:r>
                <a:rPr sz="1800" spc="-10" dirty="0">
                  <a:latin typeface="+mj-lt"/>
                  <a:cs typeface="Calibri"/>
                </a:rPr>
                <a:t> years </a:t>
              </a:r>
              <a:r>
                <a:rPr lang="en-US" sz="1800" spc="-10" dirty="0">
                  <a:latin typeface="+mj-lt"/>
                  <a:cs typeface="Calibri"/>
                </a:rPr>
                <a:t>Low</a:t>
              </a:r>
              <a:endParaRPr sz="1800" dirty="0">
                <a:latin typeface="+mj-lt"/>
                <a:cs typeface="Calibri"/>
              </a:endParaRPr>
            </a:p>
            <a:p>
              <a:pPr marL="12700" algn="just">
                <a:lnSpc>
                  <a:spcPct val="100000"/>
                </a:lnSpc>
                <a:spcBef>
                  <a:spcPts val="244"/>
                </a:spcBef>
              </a:pPr>
              <a:r>
                <a:rPr lang="en-US" sz="1800" dirty="0">
                  <a:latin typeface="+mj-lt"/>
                  <a:cs typeface="Calibri"/>
                </a:rPr>
                <a:t>Depends on environment, and depends</a:t>
              </a:r>
              <a:r>
                <a:rPr sz="1800" spc="-30" dirty="0">
                  <a:latin typeface="+mj-lt"/>
                  <a:cs typeface="Calibri"/>
                </a:rPr>
                <a:t> </a:t>
              </a:r>
              <a:r>
                <a:rPr sz="1800" dirty="0">
                  <a:latin typeface="+mj-lt"/>
                  <a:cs typeface="Calibri"/>
                </a:rPr>
                <a:t>on</a:t>
              </a:r>
              <a:r>
                <a:rPr sz="1800" spc="-15" dirty="0">
                  <a:latin typeface="+mj-lt"/>
                  <a:cs typeface="Calibri"/>
                </a:rPr>
                <a:t> </a:t>
              </a:r>
              <a:r>
                <a:rPr sz="1800" dirty="0">
                  <a:latin typeface="+mj-lt"/>
                  <a:cs typeface="Calibri"/>
                </a:rPr>
                <a:t>credit</a:t>
              </a:r>
              <a:r>
                <a:rPr sz="1800" spc="-15" dirty="0">
                  <a:latin typeface="+mj-lt"/>
                  <a:cs typeface="Calibri"/>
                </a:rPr>
                <a:t> </a:t>
              </a:r>
              <a:r>
                <a:rPr sz="1800" spc="-10" dirty="0">
                  <a:latin typeface="+mj-lt"/>
                  <a:cs typeface="Calibri"/>
                </a:rPr>
                <a:t>quality</a:t>
              </a:r>
              <a:endParaRPr sz="1800" dirty="0">
                <a:latin typeface="+mj-lt"/>
                <a:cs typeface="Calibri"/>
              </a:endParaRPr>
            </a:p>
          </p:txBody>
        </p:sp>
        <p:sp>
          <p:nvSpPr>
            <p:cNvPr id="7" name="object 7"/>
            <p:cNvSpPr txBox="1"/>
            <p:nvPr/>
          </p:nvSpPr>
          <p:spPr>
            <a:xfrm>
              <a:off x="1018157" y="4375137"/>
              <a:ext cx="10381741" cy="2205732"/>
            </a:xfrm>
            <a:prstGeom prst="rect">
              <a:avLst/>
            </a:prstGeom>
          </p:spPr>
          <p:txBody>
            <a:bodyPr vert="horz" wrap="square" lIns="0" tIns="60960" rIns="0" bIns="0" rtlCol="0">
              <a:spAutoFit/>
            </a:bodyPr>
            <a:lstStyle/>
            <a:p>
              <a:pPr marL="240665" indent="-227965">
                <a:lnSpc>
                  <a:spcPct val="100000"/>
                </a:lnSpc>
                <a:spcBef>
                  <a:spcPts val="480"/>
                </a:spcBef>
                <a:buFont typeface="Arial"/>
                <a:buChar char="•"/>
                <a:tabLst>
                  <a:tab pos="240665" algn="l"/>
                  <a:tab pos="241300" algn="l"/>
                </a:tabLst>
              </a:pPr>
              <a:r>
                <a:rPr lang="en-US" sz="1800" b="1" dirty="0">
                  <a:latin typeface="+mj-lt"/>
                  <a:cs typeface="Calibri"/>
                </a:rPr>
                <a:t>North Carolina General Statute Limits:</a:t>
              </a:r>
              <a:endParaRPr sz="1800" dirty="0">
                <a:latin typeface="+mj-lt"/>
                <a:cs typeface="Calibri"/>
              </a:endParaRPr>
            </a:p>
            <a:p>
              <a:pPr marL="697865" lvl="1" indent="-227965">
                <a:lnSpc>
                  <a:spcPct val="100000"/>
                </a:lnSpc>
                <a:spcBef>
                  <a:spcPts val="385"/>
                </a:spcBef>
                <a:buFont typeface="Arial"/>
                <a:buChar char="•"/>
                <a:tabLst>
                  <a:tab pos="697865" algn="l"/>
                  <a:tab pos="698500" algn="l"/>
                </a:tabLst>
              </a:pPr>
              <a:r>
                <a:rPr lang="en-US" sz="1800" dirty="0">
                  <a:latin typeface="+mj-lt"/>
                  <a:cs typeface="Calibri"/>
                </a:rPr>
                <a:t>Savings certificates must be issued by S&amp;L organized under state of NC of federal S&amp;L with principal office in North Carolina </a:t>
              </a:r>
              <a:r>
                <a:rPr lang="en-US" sz="1800" spc="-10" dirty="0">
                  <a:cs typeface="Calibri"/>
                </a:rPr>
                <a:t>§159-30(c)(5) </a:t>
              </a:r>
              <a:endParaRPr lang="en-US" sz="1800" dirty="0">
                <a:latin typeface="+mj-lt"/>
                <a:cs typeface="Calibri"/>
              </a:endParaRPr>
            </a:p>
            <a:p>
              <a:pPr marL="697865" lvl="1" indent="-227965">
                <a:lnSpc>
                  <a:spcPct val="100000"/>
                </a:lnSpc>
                <a:spcBef>
                  <a:spcPts val="385"/>
                </a:spcBef>
                <a:buFont typeface="Arial"/>
                <a:buChar char="•"/>
                <a:tabLst>
                  <a:tab pos="697865" algn="l"/>
                  <a:tab pos="698500" algn="l"/>
                </a:tabLst>
              </a:pPr>
              <a:r>
                <a:rPr lang="en-US" dirty="0">
                  <a:latin typeface="+mj-lt"/>
                  <a:cs typeface="Calibri"/>
                </a:rPr>
                <a:t>Amounts greater than insured value must be fully collateralized </a:t>
              </a:r>
            </a:p>
            <a:p>
              <a:pPr marL="697865" lvl="1" indent="-227965">
                <a:lnSpc>
                  <a:spcPct val="100000"/>
                </a:lnSpc>
                <a:spcBef>
                  <a:spcPts val="385"/>
                </a:spcBef>
                <a:buFont typeface="Arial"/>
                <a:buChar char="•"/>
                <a:tabLst>
                  <a:tab pos="697865" algn="l"/>
                  <a:tab pos="698500" algn="l"/>
                </a:tabLst>
              </a:pPr>
              <a:r>
                <a:rPr lang="en-US" dirty="0">
                  <a:latin typeface="+mj-lt"/>
                  <a:cs typeface="Calibri"/>
                </a:rPr>
                <a:t>Certificates of deposits must be custodied by finance officer, who is responsible for safekeeping </a:t>
              </a:r>
              <a:r>
                <a:rPr lang="en-US" sz="1800" spc="-10" dirty="0">
                  <a:cs typeface="Calibri"/>
                </a:rPr>
                <a:t>§ </a:t>
              </a:r>
              <a:r>
                <a:rPr lang="en-US" dirty="0">
                  <a:latin typeface="+mj-lt"/>
                  <a:cs typeface="Calibri"/>
                </a:rPr>
                <a:t>159-30(d) </a:t>
              </a:r>
            </a:p>
            <a:p>
              <a:pPr marL="697865" lvl="1" indent="-227965">
                <a:lnSpc>
                  <a:spcPct val="100000"/>
                </a:lnSpc>
                <a:spcBef>
                  <a:spcPts val="385"/>
                </a:spcBef>
                <a:buFont typeface="Arial"/>
                <a:buChar char="•"/>
                <a:tabLst>
                  <a:tab pos="697865" algn="l"/>
                  <a:tab pos="698500" algn="l"/>
                </a:tabLst>
              </a:pPr>
              <a:r>
                <a:rPr sz="1800" dirty="0">
                  <a:latin typeface="+mj-lt"/>
                  <a:cs typeface="Calibri"/>
                </a:rPr>
                <a:t>No</a:t>
              </a:r>
              <a:r>
                <a:rPr sz="1800" spc="-25" dirty="0">
                  <a:latin typeface="+mj-lt"/>
                  <a:cs typeface="Calibri"/>
                </a:rPr>
                <a:t> </a:t>
              </a:r>
              <a:r>
                <a:rPr sz="1800" dirty="0">
                  <a:latin typeface="+mj-lt"/>
                  <a:cs typeface="Calibri"/>
                </a:rPr>
                <a:t>credit quality</a:t>
              </a:r>
              <a:r>
                <a:rPr sz="1800" spc="-10" dirty="0">
                  <a:latin typeface="+mj-lt"/>
                  <a:cs typeface="Calibri"/>
                </a:rPr>
                <a:t> requirement</a:t>
              </a:r>
              <a:endParaRPr sz="1800" dirty="0">
                <a:latin typeface="+mj-lt"/>
                <a:cs typeface="Calibri"/>
              </a:endParaRPr>
            </a:p>
          </p:txBody>
        </p:sp>
      </p:grpSp>
      <p:sp>
        <p:nvSpPr>
          <p:cNvPr id="11" name="Slide Number Placeholder 2">
            <a:extLst>
              <a:ext uri="{FF2B5EF4-FFF2-40B4-BE49-F238E27FC236}">
                <a16:creationId xmlns:a16="http://schemas.microsoft.com/office/drawing/2014/main" id="{77F7EAEC-0401-22CC-8A92-862D8BB9F507}"/>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41</a:t>
            </a:fld>
            <a:endParaRPr lang="en-US" sz="900" dirty="0">
              <a:solidFill>
                <a:schemeClr val="accent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1148493"/>
            <a:ext cx="11029616" cy="567463"/>
          </a:xfrm>
          <a:prstGeom prst="rect">
            <a:avLst/>
          </a:prstGeom>
        </p:spPr>
        <p:txBody>
          <a:bodyPr vert="horz" wrap="square" lIns="0" tIns="13335" rIns="0" bIns="0" rtlCol="0">
            <a:spAutoFit/>
          </a:bodyPr>
          <a:lstStyle/>
          <a:p>
            <a:pPr marL="12700">
              <a:lnSpc>
                <a:spcPct val="100000"/>
              </a:lnSpc>
              <a:spcBef>
                <a:spcPts val="105"/>
              </a:spcBef>
            </a:pPr>
            <a:r>
              <a:rPr sz="3600" b="0" dirty="0">
                <a:cs typeface="Calibri Light"/>
              </a:rPr>
              <a:t>Commercial</a:t>
            </a:r>
            <a:r>
              <a:rPr sz="3600" b="0" spc="-105" dirty="0">
                <a:cs typeface="Calibri Light"/>
              </a:rPr>
              <a:t> </a:t>
            </a:r>
            <a:r>
              <a:rPr sz="3600" b="0" spc="-10" dirty="0">
                <a:cs typeface="Calibri Light"/>
              </a:rPr>
              <a:t>Paper</a:t>
            </a:r>
          </a:p>
        </p:txBody>
      </p:sp>
      <p:sp>
        <p:nvSpPr>
          <p:cNvPr id="8" name="object 8"/>
          <p:cNvSpPr txBox="1">
            <a:spLocks noGrp="1"/>
          </p:cNvSpPr>
          <p:nvPr>
            <p:ph type="sldNum" sz="quarter" idx="7"/>
          </p:nvPr>
        </p:nvSpPr>
        <p:spPr>
          <a:xfrm>
            <a:off x="11067288" y="6463728"/>
            <a:ext cx="256691" cy="190016"/>
          </a:xfrm>
          <a:prstGeom prst="rect">
            <a:avLst/>
          </a:prstGeom>
        </p:spPr>
        <p:txBody>
          <a:bodyPr vert="horz" wrap="square" lIns="0" tIns="0" rIns="0" bIns="0" rtlCol="0">
            <a:spAutoFit/>
          </a:bodyPr>
          <a:lstStyle>
            <a:defPPr>
              <a:defRPr kern="0"/>
            </a:defPPr>
            <a:lvl1pPr>
              <a:defRPr sz="1200" b="0" i="0">
                <a:solidFill>
                  <a:schemeClr val="bg1"/>
                </a:solidFill>
                <a:latin typeface="Calibri"/>
                <a:cs typeface="Calibri"/>
              </a:defRPr>
            </a:lvl1pPr>
          </a:lstStyle>
          <a:p>
            <a:pPr marL="115570">
              <a:lnSpc>
                <a:spcPts val="1240"/>
              </a:lnSpc>
            </a:pPr>
            <a:fld id="{81D60167-4931-47E6-BA6A-407CBD079E47}" type="slidenum">
              <a:rPr lang="en-US" smtClean="0"/>
              <a:pPr marL="115570">
                <a:lnSpc>
                  <a:spcPts val="1240"/>
                </a:lnSpc>
              </a:pPr>
              <a:t>42</a:t>
            </a:fld>
            <a:endParaRPr spc="-25" dirty="0"/>
          </a:p>
        </p:txBody>
      </p:sp>
      <p:sp>
        <p:nvSpPr>
          <p:cNvPr id="3" name="object 3"/>
          <p:cNvSpPr txBox="1"/>
          <p:nvPr/>
        </p:nvSpPr>
        <p:spPr>
          <a:xfrm>
            <a:off x="852933" y="2052409"/>
            <a:ext cx="10214610" cy="546735"/>
          </a:xfrm>
          <a:prstGeom prst="rect">
            <a:avLst/>
          </a:prstGeom>
        </p:spPr>
        <p:txBody>
          <a:bodyPr vert="horz" wrap="square" lIns="0" tIns="43815" rIns="0" bIns="0" rtlCol="0">
            <a:spAutoFit/>
          </a:bodyPr>
          <a:lstStyle/>
          <a:p>
            <a:pPr marL="240665" marR="5080" indent="-228600">
              <a:lnSpc>
                <a:spcPts val="1939"/>
              </a:lnSpc>
              <a:spcBef>
                <a:spcPts val="345"/>
              </a:spcBef>
              <a:buFont typeface="Arial"/>
              <a:buChar char="•"/>
              <a:tabLst>
                <a:tab pos="240665" algn="l"/>
                <a:tab pos="241300" algn="l"/>
              </a:tabLst>
            </a:pPr>
            <a:r>
              <a:rPr sz="2000" dirty="0">
                <a:cs typeface="Calibri"/>
              </a:rPr>
              <a:t>Unsecured</a:t>
            </a:r>
            <a:r>
              <a:rPr sz="2000" spc="-15" dirty="0">
                <a:cs typeface="Calibri"/>
              </a:rPr>
              <a:t> </a:t>
            </a:r>
            <a:r>
              <a:rPr sz="2000" dirty="0">
                <a:cs typeface="Calibri"/>
              </a:rPr>
              <a:t>promissory</a:t>
            </a:r>
            <a:r>
              <a:rPr sz="2000" spc="-35" dirty="0">
                <a:cs typeface="Calibri"/>
              </a:rPr>
              <a:t> </a:t>
            </a:r>
            <a:r>
              <a:rPr sz="2000" dirty="0">
                <a:cs typeface="Calibri"/>
              </a:rPr>
              <a:t>notes</a:t>
            </a:r>
            <a:r>
              <a:rPr sz="2000" spc="-20" dirty="0">
                <a:cs typeface="Calibri"/>
              </a:rPr>
              <a:t> </a:t>
            </a:r>
            <a:r>
              <a:rPr sz="2000" dirty="0">
                <a:cs typeface="Calibri"/>
              </a:rPr>
              <a:t>issued</a:t>
            </a:r>
            <a:r>
              <a:rPr sz="2000" spc="-25" dirty="0">
                <a:cs typeface="Calibri"/>
              </a:rPr>
              <a:t> </a:t>
            </a:r>
            <a:r>
              <a:rPr sz="2000" dirty="0">
                <a:cs typeface="Calibri"/>
              </a:rPr>
              <a:t>by</a:t>
            </a:r>
            <a:r>
              <a:rPr sz="2000" spc="-25" dirty="0">
                <a:cs typeface="Calibri"/>
              </a:rPr>
              <a:t> </a:t>
            </a:r>
            <a:r>
              <a:rPr sz="2000" dirty="0">
                <a:cs typeface="Calibri"/>
              </a:rPr>
              <a:t>corporations</a:t>
            </a:r>
            <a:r>
              <a:rPr sz="2000" spc="-10" dirty="0">
                <a:cs typeface="Calibri"/>
              </a:rPr>
              <a:t> </a:t>
            </a:r>
            <a:r>
              <a:rPr sz="2000" dirty="0">
                <a:cs typeface="Calibri"/>
              </a:rPr>
              <a:t>and</a:t>
            </a:r>
            <a:r>
              <a:rPr sz="2000" spc="-10" dirty="0">
                <a:cs typeface="Calibri"/>
              </a:rPr>
              <a:t> </a:t>
            </a:r>
            <a:r>
              <a:rPr sz="2000" dirty="0">
                <a:cs typeface="Calibri"/>
              </a:rPr>
              <a:t>financial</a:t>
            </a:r>
            <a:r>
              <a:rPr sz="2000" spc="-5" dirty="0">
                <a:cs typeface="Calibri"/>
              </a:rPr>
              <a:t> </a:t>
            </a:r>
            <a:r>
              <a:rPr sz="2000" dirty="0">
                <a:cs typeface="Calibri"/>
              </a:rPr>
              <a:t>institutions</a:t>
            </a:r>
            <a:r>
              <a:rPr sz="2000" spc="-10" dirty="0">
                <a:cs typeface="Calibri"/>
              </a:rPr>
              <a:t> </a:t>
            </a:r>
            <a:r>
              <a:rPr sz="2000" dirty="0">
                <a:cs typeface="Calibri"/>
              </a:rPr>
              <a:t>to</a:t>
            </a:r>
            <a:r>
              <a:rPr sz="2000" spc="-25" dirty="0">
                <a:cs typeface="Calibri"/>
              </a:rPr>
              <a:t> </a:t>
            </a:r>
            <a:r>
              <a:rPr sz="2000" dirty="0">
                <a:cs typeface="Calibri"/>
              </a:rPr>
              <a:t>raise</a:t>
            </a:r>
            <a:r>
              <a:rPr sz="2000" spc="-20" dirty="0">
                <a:cs typeface="Calibri"/>
              </a:rPr>
              <a:t> </a:t>
            </a:r>
            <a:r>
              <a:rPr sz="2000" dirty="0">
                <a:cs typeface="Calibri"/>
              </a:rPr>
              <a:t>funds</a:t>
            </a:r>
            <a:r>
              <a:rPr sz="2000" spc="-20" dirty="0">
                <a:cs typeface="Calibri"/>
              </a:rPr>
              <a:t> </a:t>
            </a:r>
            <a:r>
              <a:rPr sz="2000" dirty="0">
                <a:cs typeface="Calibri"/>
              </a:rPr>
              <a:t>on</a:t>
            </a:r>
            <a:r>
              <a:rPr sz="2000" spc="-15" dirty="0">
                <a:cs typeface="Calibri"/>
              </a:rPr>
              <a:t> </a:t>
            </a:r>
            <a:r>
              <a:rPr sz="2000" dirty="0">
                <a:cs typeface="Calibri"/>
              </a:rPr>
              <a:t>a</a:t>
            </a:r>
            <a:r>
              <a:rPr sz="2000" spc="-20" dirty="0">
                <a:cs typeface="Calibri"/>
              </a:rPr>
              <a:t> </a:t>
            </a:r>
            <a:r>
              <a:rPr sz="2000" spc="-10" dirty="0">
                <a:cs typeface="Calibri"/>
              </a:rPr>
              <a:t>short-</a:t>
            </a:r>
            <a:r>
              <a:rPr sz="2000" spc="-20" dirty="0">
                <a:cs typeface="Calibri"/>
              </a:rPr>
              <a:t>term </a:t>
            </a:r>
            <a:r>
              <a:rPr sz="2000" spc="-10" dirty="0">
                <a:cs typeface="Calibri"/>
              </a:rPr>
              <a:t>basis.</a:t>
            </a:r>
            <a:endParaRPr sz="2000" dirty="0">
              <a:cs typeface="Calibri"/>
            </a:endParaRPr>
          </a:p>
        </p:txBody>
      </p:sp>
      <p:sp>
        <p:nvSpPr>
          <p:cNvPr id="4" name="object 4"/>
          <p:cNvSpPr txBox="1"/>
          <p:nvPr/>
        </p:nvSpPr>
        <p:spPr>
          <a:xfrm>
            <a:off x="1322861" y="2679574"/>
            <a:ext cx="1820429" cy="1806263"/>
          </a:xfrm>
          <a:prstGeom prst="rect">
            <a:avLst/>
          </a:prstGeom>
        </p:spPr>
        <p:txBody>
          <a:bodyPr vert="horz" wrap="square" lIns="0" tIns="61594" rIns="0" bIns="0" rtlCol="0">
            <a:spAutoFit/>
          </a:bodyPr>
          <a:lstStyle/>
          <a:p>
            <a:pPr marL="372110" indent="-360045">
              <a:lnSpc>
                <a:spcPct val="100000"/>
              </a:lnSpc>
              <a:spcBef>
                <a:spcPts val="484"/>
              </a:spcBef>
              <a:buFont typeface="Arial"/>
              <a:buChar char="•"/>
              <a:tabLst>
                <a:tab pos="372110" algn="l"/>
                <a:tab pos="372745" algn="l"/>
              </a:tabLst>
            </a:pPr>
            <a:r>
              <a:rPr sz="2000" b="1" spc="-10" dirty="0">
                <a:cs typeface="Calibri"/>
              </a:rPr>
              <a:t>Issuer:</a:t>
            </a:r>
            <a:endParaRPr sz="2000" dirty="0">
              <a:cs typeface="Calibri"/>
            </a:endParaRPr>
          </a:p>
          <a:p>
            <a:pPr marL="372110" indent="-360045">
              <a:lnSpc>
                <a:spcPct val="100000"/>
              </a:lnSpc>
              <a:spcBef>
                <a:spcPts val="380"/>
              </a:spcBef>
              <a:buFont typeface="Arial"/>
              <a:buChar char="•"/>
              <a:tabLst>
                <a:tab pos="372110" algn="l"/>
                <a:tab pos="372745" algn="l"/>
              </a:tabLst>
            </a:pPr>
            <a:r>
              <a:rPr sz="2000" b="1" spc="-10" dirty="0">
                <a:cs typeface="Calibri"/>
              </a:rPr>
              <a:t>Credit:</a:t>
            </a:r>
            <a:endParaRPr sz="2000" dirty="0">
              <a:cs typeface="Calibri"/>
            </a:endParaRPr>
          </a:p>
          <a:p>
            <a:pPr marL="372110" indent="-360045">
              <a:lnSpc>
                <a:spcPct val="100000"/>
              </a:lnSpc>
              <a:spcBef>
                <a:spcPts val="385"/>
              </a:spcBef>
              <a:buFont typeface="Arial"/>
              <a:buChar char="•"/>
              <a:tabLst>
                <a:tab pos="372110" algn="l"/>
                <a:tab pos="372745" algn="l"/>
              </a:tabLst>
            </a:pPr>
            <a:r>
              <a:rPr sz="2000" b="1" spc="-10" dirty="0">
                <a:cs typeface="Calibri"/>
              </a:rPr>
              <a:t>Maturity:</a:t>
            </a:r>
            <a:endParaRPr sz="2000" dirty="0">
              <a:cs typeface="Calibri"/>
            </a:endParaRPr>
          </a:p>
          <a:p>
            <a:pPr marL="372110" indent="-360045">
              <a:lnSpc>
                <a:spcPct val="100000"/>
              </a:lnSpc>
              <a:spcBef>
                <a:spcPts val="385"/>
              </a:spcBef>
              <a:buFont typeface="Arial"/>
              <a:buChar char="•"/>
              <a:tabLst>
                <a:tab pos="372110" algn="l"/>
                <a:tab pos="372745" algn="l"/>
              </a:tabLst>
            </a:pPr>
            <a:r>
              <a:rPr sz="2000" b="1" spc="-10" dirty="0">
                <a:cs typeface="Calibri"/>
              </a:rPr>
              <a:t>Liquidity:</a:t>
            </a:r>
            <a:endParaRPr sz="2000" dirty="0">
              <a:cs typeface="Calibri"/>
            </a:endParaRPr>
          </a:p>
          <a:p>
            <a:pPr marL="372110" indent="-360045">
              <a:lnSpc>
                <a:spcPct val="100000"/>
              </a:lnSpc>
              <a:spcBef>
                <a:spcPts val="385"/>
              </a:spcBef>
              <a:buFont typeface="Arial"/>
              <a:buChar char="•"/>
              <a:tabLst>
                <a:tab pos="372110" algn="l"/>
                <a:tab pos="372745" algn="l"/>
              </a:tabLst>
            </a:pPr>
            <a:r>
              <a:rPr sz="2000" b="1" spc="-10" dirty="0">
                <a:cs typeface="Calibri"/>
              </a:rPr>
              <a:t>Yield:</a:t>
            </a:r>
            <a:endParaRPr sz="2000" dirty="0">
              <a:cs typeface="Calibri"/>
            </a:endParaRPr>
          </a:p>
        </p:txBody>
      </p:sp>
      <p:sp>
        <p:nvSpPr>
          <p:cNvPr id="5" name="object 5"/>
          <p:cNvSpPr txBox="1"/>
          <p:nvPr/>
        </p:nvSpPr>
        <p:spPr>
          <a:xfrm>
            <a:off x="3101339" y="2670405"/>
            <a:ext cx="6706895" cy="1824602"/>
          </a:xfrm>
          <a:prstGeom prst="rect">
            <a:avLst/>
          </a:prstGeom>
        </p:spPr>
        <p:txBody>
          <a:bodyPr vert="horz" wrap="square" lIns="0" tIns="12700" rIns="0" bIns="0" rtlCol="0">
            <a:spAutoFit/>
          </a:bodyPr>
          <a:lstStyle/>
          <a:p>
            <a:pPr marL="12700" marR="2656840">
              <a:lnSpc>
                <a:spcPct val="117800"/>
              </a:lnSpc>
              <a:spcBef>
                <a:spcPts val="100"/>
              </a:spcBef>
            </a:pPr>
            <a:r>
              <a:rPr sz="2000" dirty="0">
                <a:cs typeface="Calibri"/>
              </a:rPr>
              <a:t>Domestic</a:t>
            </a:r>
            <a:r>
              <a:rPr sz="2000" spc="-30" dirty="0">
                <a:cs typeface="Calibri"/>
              </a:rPr>
              <a:t> </a:t>
            </a:r>
            <a:r>
              <a:rPr sz="2000" dirty="0">
                <a:cs typeface="Calibri"/>
              </a:rPr>
              <a:t>and</a:t>
            </a:r>
            <a:r>
              <a:rPr sz="2000" spc="-40" dirty="0">
                <a:cs typeface="Calibri"/>
              </a:rPr>
              <a:t> </a:t>
            </a:r>
            <a:r>
              <a:rPr sz="2000" dirty="0">
                <a:cs typeface="Calibri"/>
              </a:rPr>
              <a:t>foreign</a:t>
            </a:r>
            <a:r>
              <a:rPr sz="2000" spc="-25" dirty="0">
                <a:cs typeface="Calibri"/>
              </a:rPr>
              <a:t> </a:t>
            </a:r>
            <a:r>
              <a:rPr sz="2000" spc="-10" dirty="0">
                <a:cs typeface="Calibri"/>
              </a:rPr>
              <a:t>corporations </a:t>
            </a:r>
            <a:r>
              <a:rPr sz="2000" dirty="0">
                <a:cs typeface="Calibri"/>
              </a:rPr>
              <a:t>Investment</a:t>
            </a:r>
            <a:r>
              <a:rPr sz="2000" spc="-60" dirty="0">
                <a:cs typeface="Calibri"/>
              </a:rPr>
              <a:t> </a:t>
            </a:r>
            <a:r>
              <a:rPr sz="2000" dirty="0">
                <a:cs typeface="Calibri"/>
              </a:rPr>
              <a:t>grade:</a:t>
            </a:r>
            <a:r>
              <a:rPr sz="2000" spc="-10" dirty="0">
                <a:cs typeface="Calibri"/>
              </a:rPr>
              <a:t> </a:t>
            </a:r>
            <a:r>
              <a:rPr sz="2000" dirty="0">
                <a:cs typeface="Calibri"/>
              </a:rPr>
              <a:t>A-</a:t>
            </a:r>
            <a:r>
              <a:rPr sz="2000" spc="-25" dirty="0">
                <a:cs typeface="Calibri"/>
              </a:rPr>
              <a:t>1/A-</a:t>
            </a:r>
            <a:r>
              <a:rPr sz="2000" dirty="0">
                <a:cs typeface="Calibri"/>
              </a:rPr>
              <a:t>1+,</a:t>
            </a:r>
            <a:r>
              <a:rPr sz="2000" spc="-25" dirty="0">
                <a:cs typeface="Calibri"/>
              </a:rPr>
              <a:t> </a:t>
            </a:r>
            <a:r>
              <a:rPr sz="2000" dirty="0">
                <a:cs typeface="Calibri"/>
              </a:rPr>
              <a:t>P1,</a:t>
            </a:r>
            <a:r>
              <a:rPr sz="2000" spc="-15" dirty="0">
                <a:cs typeface="Calibri"/>
              </a:rPr>
              <a:t> </a:t>
            </a:r>
            <a:r>
              <a:rPr sz="2000" spc="-10" dirty="0">
                <a:cs typeface="Calibri"/>
              </a:rPr>
              <a:t>F-</a:t>
            </a:r>
            <a:r>
              <a:rPr sz="2000" spc="-50" dirty="0">
                <a:cs typeface="Calibri"/>
              </a:rPr>
              <a:t>1</a:t>
            </a:r>
            <a:endParaRPr sz="2000" dirty="0">
              <a:cs typeface="Calibri"/>
            </a:endParaRPr>
          </a:p>
          <a:p>
            <a:pPr marL="12700" marR="5080">
              <a:lnSpc>
                <a:spcPct val="117800"/>
              </a:lnSpc>
            </a:pPr>
            <a:r>
              <a:rPr sz="2000" dirty="0">
                <a:cs typeface="Calibri"/>
              </a:rPr>
              <a:t>1</a:t>
            </a:r>
            <a:r>
              <a:rPr sz="2000" spc="-45" dirty="0">
                <a:cs typeface="Calibri"/>
              </a:rPr>
              <a:t> </a:t>
            </a:r>
            <a:r>
              <a:rPr sz="2000" dirty="0">
                <a:cs typeface="Calibri"/>
              </a:rPr>
              <a:t>to</a:t>
            </a:r>
            <a:r>
              <a:rPr sz="2000" spc="-30" dirty="0">
                <a:cs typeface="Calibri"/>
              </a:rPr>
              <a:t> </a:t>
            </a:r>
            <a:r>
              <a:rPr sz="2000" dirty="0">
                <a:cs typeface="Calibri"/>
              </a:rPr>
              <a:t>270</a:t>
            </a:r>
            <a:r>
              <a:rPr sz="2000" spc="-20" dirty="0">
                <a:cs typeface="Calibri"/>
              </a:rPr>
              <a:t> </a:t>
            </a:r>
            <a:r>
              <a:rPr sz="2000" dirty="0">
                <a:cs typeface="Calibri"/>
              </a:rPr>
              <a:t>days,</a:t>
            </a:r>
            <a:r>
              <a:rPr sz="2000" spc="-35" dirty="0">
                <a:cs typeface="Calibri"/>
              </a:rPr>
              <a:t> </a:t>
            </a:r>
            <a:r>
              <a:rPr sz="2000" dirty="0">
                <a:cs typeface="Calibri"/>
              </a:rPr>
              <a:t>bankruptcy</a:t>
            </a:r>
            <a:r>
              <a:rPr sz="2000" spc="-20" dirty="0">
                <a:cs typeface="Calibri"/>
              </a:rPr>
              <a:t> </a:t>
            </a:r>
            <a:r>
              <a:rPr sz="2000" dirty="0">
                <a:cs typeface="Calibri"/>
              </a:rPr>
              <a:t>risk</a:t>
            </a:r>
            <a:r>
              <a:rPr sz="2000" spc="-35" dirty="0">
                <a:cs typeface="Calibri"/>
              </a:rPr>
              <a:t> </a:t>
            </a:r>
            <a:r>
              <a:rPr sz="2000" dirty="0">
                <a:cs typeface="Calibri"/>
              </a:rPr>
              <a:t>extends</a:t>
            </a:r>
            <a:r>
              <a:rPr sz="2000" spc="-25" dirty="0">
                <a:cs typeface="Calibri"/>
              </a:rPr>
              <a:t> </a:t>
            </a:r>
            <a:r>
              <a:rPr sz="2000" dirty="0">
                <a:cs typeface="Calibri"/>
              </a:rPr>
              <a:t>for</a:t>
            </a:r>
            <a:r>
              <a:rPr sz="2000" spc="-25" dirty="0">
                <a:cs typeface="Calibri"/>
              </a:rPr>
              <a:t> </a:t>
            </a:r>
            <a:r>
              <a:rPr sz="2000" dirty="0">
                <a:cs typeface="Calibri"/>
              </a:rPr>
              <a:t>90</a:t>
            </a:r>
            <a:r>
              <a:rPr sz="2000" spc="-30" dirty="0">
                <a:cs typeface="Calibri"/>
              </a:rPr>
              <a:t> </a:t>
            </a:r>
            <a:r>
              <a:rPr sz="2000" dirty="0">
                <a:cs typeface="Calibri"/>
              </a:rPr>
              <a:t>days</a:t>
            </a:r>
            <a:r>
              <a:rPr sz="2000" spc="-40" dirty="0">
                <a:cs typeface="Calibri"/>
              </a:rPr>
              <a:t> </a:t>
            </a:r>
            <a:r>
              <a:rPr sz="2000" dirty="0">
                <a:cs typeface="Calibri"/>
              </a:rPr>
              <a:t>after</a:t>
            </a:r>
            <a:r>
              <a:rPr sz="2000" spc="-25" dirty="0">
                <a:cs typeface="Calibri"/>
              </a:rPr>
              <a:t> </a:t>
            </a:r>
            <a:r>
              <a:rPr sz="2000" spc="-10" dirty="0">
                <a:cs typeface="Calibri"/>
              </a:rPr>
              <a:t>maturity </a:t>
            </a:r>
            <a:r>
              <a:rPr sz="2000" dirty="0">
                <a:cs typeface="Calibri"/>
              </a:rPr>
              <a:t>Moderate</a:t>
            </a:r>
            <a:r>
              <a:rPr sz="2000" spc="-45" dirty="0">
                <a:cs typeface="Calibri"/>
              </a:rPr>
              <a:t> </a:t>
            </a:r>
            <a:r>
              <a:rPr sz="2000" dirty="0">
                <a:cs typeface="Calibri"/>
              </a:rPr>
              <a:t>to</a:t>
            </a:r>
            <a:r>
              <a:rPr sz="2000" spc="-50" dirty="0">
                <a:cs typeface="Calibri"/>
              </a:rPr>
              <a:t> </a:t>
            </a:r>
            <a:r>
              <a:rPr sz="2000" spc="-20" dirty="0">
                <a:cs typeface="Calibri"/>
              </a:rPr>
              <a:t>high</a:t>
            </a:r>
            <a:endParaRPr sz="2000" dirty="0">
              <a:cs typeface="Calibri"/>
            </a:endParaRPr>
          </a:p>
          <a:p>
            <a:pPr marL="12700">
              <a:lnSpc>
                <a:spcPct val="100000"/>
              </a:lnSpc>
              <a:spcBef>
                <a:spcPts val="380"/>
              </a:spcBef>
            </a:pPr>
            <a:r>
              <a:rPr sz="2000" dirty="0">
                <a:cs typeface="Calibri"/>
              </a:rPr>
              <a:t>Higher</a:t>
            </a:r>
            <a:r>
              <a:rPr sz="2000" spc="-20" dirty="0">
                <a:cs typeface="Calibri"/>
              </a:rPr>
              <a:t> </a:t>
            </a:r>
            <a:r>
              <a:rPr sz="2000" dirty="0">
                <a:cs typeface="Calibri"/>
              </a:rPr>
              <a:t>than</a:t>
            </a:r>
            <a:r>
              <a:rPr sz="2000" spc="-30" dirty="0">
                <a:cs typeface="Calibri"/>
              </a:rPr>
              <a:t> </a:t>
            </a:r>
            <a:r>
              <a:rPr sz="2000" dirty="0">
                <a:cs typeface="Calibri"/>
              </a:rPr>
              <a:t>U.S.</a:t>
            </a:r>
            <a:r>
              <a:rPr sz="2000" spc="-30" dirty="0">
                <a:cs typeface="Calibri"/>
              </a:rPr>
              <a:t> </a:t>
            </a:r>
            <a:r>
              <a:rPr sz="2000" spc="-10" dirty="0">
                <a:cs typeface="Calibri"/>
              </a:rPr>
              <a:t>Treasury</a:t>
            </a:r>
            <a:r>
              <a:rPr sz="2000" spc="-35" dirty="0">
                <a:cs typeface="Calibri"/>
              </a:rPr>
              <a:t> </a:t>
            </a:r>
            <a:r>
              <a:rPr sz="2000" dirty="0">
                <a:cs typeface="Calibri"/>
              </a:rPr>
              <a:t>and</a:t>
            </a:r>
            <a:r>
              <a:rPr sz="2000" spc="-30" dirty="0">
                <a:cs typeface="Calibri"/>
              </a:rPr>
              <a:t> </a:t>
            </a:r>
            <a:r>
              <a:rPr sz="2000" dirty="0">
                <a:cs typeface="Calibri"/>
              </a:rPr>
              <a:t>Federal</a:t>
            </a:r>
            <a:r>
              <a:rPr sz="2000" spc="-35" dirty="0">
                <a:cs typeface="Calibri"/>
              </a:rPr>
              <a:t> </a:t>
            </a:r>
            <a:r>
              <a:rPr sz="2000" dirty="0">
                <a:cs typeface="Calibri"/>
              </a:rPr>
              <a:t>Agency</a:t>
            </a:r>
            <a:r>
              <a:rPr sz="2000" spc="-25" dirty="0">
                <a:cs typeface="Calibri"/>
              </a:rPr>
              <a:t> </a:t>
            </a:r>
            <a:r>
              <a:rPr sz="2000" spc="-10" dirty="0">
                <a:cs typeface="Calibri"/>
              </a:rPr>
              <a:t>obligations</a:t>
            </a:r>
            <a:endParaRPr sz="2000" dirty="0">
              <a:cs typeface="Calibri"/>
            </a:endParaRPr>
          </a:p>
        </p:txBody>
      </p:sp>
      <p:sp>
        <p:nvSpPr>
          <p:cNvPr id="6" name="object 6"/>
          <p:cNvSpPr txBox="1"/>
          <p:nvPr/>
        </p:nvSpPr>
        <p:spPr>
          <a:xfrm>
            <a:off x="852933" y="4646697"/>
            <a:ext cx="9636624" cy="1447190"/>
          </a:xfrm>
          <a:prstGeom prst="rect">
            <a:avLst/>
          </a:prstGeom>
        </p:spPr>
        <p:txBody>
          <a:bodyPr vert="horz" wrap="square" lIns="0" tIns="61594" rIns="0" bIns="0" rtlCol="0">
            <a:spAutoFit/>
          </a:bodyPr>
          <a:lstStyle/>
          <a:p>
            <a:pPr marL="240665" indent="-227965">
              <a:lnSpc>
                <a:spcPct val="100000"/>
              </a:lnSpc>
              <a:buFont typeface="Arial"/>
              <a:buChar char="•"/>
              <a:tabLst>
                <a:tab pos="240665" algn="l"/>
                <a:tab pos="241300" algn="l"/>
              </a:tabLst>
            </a:pPr>
            <a:r>
              <a:rPr lang="en-US" sz="2000" b="1" dirty="0">
                <a:cs typeface="Calibri"/>
              </a:rPr>
              <a:t>North Carolina General Statute Limits:</a:t>
            </a:r>
            <a:endParaRPr lang="en-US" sz="2000" dirty="0">
              <a:cs typeface="Calibri"/>
            </a:endParaRPr>
          </a:p>
          <a:p>
            <a:pPr marL="697865" lvl="1" indent="-227965">
              <a:lnSpc>
                <a:spcPct val="100000"/>
              </a:lnSpc>
              <a:spcBef>
                <a:spcPts val="380"/>
              </a:spcBef>
              <a:buFont typeface="Arial"/>
              <a:buChar char="•"/>
              <a:tabLst>
                <a:tab pos="697865" algn="l"/>
                <a:tab pos="698500" algn="l"/>
              </a:tabLst>
            </a:pPr>
            <a:r>
              <a:rPr lang="en-US" sz="2000" spc="-60" dirty="0">
                <a:cs typeface="Calibri"/>
              </a:rPr>
              <a:t>Prime </a:t>
            </a:r>
            <a:r>
              <a:rPr sz="2000" dirty="0">
                <a:cs typeface="Calibri"/>
              </a:rPr>
              <a:t>credit</a:t>
            </a:r>
            <a:r>
              <a:rPr sz="2000" spc="-10" dirty="0">
                <a:cs typeface="Calibri"/>
              </a:rPr>
              <a:t> </a:t>
            </a:r>
            <a:r>
              <a:rPr sz="2000" dirty="0">
                <a:cs typeface="Calibri"/>
              </a:rPr>
              <a:t>rating</a:t>
            </a:r>
            <a:r>
              <a:rPr sz="2000" spc="-20" dirty="0">
                <a:cs typeface="Calibri"/>
              </a:rPr>
              <a:t> </a:t>
            </a:r>
            <a:r>
              <a:rPr sz="2000" spc="-10" dirty="0">
                <a:cs typeface="Calibri"/>
              </a:rPr>
              <a:t>required</a:t>
            </a:r>
            <a:r>
              <a:rPr lang="en-US" sz="2000" spc="-10" dirty="0">
                <a:cs typeface="Calibri"/>
              </a:rPr>
              <a:t> (e.g., A-1+, A-1, P-1) of at least one NRSRO; no split ratings</a:t>
            </a:r>
          </a:p>
          <a:p>
            <a:pPr marL="697865" lvl="1" indent="-227965">
              <a:spcBef>
                <a:spcPts val="380"/>
              </a:spcBef>
              <a:buFont typeface="Arial"/>
              <a:buChar char="•"/>
              <a:tabLst>
                <a:tab pos="697865" algn="l"/>
                <a:tab pos="698500" algn="l"/>
              </a:tabLst>
            </a:pPr>
            <a:r>
              <a:rPr lang="en-US" sz="2000" dirty="0">
                <a:cs typeface="Calibri"/>
              </a:rPr>
              <a:t>No</a:t>
            </a:r>
            <a:r>
              <a:rPr lang="en-US" sz="2000" spc="-10" dirty="0">
                <a:cs typeface="Calibri"/>
              </a:rPr>
              <a:t> </a:t>
            </a:r>
            <a:r>
              <a:rPr lang="en-US" sz="2000" dirty="0">
                <a:cs typeface="Calibri"/>
              </a:rPr>
              <a:t>maximum</a:t>
            </a:r>
            <a:r>
              <a:rPr lang="en-US" sz="2000" spc="-5" dirty="0">
                <a:cs typeface="Calibri"/>
              </a:rPr>
              <a:t> </a:t>
            </a:r>
            <a:r>
              <a:rPr lang="en-US" sz="2000" spc="-10" dirty="0">
                <a:cs typeface="Calibri"/>
              </a:rPr>
              <a:t>percentage</a:t>
            </a:r>
            <a:endParaRPr lang="en-US" sz="2000" dirty="0">
              <a:cs typeface="Calibri"/>
            </a:endParaRPr>
          </a:p>
          <a:p>
            <a:pPr marL="697865" lvl="1" indent="-227965">
              <a:lnSpc>
                <a:spcPct val="100000"/>
              </a:lnSpc>
              <a:spcBef>
                <a:spcPts val="380"/>
              </a:spcBef>
              <a:buFont typeface="Arial"/>
              <a:buChar char="•"/>
              <a:tabLst>
                <a:tab pos="697865" algn="l"/>
                <a:tab pos="698500" algn="l"/>
              </a:tabLst>
            </a:pPr>
            <a:endParaRPr sz="2000" dirty="0">
              <a:cs typeface="Calibri"/>
            </a:endParaRPr>
          </a:p>
        </p:txBody>
      </p:sp>
      <p:sp>
        <p:nvSpPr>
          <p:cNvPr id="9" name="Slide Number Placeholder 2">
            <a:extLst>
              <a:ext uri="{FF2B5EF4-FFF2-40B4-BE49-F238E27FC236}">
                <a16:creationId xmlns:a16="http://schemas.microsoft.com/office/drawing/2014/main" id="{190C2E39-D307-6C1F-770A-D78B6BB0206B}"/>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42</a:t>
            </a:fld>
            <a:endParaRPr lang="en-US" sz="900" dirty="0">
              <a:solidFill>
                <a:schemeClr val="accent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255" y="1059160"/>
            <a:ext cx="11763892" cy="661528"/>
          </a:xfrm>
          <a:prstGeom prst="rect">
            <a:avLst/>
          </a:prstGeom>
        </p:spPr>
        <p:txBody>
          <a:bodyPr vert="horz" wrap="square" lIns="0" tIns="88900" rIns="0" bIns="0" rtlCol="0">
            <a:spAutoFit/>
          </a:bodyPr>
          <a:lstStyle/>
          <a:p>
            <a:pPr marL="12700" marR="5080">
              <a:lnSpc>
                <a:spcPts val="4750"/>
              </a:lnSpc>
              <a:spcBef>
                <a:spcPts val="700"/>
              </a:spcBef>
            </a:pPr>
            <a:r>
              <a:rPr sz="3400" b="0" dirty="0">
                <a:cs typeface="Calibri Light"/>
              </a:rPr>
              <a:t>Mutual</a:t>
            </a:r>
            <a:r>
              <a:rPr sz="3400" b="0" spc="-15" dirty="0">
                <a:cs typeface="Calibri Light"/>
              </a:rPr>
              <a:t> </a:t>
            </a:r>
            <a:r>
              <a:rPr sz="3400" b="0" spc="-10" dirty="0">
                <a:cs typeface="Calibri Light"/>
              </a:rPr>
              <a:t>Funds</a:t>
            </a:r>
          </a:p>
        </p:txBody>
      </p:sp>
      <p:sp>
        <p:nvSpPr>
          <p:cNvPr id="5" name="object 5"/>
          <p:cNvSpPr txBox="1">
            <a:spLocks noGrp="1"/>
          </p:cNvSpPr>
          <p:nvPr>
            <p:ph type="sldNum" sz="quarter" idx="7"/>
          </p:nvPr>
        </p:nvSpPr>
        <p:spPr>
          <a:xfrm>
            <a:off x="11067288" y="6463728"/>
            <a:ext cx="256691" cy="190016"/>
          </a:xfrm>
          <a:prstGeom prst="rect">
            <a:avLst/>
          </a:prstGeom>
        </p:spPr>
        <p:txBody>
          <a:bodyPr vert="horz" wrap="square" lIns="0" tIns="0" rIns="0" bIns="0" rtlCol="0">
            <a:spAutoFit/>
          </a:bodyPr>
          <a:lstStyle>
            <a:defPPr>
              <a:defRPr kern="0"/>
            </a:defPPr>
            <a:lvl1pPr>
              <a:defRPr sz="1200" b="0" i="0">
                <a:solidFill>
                  <a:schemeClr val="bg1"/>
                </a:solidFill>
                <a:latin typeface="Calibri"/>
                <a:cs typeface="Calibri"/>
              </a:defRPr>
            </a:lvl1pPr>
          </a:lstStyle>
          <a:p>
            <a:pPr marL="115570">
              <a:lnSpc>
                <a:spcPts val="1240"/>
              </a:lnSpc>
            </a:pPr>
            <a:fld id="{81D60167-4931-47E6-BA6A-407CBD079E47}" type="slidenum">
              <a:rPr lang="en-US" smtClean="0"/>
              <a:pPr marL="115570">
                <a:lnSpc>
                  <a:spcPts val="1240"/>
                </a:lnSpc>
              </a:pPr>
              <a:t>43</a:t>
            </a:fld>
            <a:endParaRPr spc="-25" dirty="0"/>
          </a:p>
        </p:txBody>
      </p:sp>
      <p:sp>
        <p:nvSpPr>
          <p:cNvPr id="6" name="Slide Number Placeholder 2">
            <a:extLst>
              <a:ext uri="{FF2B5EF4-FFF2-40B4-BE49-F238E27FC236}">
                <a16:creationId xmlns:a16="http://schemas.microsoft.com/office/drawing/2014/main" id="{04CB46B2-22D5-94CE-9D27-92F6CA0DF4C3}"/>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43</a:t>
            </a:fld>
            <a:endParaRPr lang="en-US" sz="900" dirty="0">
              <a:solidFill>
                <a:schemeClr val="accent2"/>
              </a:solidFill>
            </a:endParaRPr>
          </a:p>
        </p:txBody>
      </p:sp>
      <p:sp>
        <p:nvSpPr>
          <p:cNvPr id="7" name="object 3">
            <a:extLst>
              <a:ext uri="{FF2B5EF4-FFF2-40B4-BE49-F238E27FC236}">
                <a16:creationId xmlns:a16="http://schemas.microsoft.com/office/drawing/2014/main" id="{6D808803-0A1E-DF84-ACB8-EECE42848314}"/>
              </a:ext>
            </a:extLst>
          </p:cNvPr>
          <p:cNvSpPr txBox="1"/>
          <p:nvPr/>
        </p:nvSpPr>
        <p:spPr>
          <a:xfrm>
            <a:off x="852932" y="2052409"/>
            <a:ext cx="10803039" cy="531812"/>
          </a:xfrm>
          <a:prstGeom prst="rect">
            <a:avLst/>
          </a:prstGeom>
        </p:spPr>
        <p:txBody>
          <a:bodyPr vert="horz" wrap="square" lIns="0" tIns="43815" rIns="0" bIns="0" rtlCol="0">
            <a:spAutoFit/>
          </a:bodyPr>
          <a:lstStyle/>
          <a:p>
            <a:pPr marL="240665" marR="5080" indent="-228600">
              <a:lnSpc>
                <a:spcPts val="1939"/>
              </a:lnSpc>
              <a:spcBef>
                <a:spcPts val="345"/>
              </a:spcBef>
              <a:buFont typeface="Arial"/>
              <a:buChar char="•"/>
              <a:tabLst>
                <a:tab pos="240665" algn="l"/>
                <a:tab pos="241300" algn="l"/>
              </a:tabLst>
            </a:pPr>
            <a:r>
              <a:rPr lang="en-US" sz="2000" dirty="0">
                <a:cs typeface="Calibri"/>
              </a:rPr>
              <a:t>SEC-registered open-end investment company that pools money from many investors and pools money in stocks, bonds, short-term money market instructions, or some combination of these assets.</a:t>
            </a:r>
            <a:endParaRPr sz="2000" dirty="0">
              <a:cs typeface="Calibri"/>
            </a:endParaRPr>
          </a:p>
        </p:txBody>
      </p:sp>
      <p:sp>
        <p:nvSpPr>
          <p:cNvPr id="8" name="object 4">
            <a:extLst>
              <a:ext uri="{FF2B5EF4-FFF2-40B4-BE49-F238E27FC236}">
                <a16:creationId xmlns:a16="http://schemas.microsoft.com/office/drawing/2014/main" id="{6770C82F-0228-918C-9C47-E26AE80C0B5C}"/>
              </a:ext>
            </a:extLst>
          </p:cNvPr>
          <p:cNvSpPr txBox="1"/>
          <p:nvPr/>
        </p:nvSpPr>
        <p:spPr>
          <a:xfrm>
            <a:off x="1166649" y="2670405"/>
            <a:ext cx="1976642" cy="1806263"/>
          </a:xfrm>
          <a:prstGeom prst="rect">
            <a:avLst/>
          </a:prstGeom>
        </p:spPr>
        <p:txBody>
          <a:bodyPr vert="horz" wrap="square" lIns="0" tIns="61594" rIns="0" bIns="0" rtlCol="0">
            <a:spAutoFit/>
          </a:bodyPr>
          <a:lstStyle/>
          <a:p>
            <a:pPr marL="372110" indent="-360045">
              <a:lnSpc>
                <a:spcPct val="100000"/>
              </a:lnSpc>
              <a:spcBef>
                <a:spcPts val="484"/>
              </a:spcBef>
              <a:buFont typeface="Arial"/>
              <a:buChar char="•"/>
              <a:tabLst>
                <a:tab pos="372110" algn="l"/>
                <a:tab pos="372745" algn="l"/>
              </a:tabLst>
            </a:pPr>
            <a:r>
              <a:rPr lang="en-US" sz="2000" b="1" spc="-10" dirty="0">
                <a:cs typeface="Calibri"/>
              </a:rPr>
              <a:t>Managed By</a:t>
            </a:r>
            <a:r>
              <a:rPr sz="2000" b="1" spc="-10" dirty="0">
                <a:cs typeface="Calibri"/>
              </a:rPr>
              <a:t>:</a:t>
            </a:r>
            <a:endParaRPr sz="2000" dirty="0">
              <a:cs typeface="Calibri"/>
            </a:endParaRPr>
          </a:p>
          <a:p>
            <a:pPr marL="372110" indent="-360045">
              <a:lnSpc>
                <a:spcPct val="100000"/>
              </a:lnSpc>
              <a:spcBef>
                <a:spcPts val="380"/>
              </a:spcBef>
              <a:buFont typeface="Arial"/>
              <a:buChar char="•"/>
              <a:tabLst>
                <a:tab pos="372110" algn="l"/>
                <a:tab pos="372745" algn="l"/>
              </a:tabLst>
            </a:pPr>
            <a:r>
              <a:rPr sz="2000" b="1" spc="-10" dirty="0">
                <a:cs typeface="Calibri"/>
              </a:rPr>
              <a:t>Credit:</a:t>
            </a:r>
            <a:endParaRPr sz="2000" dirty="0">
              <a:cs typeface="Calibri"/>
            </a:endParaRPr>
          </a:p>
          <a:p>
            <a:pPr marL="372110" indent="-360045">
              <a:lnSpc>
                <a:spcPct val="100000"/>
              </a:lnSpc>
              <a:spcBef>
                <a:spcPts val="385"/>
              </a:spcBef>
              <a:buFont typeface="Arial"/>
              <a:buChar char="•"/>
              <a:tabLst>
                <a:tab pos="372110" algn="l"/>
                <a:tab pos="372745" algn="l"/>
              </a:tabLst>
            </a:pPr>
            <a:r>
              <a:rPr sz="2000" b="1" spc="-10" dirty="0">
                <a:cs typeface="Calibri"/>
              </a:rPr>
              <a:t>Maturity:</a:t>
            </a:r>
            <a:endParaRPr sz="2000" dirty="0">
              <a:cs typeface="Calibri"/>
            </a:endParaRPr>
          </a:p>
          <a:p>
            <a:pPr marL="372110" indent="-360045">
              <a:lnSpc>
                <a:spcPct val="100000"/>
              </a:lnSpc>
              <a:spcBef>
                <a:spcPts val="385"/>
              </a:spcBef>
              <a:buFont typeface="Arial"/>
              <a:buChar char="•"/>
              <a:tabLst>
                <a:tab pos="372110" algn="l"/>
                <a:tab pos="372745" algn="l"/>
              </a:tabLst>
            </a:pPr>
            <a:r>
              <a:rPr sz="2000" b="1" spc="-10" dirty="0">
                <a:cs typeface="Calibri"/>
              </a:rPr>
              <a:t>Liquidity:</a:t>
            </a:r>
            <a:endParaRPr sz="2000" dirty="0">
              <a:cs typeface="Calibri"/>
            </a:endParaRPr>
          </a:p>
          <a:p>
            <a:pPr marL="372110" indent="-360045">
              <a:lnSpc>
                <a:spcPct val="100000"/>
              </a:lnSpc>
              <a:spcBef>
                <a:spcPts val="385"/>
              </a:spcBef>
              <a:buFont typeface="Arial"/>
              <a:buChar char="•"/>
              <a:tabLst>
                <a:tab pos="372110" algn="l"/>
                <a:tab pos="372745" algn="l"/>
              </a:tabLst>
            </a:pPr>
            <a:r>
              <a:rPr sz="2000" b="1" spc="-10" dirty="0">
                <a:cs typeface="Calibri"/>
              </a:rPr>
              <a:t>Yield:</a:t>
            </a:r>
            <a:endParaRPr sz="2000" dirty="0">
              <a:cs typeface="Calibri"/>
            </a:endParaRPr>
          </a:p>
        </p:txBody>
      </p:sp>
      <p:sp>
        <p:nvSpPr>
          <p:cNvPr id="9" name="object 5">
            <a:extLst>
              <a:ext uri="{FF2B5EF4-FFF2-40B4-BE49-F238E27FC236}">
                <a16:creationId xmlns:a16="http://schemas.microsoft.com/office/drawing/2014/main" id="{ACC53FF5-5C39-A244-4302-4C42A159115F}"/>
              </a:ext>
            </a:extLst>
          </p:cNvPr>
          <p:cNvSpPr txBox="1"/>
          <p:nvPr/>
        </p:nvSpPr>
        <p:spPr>
          <a:xfrm>
            <a:off x="3143291" y="2670405"/>
            <a:ext cx="6664943" cy="1850250"/>
          </a:xfrm>
          <a:prstGeom prst="rect">
            <a:avLst/>
          </a:prstGeom>
        </p:spPr>
        <p:txBody>
          <a:bodyPr vert="horz" wrap="square" lIns="0" tIns="12700" rIns="0" bIns="0" rtlCol="0">
            <a:spAutoFit/>
          </a:bodyPr>
          <a:lstStyle/>
          <a:p>
            <a:pPr marL="12700" marR="2656840">
              <a:lnSpc>
                <a:spcPct val="117800"/>
              </a:lnSpc>
              <a:spcBef>
                <a:spcPts val="100"/>
              </a:spcBef>
            </a:pPr>
            <a:r>
              <a:rPr lang="en-US" sz="2000" dirty="0">
                <a:cs typeface="Calibri"/>
              </a:rPr>
              <a:t>SEC-Registered Investment Advisor</a:t>
            </a:r>
          </a:p>
          <a:p>
            <a:pPr marL="12700" marR="2656840">
              <a:lnSpc>
                <a:spcPct val="117800"/>
              </a:lnSpc>
              <a:spcBef>
                <a:spcPts val="100"/>
              </a:spcBef>
            </a:pPr>
            <a:r>
              <a:rPr lang="en-US" sz="2000" dirty="0">
                <a:cs typeface="Calibri"/>
              </a:rPr>
              <a:t>Generally,  </a:t>
            </a:r>
            <a:r>
              <a:rPr lang="en-US" sz="2000" dirty="0" err="1">
                <a:cs typeface="Calibri"/>
              </a:rPr>
              <a:t>AAAmf</a:t>
            </a:r>
            <a:r>
              <a:rPr lang="en-US" sz="2000" dirty="0">
                <a:cs typeface="Calibri"/>
              </a:rPr>
              <a:t> </a:t>
            </a:r>
          </a:p>
          <a:p>
            <a:pPr marL="12700" marR="2656840">
              <a:lnSpc>
                <a:spcPct val="117800"/>
              </a:lnSpc>
              <a:spcBef>
                <a:spcPts val="100"/>
              </a:spcBef>
            </a:pPr>
            <a:r>
              <a:rPr lang="en-US" sz="2000" dirty="0">
                <a:cs typeface="Calibri"/>
              </a:rPr>
              <a:t>N/A</a:t>
            </a:r>
          </a:p>
          <a:p>
            <a:pPr marL="12700" marR="5080">
              <a:lnSpc>
                <a:spcPct val="117800"/>
              </a:lnSpc>
            </a:pPr>
            <a:r>
              <a:rPr sz="2000" dirty="0">
                <a:cs typeface="Calibri"/>
              </a:rPr>
              <a:t>Moderate</a:t>
            </a:r>
            <a:r>
              <a:rPr sz="2000" spc="-45" dirty="0">
                <a:cs typeface="Calibri"/>
              </a:rPr>
              <a:t> </a:t>
            </a:r>
            <a:r>
              <a:rPr sz="2000" dirty="0">
                <a:cs typeface="Calibri"/>
              </a:rPr>
              <a:t>to</a:t>
            </a:r>
            <a:r>
              <a:rPr sz="2000" spc="-50" dirty="0">
                <a:cs typeface="Calibri"/>
              </a:rPr>
              <a:t> </a:t>
            </a:r>
            <a:r>
              <a:rPr sz="2000" spc="-20" dirty="0">
                <a:cs typeface="Calibri"/>
              </a:rPr>
              <a:t>high</a:t>
            </a:r>
            <a:endParaRPr sz="2000" dirty="0">
              <a:cs typeface="Calibri"/>
            </a:endParaRPr>
          </a:p>
          <a:p>
            <a:pPr marL="12700">
              <a:lnSpc>
                <a:spcPct val="100000"/>
              </a:lnSpc>
              <a:spcBef>
                <a:spcPts val="380"/>
              </a:spcBef>
            </a:pPr>
            <a:r>
              <a:rPr sz="2000" dirty="0">
                <a:cs typeface="Calibri"/>
              </a:rPr>
              <a:t>Higher</a:t>
            </a:r>
            <a:r>
              <a:rPr sz="2000" spc="-20" dirty="0">
                <a:cs typeface="Calibri"/>
              </a:rPr>
              <a:t> </a:t>
            </a:r>
            <a:r>
              <a:rPr sz="2000" dirty="0">
                <a:cs typeface="Calibri"/>
              </a:rPr>
              <a:t>than</a:t>
            </a:r>
            <a:r>
              <a:rPr sz="2000" spc="-30" dirty="0">
                <a:cs typeface="Calibri"/>
              </a:rPr>
              <a:t> </a:t>
            </a:r>
            <a:r>
              <a:rPr sz="2000" dirty="0">
                <a:cs typeface="Calibri"/>
              </a:rPr>
              <a:t>U.S.</a:t>
            </a:r>
            <a:r>
              <a:rPr sz="2000" spc="-30" dirty="0">
                <a:cs typeface="Calibri"/>
              </a:rPr>
              <a:t> </a:t>
            </a:r>
            <a:r>
              <a:rPr sz="2000" spc="-10" dirty="0">
                <a:cs typeface="Calibri"/>
              </a:rPr>
              <a:t>Treasury</a:t>
            </a:r>
            <a:r>
              <a:rPr sz="2000" spc="-35" dirty="0">
                <a:cs typeface="Calibri"/>
              </a:rPr>
              <a:t> </a:t>
            </a:r>
            <a:r>
              <a:rPr sz="2000" dirty="0">
                <a:cs typeface="Calibri"/>
              </a:rPr>
              <a:t>and</a:t>
            </a:r>
            <a:r>
              <a:rPr sz="2000" spc="-30" dirty="0">
                <a:cs typeface="Calibri"/>
              </a:rPr>
              <a:t> </a:t>
            </a:r>
            <a:r>
              <a:rPr sz="2000" dirty="0">
                <a:cs typeface="Calibri"/>
              </a:rPr>
              <a:t>Federal</a:t>
            </a:r>
            <a:r>
              <a:rPr sz="2000" spc="-35" dirty="0">
                <a:cs typeface="Calibri"/>
              </a:rPr>
              <a:t> </a:t>
            </a:r>
            <a:r>
              <a:rPr sz="2000" dirty="0">
                <a:cs typeface="Calibri"/>
              </a:rPr>
              <a:t>Agency</a:t>
            </a:r>
            <a:r>
              <a:rPr sz="2000" spc="-25" dirty="0">
                <a:cs typeface="Calibri"/>
              </a:rPr>
              <a:t> </a:t>
            </a:r>
            <a:r>
              <a:rPr sz="2000" spc="-10" dirty="0">
                <a:cs typeface="Calibri"/>
              </a:rPr>
              <a:t>obligations</a:t>
            </a:r>
            <a:endParaRPr sz="2000" dirty="0">
              <a:cs typeface="Calibri"/>
            </a:endParaRPr>
          </a:p>
        </p:txBody>
      </p:sp>
      <p:sp>
        <p:nvSpPr>
          <p:cNvPr id="10" name="object 6">
            <a:extLst>
              <a:ext uri="{FF2B5EF4-FFF2-40B4-BE49-F238E27FC236}">
                <a16:creationId xmlns:a16="http://schemas.microsoft.com/office/drawing/2014/main" id="{84896F27-81B4-F57D-52B8-34E1A6F233BC}"/>
              </a:ext>
            </a:extLst>
          </p:cNvPr>
          <p:cNvSpPr txBox="1"/>
          <p:nvPr/>
        </p:nvSpPr>
        <p:spPr>
          <a:xfrm>
            <a:off x="852933" y="4646697"/>
            <a:ext cx="9636624" cy="2165335"/>
          </a:xfrm>
          <a:prstGeom prst="rect">
            <a:avLst/>
          </a:prstGeom>
        </p:spPr>
        <p:txBody>
          <a:bodyPr vert="horz" wrap="square" lIns="0" tIns="61594" rIns="0" bIns="0" rtlCol="0">
            <a:spAutoFit/>
          </a:bodyPr>
          <a:lstStyle/>
          <a:p>
            <a:pPr marL="240665" indent="-227965">
              <a:lnSpc>
                <a:spcPct val="100000"/>
              </a:lnSpc>
              <a:buFont typeface="Arial"/>
              <a:buChar char="•"/>
              <a:tabLst>
                <a:tab pos="240665" algn="l"/>
                <a:tab pos="241300" algn="l"/>
              </a:tabLst>
            </a:pPr>
            <a:r>
              <a:rPr lang="en-US" sz="2000" b="1" dirty="0">
                <a:cs typeface="Calibri"/>
              </a:rPr>
              <a:t>North Carolina General Statute Limits:</a:t>
            </a:r>
            <a:endParaRPr lang="en-US" sz="2000" dirty="0">
              <a:cs typeface="Calibri"/>
            </a:endParaRPr>
          </a:p>
          <a:p>
            <a:pPr marL="697865" lvl="1" indent="-227965">
              <a:lnSpc>
                <a:spcPct val="100000"/>
              </a:lnSpc>
              <a:spcBef>
                <a:spcPts val="380"/>
              </a:spcBef>
              <a:buFont typeface="Arial"/>
              <a:buChar char="•"/>
              <a:tabLst>
                <a:tab pos="697865" algn="l"/>
                <a:tab pos="698500" algn="l"/>
              </a:tabLst>
            </a:pPr>
            <a:r>
              <a:rPr lang="en-US" sz="2000" spc="-60" dirty="0">
                <a:cs typeface="Calibri"/>
              </a:rPr>
              <a:t>Participating shares in mutual fund for local government investments</a:t>
            </a:r>
          </a:p>
          <a:p>
            <a:pPr marL="697865" lvl="1" indent="-227965">
              <a:lnSpc>
                <a:spcPct val="100000"/>
              </a:lnSpc>
              <a:spcBef>
                <a:spcPts val="380"/>
              </a:spcBef>
              <a:buFont typeface="Arial"/>
              <a:buChar char="•"/>
              <a:tabLst>
                <a:tab pos="697865" algn="l"/>
                <a:tab pos="698500" algn="l"/>
              </a:tabLst>
            </a:pPr>
            <a:r>
              <a:rPr lang="en-US" sz="2000" spc="-60" dirty="0">
                <a:cs typeface="Calibri"/>
              </a:rPr>
              <a:t>Investments are limited to those qualifying under </a:t>
            </a:r>
            <a:r>
              <a:rPr lang="en-US" sz="2000" spc="-10" dirty="0">
                <a:cs typeface="Calibri"/>
              </a:rPr>
              <a:t>§</a:t>
            </a:r>
            <a:r>
              <a:rPr lang="en-US" sz="2000" spc="-60" dirty="0">
                <a:cs typeface="Calibri"/>
              </a:rPr>
              <a:t>159-30(c)</a:t>
            </a:r>
            <a:endParaRPr lang="en-US" sz="2000" spc="-10" dirty="0">
              <a:cs typeface="Calibri"/>
            </a:endParaRPr>
          </a:p>
          <a:p>
            <a:pPr marL="697865" lvl="1" indent="-227965">
              <a:spcBef>
                <a:spcPts val="380"/>
              </a:spcBef>
              <a:buFont typeface="Arial"/>
              <a:buChar char="•"/>
              <a:tabLst>
                <a:tab pos="697865" algn="l"/>
                <a:tab pos="698500" algn="l"/>
              </a:tabLst>
            </a:pPr>
            <a:r>
              <a:rPr lang="en-US" sz="2000" dirty="0">
                <a:cs typeface="Calibri"/>
              </a:rPr>
              <a:t>Must be certified by Local Government Commission</a:t>
            </a:r>
          </a:p>
          <a:p>
            <a:pPr marL="697865" lvl="1" indent="-227965">
              <a:spcBef>
                <a:spcPts val="380"/>
              </a:spcBef>
              <a:buFont typeface="Arial"/>
              <a:buChar char="•"/>
              <a:tabLst>
                <a:tab pos="697865" algn="l"/>
                <a:tab pos="698500" algn="l"/>
              </a:tabLst>
            </a:pPr>
            <a:r>
              <a:rPr lang="en-US" sz="2000" dirty="0">
                <a:cs typeface="Calibri"/>
              </a:rPr>
              <a:t>No</a:t>
            </a:r>
            <a:r>
              <a:rPr lang="en-US" sz="2000" spc="-10" dirty="0">
                <a:cs typeface="Calibri"/>
              </a:rPr>
              <a:t> </a:t>
            </a:r>
            <a:r>
              <a:rPr lang="en-US" sz="2000" dirty="0">
                <a:cs typeface="Calibri"/>
              </a:rPr>
              <a:t>maximum</a:t>
            </a:r>
            <a:r>
              <a:rPr lang="en-US" sz="2000" spc="-5" dirty="0">
                <a:cs typeface="Calibri"/>
              </a:rPr>
              <a:t> </a:t>
            </a:r>
            <a:r>
              <a:rPr lang="en-US" sz="2000" spc="-10" dirty="0">
                <a:cs typeface="Calibri"/>
              </a:rPr>
              <a:t>percentage</a:t>
            </a:r>
            <a:endParaRPr lang="en-US" sz="2000" dirty="0">
              <a:cs typeface="Calibri"/>
            </a:endParaRPr>
          </a:p>
          <a:p>
            <a:pPr marL="697865" lvl="1" indent="-227965">
              <a:lnSpc>
                <a:spcPct val="100000"/>
              </a:lnSpc>
              <a:spcBef>
                <a:spcPts val="380"/>
              </a:spcBef>
              <a:buFont typeface="Arial"/>
              <a:buChar char="•"/>
              <a:tabLst>
                <a:tab pos="697865" algn="l"/>
                <a:tab pos="698500" algn="l"/>
              </a:tabLst>
            </a:pPr>
            <a:endParaRPr sz="2000" dirty="0">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1239215"/>
            <a:ext cx="11029616" cy="567463"/>
          </a:xfrm>
          <a:prstGeom prst="rect">
            <a:avLst/>
          </a:prstGeom>
        </p:spPr>
        <p:txBody>
          <a:bodyPr vert="horz" wrap="square" lIns="0" tIns="13335" rIns="0" bIns="0" rtlCol="0">
            <a:spAutoFit/>
          </a:bodyPr>
          <a:lstStyle/>
          <a:p>
            <a:pPr marL="12700">
              <a:lnSpc>
                <a:spcPct val="100000"/>
              </a:lnSpc>
              <a:spcBef>
                <a:spcPts val="105"/>
              </a:spcBef>
            </a:pPr>
            <a:r>
              <a:rPr sz="3600" b="0" dirty="0">
                <a:cs typeface="Calibri Light"/>
              </a:rPr>
              <a:t>Local</a:t>
            </a:r>
            <a:r>
              <a:rPr sz="3600" b="0" spc="-150" dirty="0">
                <a:cs typeface="Calibri Light"/>
              </a:rPr>
              <a:t> </a:t>
            </a:r>
            <a:r>
              <a:rPr sz="3600" b="0" dirty="0">
                <a:cs typeface="Calibri Light"/>
              </a:rPr>
              <a:t>Government</a:t>
            </a:r>
            <a:r>
              <a:rPr sz="3600" b="0" spc="-135" dirty="0">
                <a:cs typeface="Calibri Light"/>
              </a:rPr>
              <a:t> </a:t>
            </a:r>
            <a:r>
              <a:rPr sz="3600" b="0" dirty="0">
                <a:cs typeface="Calibri Light"/>
              </a:rPr>
              <a:t>Investment</a:t>
            </a:r>
            <a:r>
              <a:rPr sz="3600" b="0" spc="-150" dirty="0">
                <a:cs typeface="Calibri Light"/>
              </a:rPr>
              <a:t> </a:t>
            </a:r>
            <a:r>
              <a:rPr sz="3600" b="0" spc="-10" dirty="0">
                <a:cs typeface="Calibri Light"/>
              </a:rPr>
              <a:t>Pools</a:t>
            </a:r>
          </a:p>
        </p:txBody>
      </p:sp>
      <p:sp>
        <p:nvSpPr>
          <p:cNvPr id="8" name="object 8"/>
          <p:cNvSpPr txBox="1">
            <a:spLocks noGrp="1"/>
          </p:cNvSpPr>
          <p:nvPr>
            <p:ph type="sldNum" sz="quarter" idx="7"/>
          </p:nvPr>
        </p:nvSpPr>
        <p:spPr>
          <a:xfrm>
            <a:off x="11067288" y="6463728"/>
            <a:ext cx="256691" cy="190016"/>
          </a:xfrm>
          <a:prstGeom prst="rect">
            <a:avLst/>
          </a:prstGeom>
        </p:spPr>
        <p:txBody>
          <a:bodyPr vert="horz" wrap="square" lIns="0" tIns="0" rIns="0" bIns="0" rtlCol="0">
            <a:spAutoFit/>
          </a:bodyPr>
          <a:lstStyle>
            <a:defPPr>
              <a:defRPr kern="0"/>
            </a:defPPr>
            <a:lvl1pPr>
              <a:defRPr sz="1200" b="0" i="0">
                <a:solidFill>
                  <a:schemeClr val="bg1"/>
                </a:solidFill>
                <a:latin typeface="Calibri"/>
                <a:cs typeface="Calibri"/>
              </a:defRPr>
            </a:lvl1pPr>
          </a:lstStyle>
          <a:p>
            <a:pPr marL="115570">
              <a:lnSpc>
                <a:spcPts val="1240"/>
              </a:lnSpc>
            </a:pPr>
            <a:fld id="{81D60167-4931-47E6-BA6A-407CBD079E47}" type="slidenum">
              <a:rPr lang="en-US" smtClean="0"/>
              <a:pPr marL="115570">
                <a:lnSpc>
                  <a:spcPts val="1240"/>
                </a:lnSpc>
              </a:pPr>
              <a:t>44</a:t>
            </a:fld>
            <a:endParaRPr spc="-25" dirty="0"/>
          </a:p>
        </p:txBody>
      </p:sp>
      <p:grpSp>
        <p:nvGrpSpPr>
          <p:cNvPr id="9" name="Group 8">
            <a:extLst>
              <a:ext uri="{FF2B5EF4-FFF2-40B4-BE49-F238E27FC236}">
                <a16:creationId xmlns:a16="http://schemas.microsoft.com/office/drawing/2014/main" id="{CE9FE9B6-B464-EC0B-1E3C-ADAAA3E63ED6}"/>
              </a:ext>
            </a:extLst>
          </p:cNvPr>
          <p:cNvGrpSpPr/>
          <p:nvPr/>
        </p:nvGrpSpPr>
        <p:grpSpPr>
          <a:xfrm>
            <a:off x="581191" y="1890959"/>
            <a:ext cx="11142108" cy="4853043"/>
            <a:chOff x="993662" y="1411209"/>
            <a:chExt cx="10871045" cy="4853043"/>
          </a:xfrm>
        </p:grpSpPr>
        <p:sp>
          <p:nvSpPr>
            <p:cNvPr id="3" name="object 3"/>
            <p:cNvSpPr txBox="1"/>
            <p:nvPr/>
          </p:nvSpPr>
          <p:spPr>
            <a:xfrm>
              <a:off x="993663" y="1411209"/>
              <a:ext cx="10356215" cy="1013460"/>
            </a:xfrm>
            <a:prstGeom prst="rect">
              <a:avLst/>
            </a:prstGeom>
          </p:spPr>
          <p:txBody>
            <a:bodyPr vert="horz" wrap="square" lIns="0" tIns="12700" rIns="0" bIns="0" rtlCol="0">
              <a:spAutoFit/>
            </a:bodyPr>
            <a:lstStyle/>
            <a:p>
              <a:pPr marL="240665" marR="5080" indent="-227965">
                <a:lnSpc>
                  <a:spcPct val="120000"/>
                </a:lnSpc>
                <a:spcBef>
                  <a:spcPts val="100"/>
                </a:spcBef>
                <a:buFont typeface="Arial"/>
                <a:buChar char="•"/>
                <a:tabLst>
                  <a:tab pos="240665" algn="l"/>
                  <a:tab pos="241300" algn="l"/>
                </a:tabLst>
              </a:pPr>
              <a:r>
                <a:rPr sz="1800" dirty="0">
                  <a:cs typeface="Calibri"/>
                </a:rPr>
                <a:t>Funds</a:t>
              </a:r>
              <a:r>
                <a:rPr sz="1800" spc="-25" dirty="0">
                  <a:cs typeface="Calibri"/>
                </a:rPr>
                <a:t> </a:t>
              </a:r>
              <a:r>
                <a:rPr sz="1800" dirty="0">
                  <a:cs typeface="Calibri"/>
                </a:rPr>
                <a:t>created</a:t>
              </a:r>
              <a:r>
                <a:rPr sz="1800" spc="-20" dirty="0">
                  <a:cs typeface="Calibri"/>
                </a:rPr>
                <a:t> </a:t>
              </a:r>
              <a:r>
                <a:rPr sz="1800" dirty="0">
                  <a:cs typeface="Calibri"/>
                </a:rPr>
                <a:t>by</a:t>
              </a:r>
              <a:r>
                <a:rPr sz="1800" spc="-20" dirty="0">
                  <a:cs typeface="Calibri"/>
                </a:rPr>
                <a:t> </a:t>
              </a:r>
              <a:r>
                <a:rPr sz="1800" dirty="0">
                  <a:cs typeface="Calibri"/>
                </a:rPr>
                <a:t>pooling</a:t>
              </a:r>
              <a:r>
                <a:rPr sz="1800" spc="-15" dirty="0">
                  <a:cs typeface="Calibri"/>
                </a:rPr>
                <a:t> </a:t>
              </a:r>
              <a:r>
                <a:rPr sz="1800" dirty="0">
                  <a:cs typeface="Calibri"/>
                </a:rPr>
                <a:t>the</a:t>
              </a:r>
              <a:r>
                <a:rPr sz="1800" spc="-15" dirty="0">
                  <a:cs typeface="Calibri"/>
                </a:rPr>
                <a:t> </a:t>
              </a:r>
              <a:r>
                <a:rPr sz="1800" dirty="0">
                  <a:cs typeface="Calibri"/>
                </a:rPr>
                <a:t>assets</a:t>
              </a:r>
              <a:r>
                <a:rPr sz="1800" spc="-45" dirty="0">
                  <a:cs typeface="Calibri"/>
                </a:rPr>
                <a:t> </a:t>
              </a:r>
              <a:r>
                <a:rPr sz="1800" dirty="0">
                  <a:cs typeface="Calibri"/>
                </a:rPr>
                <a:t>of</a:t>
              </a:r>
              <a:r>
                <a:rPr sz="1800" spc="-15" dirty="0">
                  <a:cs typeface="Calibri"/>
                </a:rPr>
                <a:t> </a:t>
              </a:r>
              <a:r>
                <a:rPr sz="1800" dirty="0">
                  <a:cs typeface="Calibri"/>
                </a:rPr>
                <a:t>various</a:t>
              </a:r>
              <a:r>
                <a:rPr sz="1800" spc="-35" dirty="0">
                  <a:cs typeface="Calibri"/>
                </a:rPr>
                <a:t> </a:t>
              </a:r>
              <a:r>
                <a:rPr sz="1800" dirty="0">
                  <a:cs typeface="Calibri"/>
                </a:rPr>
                <a:t>local</a:t>
              </a:r>
              <a:r>
                <a:rPr sz="1800" spc="-10" dirty="0">
                  <a:cs typeface="Calibri"/>
                </a:rPr>
                <a:t> </a:t>
              </a:r>
              <a:r>
                <a:rPr sz="1800" dirty="0">
                  <a:cs typeface="Calibri"/>
                </a:rPr>
                <a:t>governments</a:t>
              </a:r>
              <a:r>
                <a:rPr sz="1800" spc="-40" dirty="0">
                  <a:cs typeface="Calibri"/>
                </a:rPr>
                <a:t> </a:t>
              </a:r>
              <a:r>
                <a:rPr sz="1800" dirty="0">
                  <a:cs typeface="Calibri"/>
                </a:rPr>
                <a:t>to</a:t>
              </a:r>
              <a:r>
                <a:rPr sz="1800" spc="-35" dirty="0">
                  <a:cs typeface="Calibri"/>
                </a:rPr>
                <a:t> </a:t>
              </a:r>
              <a:r>
                <a:rPr sz="1800" dirty="0">
                  <a:cs typeface="Calibri"/>
                </a:rPr>
                <a:t>benefit</a:t>
              </a:r>
              <a:r>
                <a:rPr sz="1800" spc="-20" dirty="0">
                  <a:cs typeface="Calibri"/>
                </a:rPr>
                <a:t> </a:t>
              </a:r>
              <a:r>
                <a:rPr sz="1800" dirty="0">
                  <a:cs typeface="Calibri"/>
                </a:rPr>
                <a:t>from</a:t>
              </a:r>
              <a:r>
                <a:rPr sz="1800" spc="-40" dirty="0">
                  <a:cs typeface="Calibri"/>
                </a:rPr>
                <a:t> </a:t>
              </a:r>
              <a:r>
                <a:rPr sz="1800" dirty="0">
                  <a:cs typeface="Calibri"/>
                </a:rPr>
                <a:t>shared</a:t>
              </a:r>
              <a:r>
                <a:rPr sz="1800" spc="-20" dirty="0">
                  <a:cs typeface="Calibri"/>
                </a:rPr>
                <a:t> </a:t>
              </a:r>
              <a:r>
                <a:rPr sz="1800" spc="-10" dirty="0">
                  <a:cs typeface="Calibri"/>
                </a:rPr>
                <a:t>liquidity, strategy </a:t>
              </a:r>
              <a:r>
                <a:rPr sz="1800" dirty="0">
                  <a:cs typeface="Calibri"/>
                </a:rPr>
                <a:t>and</a:t>
              </a:r>
              <a:r>
                <a:rPr sz="1800" spc="-15" dirty="0">
                  <a:cs typeface="Calibri"/>
                </a:rPr>
                <a:t> </a:t>
              </a:r>
              <a:r>
                <a:rPr sz="1800" dirty="0">
                  <a:cs typeface="Calibri"/>
                </a:rPr>
                <a:t>economies</a:t>
              </a:r>
              <a:r>
                <a:rPr sz="1800" spc="-20" dirty="0">
                  <a:cs typeface="Calibri"/>
                </a:rPr>
                <a:t> </a:t>
              </a:r>
              <a:r>
                <a:rPr sz="1800" dirty="0">
                  <a:cs typeface="Calibri"/>
                </a:rPr>
                <a:t>of</a:t>
              </a:r>
              <a:r>
                <a:rPr sz="1800" spc="-10" dirty="0">
                  <a:cs typeface="Calibri"/>
                </a:rPr>
                <a:t> </a:t>
              </a:r>
              <a:r>
                <a:rPr sz="1800" dirty="0">
                  <a:cs typeface="Calibri"/>
                </a:rPr>
                <a:t>scale.</a:t>
              </a:r>
              <a:r>
                <a:rPr sz="1800" spc="-40" dirty="0">
                  <a:cs typeface="Calibri"/>
                </a:rPr>
                <a:t> </a:t>
              </a:r>
              <a:r>
                <a:rPr sz="1800" dirty="0">
                  <a:cs typeface="Calibri"/>
                </a:rPr>
                <a:t>Managed</a:t>
              </a:r>
              <a:r>
                <a:rPr sz="1800" spc="-15" dirty="0">
                  <a:cs typeface="Calibri"/>
                </a:rPr>
                <a:t> </a:t>
              </a:r>
              <a:r>
                <a:rPr sz="1800" dirty="0">
                  <a:cs typeface="Calibri"/>
                </a:rPr>
                <a:t>by</a:t>
              </a:r>
              <a:r>
                <a:rPr sz="1800" spc="-25" dirty="0">
                  <a:cs typeface="Calibri"/>
                </a:rPr>
                <a:t> </a:t>
              </a:r>
              <a:r>
                <a:rPr sz="1800" dirty="0">
                  <a:cs typeface="Calibri"/>
                </a:rPr>
                <a:t>a</a:t>
              </a:r>
              <a:r>
                <a:rPr sz="1800" spc="-20" dirty="0">
                  <a:cs typeface="Calibri"/>
                </a:rPr>
                <a:t> </a:t>
              </a:r>
              <a:r>
                <a:rPr sz="1800" spc="-10" dirty="0">
                  <a:cs typeface="Calibri"/>
                </a:rPr>
                <a:t>state/county</a:t>
              </a:r>
              <a:r>
                <a:rPr sz="1800" spc="-15" dirty="0">
                  <a:cs typeface="Calibri"/>
                </a:rPr>
                <a:t> </a:t>
              </a:r>
              <a:r>
                <a:rPr sz="1800" dirty="0">
                  <a:cs typeface="Calibri"/>
                </a:rPr>
                <a:t>or</a:t>
              </a:r>
              <a:r>
                <a:rPr sz="1800" spc="-20" dirty="0">
                  <a:cs typeface="Calibri"/>
                </a:rPr>
                <a:t> </a:t>
              </a:r>
              <a:r>
                <a:rPr sz="1800" dirty="0">
                  <a:cs typeface="Calibri"/>
                </a:rPr>
                <a:t>professional</a:t>
              </a:r>
              <a:r>
                <a:rPr sz="1800" spc="-30" dirty="0">
                  <a:cs typeface="Calibri"/>
                </a:rPr>
                <a:t> </a:t>
              </a:r>
              <a:r>
                <a:rPr sz="1800" dirty="0">
                  <a:cs typeface="Calibri"/>
                </a:rPr>
                <a:t>money</a:t>
              </a:r>
              <a:r>
                <a:rPr sz="1800" spc="-25" dirty="0">
                  <a:cs typeface="Calibri"/>
                </a:rPr>
                <a:t> </a:t>
              </a:r>
              <a:r>
                <a:rPr sz="1800" dirty="0">
                  <a:cs typeface="Calibri"/>
                </a:rPr>
                <a:t>manager</a:t>
              </a:r>
              <a:r>
                <a:rPr sz="1800" spc="-30" dirty="0">
                  <a:cs typeface="Calibri"/>
                </a:rPr>
                <a:t> </a:t>
              </a:r>
              <a:r>
                <a:rPr sz="1800" dirty="0">
                  <a:cs typeface="Calibri"/>
                </a:rPr>
                <a:t>in</a:t>
              </a:r>
              <a:r>
                <a:rPr sz="1800" spc="-10" dirty="0">
                  <a:cs typeface="Calibri"/>
                </a:rPr>
                <a:t> </a:t>
              </a:r>
              <a:r>
                <a:rPr sz="1800" dirty="0">
                  <a:cs typeface="Calibri"/>
                </a:rPr>
                <a:t>accordance</a:t>
              </a:r>
              <a:r>
                <a:rPr sz="1800" spc="-5" dirty="0">
                  <a:cs typeface="Calibri"/>
                </a:rPr>
                <a:t> </a:t>
              </a:r>
              <a:r>
                <a:rPr sz="1800" dirty="0">
                  <a:cs typeface="Calibri"/>
                </a:rPr>
                <a:t>with</a:t>
              </a:r>
              <a:r>
                <a:rPr sz="1800" spc="-10" dirty="0">
                  <a:cs typeface="Calibri"/>
                </a:rPr>
                <a:t> local </a:t>
              </a:r>
              <a:r>
                <a:rPr sz="1800" dirty="0">
                  <a:cs typeface="Calibri"/>
                </a:rPr>
                <a:t>permitted</a:t>
              </a:r>
              <a:r>
                <a:rPr sz="1800" spc="-60" dirty="0">
                  <a:cs typeface="Calibri"/>
                </a:rPr>
                <a:t> </a:t>
              </a:r>
              <a:r>
                <a:rPr sz="1800" dirty="0">
                  <a:cs typeface="Calibri"/>
                </a:rPr>
                <a:t>investment</a:t>
              </a:r>
              <a:r>
                <a:rPr sz="1800" spc="-80" dirty="0">
                  <a:cs typeface="Calibri"/>
                </a:rPr>
                <a:t> </a:t>
              </a:r>
              <a:r>
                <a:rPr sz="1800" spc="-10" dirty="0">
                  <a:cs typeface="Calibri"/>
                </a:rPr>
                <a:t>statutes.</a:t>
              </a:r>
              <a:endParaRPr sz="1800" dirty="0">
                <a:cs typeface="Calibri"/>
              </a:endParaRPr>
            </a:p>
          </p:txBody>
        </p:sp>
        <p:sp>
          <p:nvSpPr>
            <p:cNvPr id="4" name="object 4"/>
            <p:cNvSpPr txBox="1"/>
            <p:nvPr/>
          </p:nvSpPr>
          <p:spPr>
            <a:xfrm>
              <a:off x="1450863" y="2485020"/>
              <a:ext cx="1381227" cy="2042867"/>
            </a:xfrm>
            <a:prstGeom prst="rect">
              <a:avLst/>
            </a:prstGeom>
          </p:spPr>
          <p:txBody>
            <a:bodyPr vert="horz" wrap="square" lIns="0" tIns="143510" rIns="0" bIns="0" rtlCol="0">
              <a:spAutoFit/>
            </a:bodyPr>
            <a:lstStyle/>
            <a:p>
              <a:pPr marL="240665" indent="-227965">
                <a:lnSpc>
                  <a:spcPct val="100000"/>
                </a:lnSpc>
                <a:spcBef>
                  <a:spcPts val="1130"/>
                </a:spcBef>
                <a:buFont typeface="Arial"/>
                <a:buChar char="•"/>
                <a:tabLst>
                  <a:tab pos="240665" algn="l"/>
                  <a:tab pos="241300" algn="l"/>
                </a:tabLst>
              </a:pPr>
              <a:r>
                <a:rPr sz="1800" b="1" spc="-10" dirty="0">
                  <a:cs typeface="Calibri"/>
                </a:rPr>
                <a:t>Issuers:</a:t>
              </a:r>
              <a:endParaRPr sz="1800" dirty="0">
                <a:cs typeface="Calibri"/>
              </a:endParaRPr>
            </a:p>
            <a:p>
              <a:pPr marL="240665" indent="-227965">
                <a:lnSpc>
                  <a:spcPct val="100000"/>
                </a:lnSpc>
                <a:spcBef>
                  <a:spcPts val="1035"/>
                </a:spcBef>
                <a:buFont typeface="Arial"/>
                <a:buChar char="•"/>
                <a:tabLst>
                  <a:tab pos="240665" algn="l"/>
                  <a:tab pos="241300" algn="l"/>
                </a:tabLst>
              </a:pPr>
              <a:r>
                <a:rPr sz="1800" b="1" spc="-10" dirty="0">
                  <a:cs typeface="Calibri"/>
                </a:rPr>
                <a:t>Credit:</a:t>
              </a:r>
              <a:endParaRPr sz="1800" dirty="0">
                <a:cs typeface="Calibri"/>
              </a:endParaRPr>
            </a:p>
            <a:p>
              <a:pPr marL="240665" indent="-227965">
                <a:lnSpc>
                  <a:spcPct val="100000"/>
                </a:lnSpc>
                <a:spcBef>
                  <a:spcPts val="1030"/>
                </a:spcBef>
                <a:buFont typeface="Arial"/>
                <a:buChar char="•"/>
                <a:tabLst>
                  <a:tab pos="240665" algn="l"/>
                  <a:tab pos="241300" algn="l"/>
                </a:tabLst>
              </a:pPr>
              <a:r>
                <a:rPr sz="1800" b="1" spc="-10" dirty="0">
                  <a:cs typeface="Calibri"/>
                </a:rPr>
                <a:t>Maturity:</a:t>
              </a:r>
              <a:endParaRPr sz="1800" dirty="0">
                <a:cs typeface="Calibri"/>
              </a:endParaRPr>
            </a:p>
            <a:p>
              <a:pPr marL="240665" indent="-227965">
                <a:lnSpc>
                  <a:spcPct val="100000"/>
                </a:lnSpc>
                <a:spcBef>
                  <a:spcPts val="1030"/>
                </a:spcBef>
                <a:buFont typeface="Arial"/>
                <a:buChar char="•"/>
                <a:tabLst>
                  <a:tab pos="240665" algn="l"/>
                  <a:tab pos="241300" algn="l"/>
                </a:tabLst>
              </a:pPr>
              <a:r>
                <a:rPr sz="1800" b="1" spc="-10" dirty="0">
                  <a:cs typeface="Calibri"/>
                </a:rPr>
                <a:t>Liquidity:</a:t>
              </a:r>
              <a:endParaRPr sz="1800" dirty="0">
                <a:cs typeface="Calibri"/>
              </a:endParaRPr>
            </a:p>
            <a:p>
              <a:pPr marL="240665" indent="-227965">
                <a:lnSpc>
                  <a:spcPct val="100000"/>
                </a:lnSpc>
                <a:spcBef>
                  <a:spcPts val="1035"/>
                </a:spcBef>
                <a:buFont typeface="Arial"/>
                <a:buChar char="•"/>
                <a:tabLst>
                  <a:tab pos="240665" algn="l"/>
                  <a:tab pos="241300" algn="l"/>
                </a:tabLst>
              </a:pPr>
              <a:r>
                <a:rPr sz="1800" b="1" spc="-10" dirty="0">
                  <a:cs typeface="Calibri"/>
                </a:rPr>
                <a:t>Yield:</a:t>
              </a:r>
              <a:endParaRPr sz="1800" dirty="0">
                <a:cs typeface="Calibri"/>
              </a:endParaRPr>
            </a:p>
          </p:txBody>
        </p:sp>
        <p:sp>
          <p:nvSpPr>
            <p:cNvPr id="5" name="object 5"/>
            <p:cNvSpPr txBox="1"/>
            <p:nvPr/>
          </p:nvSpPr>
          <p:spPr>
            <a:xfrm>
              <a:off x="2745739" y="2476425"/>
              <a:ext cx="9118968" cy="2046907"/>
            </a:xfrm>
            <a:prstGeom prst="rect">
              <a:avLst/>
            </a:prstGeom>
          </p:spPr>
          <p:txBody>
            <a:bodyPr vert="horz" wrap="square" lIns="0" tIns="12700" rIns="0" bIns="0" rtlCol="0">
              <a:spAutoFit/>
            </a:bodyPr>
            <a:lstStyle/>
            <a:p>
              <a:pPr marL="12700" marR="1057275">
                <a:lnSpc>
                  <a:spcPct val="147800"/>
                </a:lnSpc>
                <a:spcBef>
                  <a:spcPts val="100"/>
                </a:spcBef>
              </a:pPr>
              <a:r>
                <a:rPr sz="1800" dirty="0">
                  <a:cs typeface="Calibri"/>
                </a:rPr>
                <a:t>Holds</a:t>
              </a:r>
              <a:r>
                <a:rPr sz="1800" spc="-35" dirty="0">
                  <a:cs typeface="Calibri"/>
                </a:rPr>
                <a:t> </a:t>
              </a:r>
              <a:r>
                <a:rPr sz="1800" dirty="0">
                  <a:cs typeface="Calibri"/>
                </a:rPr>
                <a:t>securities</a:t>
              </a:r>
              <a:r>
                <a:rPr sz="1800" spc="-25" dirty="0">
                  <a:cs typeface="Calibri"/>
                </a:rPr>
                <a:t> </a:t>
              </a:r>
              <a:r>
                <a:rPr sz="1800" dirty="0">
                  <a:cs typeface="Calibri"/>
                </a:rPr>
                <a:t>of</a:t>
              </a:r>
              <a:r>
                <a:rPr sz="1800" spc="-35" dirty="0">
                  <a:cs typeface="Calibri"/>
                </a:rPr>
                <a:t> </a:t>
              </a:r>
              <a:r>
                <a:rPr sz="1800" dirty="0">
                  <a:cs typeface="Calibri"/>
                </a:rPr>
                <a:t>various</a:t>
              </a:r>
              <a:r>
                <a:rPr sz="1800" spc="-35" dirty="0">
                  <a:cs typeface="Calibri"/>
                </a:rPr>
                <a:t> </a:t>
              </a:r>
              <a:r>
                <a:rPr sz="1800" dirty="0">
                  <a:cs typeface="Calibri"/>
                </a:rPr>
                <a:t>issuers,</a:t>
              </a:r>
              <a:r>
                <a:rPr sz="1800" spc="-45" dirty="0">
                  <a:cs typeface="Calibri"/>
                </a:rPr>
                <a:t> </a:t>
              </a:r>
              <a:r>
                <a:rPr sz="1800" dirty="0">
                  <a:cs typeface="Calibri"/>
                </a:rPr>
                <a:t>depending</a:t>
              </a:r>
              <a:r>
                <a:rPr sz="1800" spc="-20" dirty="0">
                  <a:cs typeface="Calibri"/>
                </a:rPr>
                <a:t> </a:t>
              </a:r>
              <a:r>
                <a:rPr sz="1800" dirty="0">
                  <a:cs typeface="Calibri"/>
                </a:rPr>
                <a:t>on</a:t>
              </a:r>
              <a:r>
                <a:rPr sz="1800" spc="-25" dirty="0">
                  <a:cs typeface="Calibri"/>
                </a:rPr>
                <a:t> </a:t>
              </a:r>
              <a:r>
                <a:rPr sz="1800" dirty="0">
                  <a:cs typeface="Calibri"/>
                </a:rPr>
                <a:t>stated</a:t>
              </a:r>
              <a:r>
                <a:rPr sz="1800" spc="-30" dirty="0">
                  <a:cs typeface="Calibri"/>
                </a:rPr>
                <a:t> </a:t>
              </a:r>
              <a:r>
                <a:rPr sz="1800" dirty="0">
                  <a:cs typeface="Calibri"/>
                </a:rPr>
                <a:t>investment</a:t>
              </a:r>
              <a:r>
                <a:rPr sz="1800" spc="-50" dirty="0">
                  <a:cs typeface="Calibri"/>
                </a:rPr>
                <a:t> </a:t>
              </a:r>
              <a:r>
                <a:rPr sz="1800" spc="-10" dirty="0">
                  <a:cs typeface="Calibri"/>
                </a:rPr>
                <a:t>strategy</a:t>
              </a:r>
              <a:endParaRPr lang="en-US" sz="1800" spc="-10" dirty="0">
                <a:cs typeface="Calibri"/>
              </a:endParaRPr>
            </a:p>
            <a:p>
              <a:pPr marL="12700" marR="1057275">
                <a:lnSpc>
                  <a:spcPct val="147800"/>
                </a:lnSpc>
                <a:spcBef>
                  <a:spcPts val="100"/>
                </a:spcBef>
              </a:pPr>
              <a:r>
                <a:rPr sz="1800" dirty="0">
                  <a:cs typeface="Calibri"/>
                </a:rPr>
                <a:t>May</a:t>
              </a:r>
              <a:r>
                <a:rPr sz="1800" spc="-20" dirty="0">
                  <a:cs typeface="Calibri"/>
                </a:rPr>
                <a:t> </a:t>
              </a:r>
              <a:r>
                <a:rPr sz="1800" dirty="0">
                  <a:cs typeface="Calibri"/>
                </a:rPr>
                <a:t>or</a:t>
              </a:r>
              <a:r>
                <a:rPr sz="1800" spc="-10" dirty="0">
                  <a:cs typeface="Calibri"/>
                </a:rPr>
                <a:t> </a:t>
              </a:r>
              <a:r>
                <a:rPr sz="1800" dirty="0">
                  <a:cs typeface="Calibri"/>
                </a:rPr>
                <a:t>may</a:t>
              </a:r>
              <a:r>
                <a:rPr sz="1800" spc="-20" dirty="0">
                  <a:cs typeface="Calibri"/>
                </a:rPr>
                <a:t> </a:t>
              </a:r>
              <a:r>
                <a:rPr sz="1800" dirty="0">
                  <a:cs typeface="Calibri"/>
                </a:rPr>
                <a:t>not</a:t>
              </a:r>
              <a:r>
                <a:rPr sz="1800" spc="-5" dirty="0">
                  <a:cs typeface="Calibri"/>
                </a:rPr>
                <a:t> </a:t>
              </a:r>
              <a:r>
                <a:rPr sz="1800" dirty="0">
                  <a:cs typeface="Calibri"/>
                </a:rPr>
                <a:t>be</a:t>
              </a:r>
              <a:r>
                <a:rPr sz="1800" spc="-10" dirty="0">
                  <a:cs typeface="Calibri"/>
                </a:rPr>
                <a:t> </a:t>
              </a:r>
              <a:r>
                <a:rPr sz="1800" spc="-20" dirty="0">
                  <a:cs typeface="Calibri"/>
                </a:rPr>
                <a:t>rated</a:t>
              </a:r>
              <a:endParaRPr sz="1800" dirty="0">
                <a:cs typeface="Calibri"/>
              </a:endParaRPr>
            </a:p>
            <a:p>
              <a:pPr marL="27940" marR="5465445" indent="-15875">
                <a:lnSpc>
                  <a:spcPct val="147800"/>
                </a:lnSpc>
              </a:pPr>
              <a:r>
                <a:rPr sz="1800" dirty="0">
                  <a:cs typeface="Calibri"/>
                </a:rPr>
                <a:t>Generally</a:t>
              </a:r>
              <a:r>
                <a:rPr sz="1800" spc="-25" dirty="0">
                  <a:cs typeface="Calibri"/>
                </a:rPr>
                <a:t> </a:t>
              </a:r>
              <a:r>
                <a:rPr sz="1800" dirty="0">
                  <a:cs typeface="Calibri"/>
                </a:rPr>
                <a:t>same</a:t>
              </a:r>
              <a:r>
                <a:rPr sz="1800" spc="-35" dirty="0">
                  <a:cs typeface="Calibri"/>
                </a:rPr>
                <a:t> </a:t>
              </a:r>
              <a:r>
                <a:rPr sz="1800" dirty="0">
                  <a:cs typeface="Calibri"/>
                </a:rPr>
                <a:t>day</a:t>
              </a:r>
              <a:r>
                <a:rPr sz="1800" spc="-30" dirty="0">
                  <a:cs typeface="Calibri"/>
                </a:rPr>
                <a:t> </a:t>
              </a:r>
              <a:r>
                <a:rPr sz="1800" spc="-10" dirty="0">
                  <a:cs typeface="Calibri"/>
                </a:rPr>
                <a:t>liquidity </a:t>
              </a:r>
              <a:endParaRPr lang="en-US" sz="1800" spc="-10" dirty="0">
                <a:cs typeface="Calibri"/>
              </a:endParaRPr>
            </a:p>
            <a:p>
              <a:pPr marL="27940" marR="5465445" indent="-15875">
                <a:lnSpc>
                  <a:spcPct val="147800"/>
                </a:lnSpc>
              </a:pPr>
              <a:r>
                <a:rPr sz="1800" dirty="0">
                  <a:cs typeface="Calibri"/>
                </a:rPr>
                <a:t>Very</a:t>
              </a:r>
              <a:r>
                <a:rPr sz="1800" spc="-85" dirty="0">
                  <a:cs typeface="Calibri"/>
                </a:rPr>
                <a:t> </a:t>
              </a:r>
              <a:r>
                <a:rPr sz="1800" spc="-20" dirty="0">
                  <a:cs typeface="Calibri"/>
                </a:rPr>
                <a:t>high</a:t>
              </a:r>
              <a:endParaRPr sz="1800" dirty="0">
                <a:cs typeface="Calibri"/>
              </a:endParaRPr>
            </a:p>
            <a:p>
              <a:pPr marL="12700" marR="5080">
                <a:lnSpc>
                  <a:spcPct val="120000"/>
                </a:lnSpc>
                <a:spcBef>
                  <a:spcPts val="600"/>
                </a:spcBef>
              </a:pPr>
              <a:r>
                <a:rPr sz="1800" dirty="0">
                  <a:cs typeface="Calibri"/>
                </a:rPr>
                <a:t>Depending</a:t>
              </a:r>
              <a:r>
                <a:rPr sz="1800" spc="-10" dirty="0">
                  <a:cs typeface="Calibri"/>
                </a:rPr>
                <a:t> </a:t>
              </a:r>
              <a:r>
                <a:rPr sz="1800" dirty="0">
                  <a:cs typeface="Calibri"/>
                </a:rPr>
                <a:t>on</a:t>
              </a:r>
              <a:r>
                <a:rPr sz="1800" spc="-10" dirty="0">
                  <a:cs typeface="Calibri"/>
                </a:rPr>
                <a:t> </a:t>
              </a:r>
              <a:r>
                <a:rPr sz="1800" dirty="0">
                  <a:cs typeface="Calibri"/>
                </a:rPr>
                <a:t>permitted</a:t>
              </a:r>
              <a:r>
                <a:rPr sz="1800" spc="-10" dirty="0">
                  <a:cs typeface="Calibri"/>
                </a:rPr>
                <a:t> investments</a:t>
              </a:r>
              <a:r>
                <a:rPr sz="1800" spc="-35" dirty="0">
                  <a:cs typeface="Calibri"/>
                </a:rPr>
                <a:t> </a:t>
              </a:r>
              <a:r>
                <a:rPr sz="1800" dirty="0">
                  <a:cs typeface="Calibri"/>
                </a:rPr>
                <a:t>and</a:t>
              </a:r>
              <a:r>
                <a:rPr sz="1800" spc="-10" dirty="0">
                  <a:cs typeface="Calibri"/>
                </a:rPr>
                <a:t> </a:t>
              </a:r>
              <a:r>
                <a:rPr sz="1800" dirty="0">
                  <a:cs typeface="Calibri"/>
                </a:rPr>
                <a:t>investment</a:t>
              </a:r>
              <a:r>
                <a:rPr sz="1800" spc="-35" dirty="0">
                  <a:cs typeface="Calibri"/>
                </a:rPr>
                <a:t> </a:t>
              </a:r>
              <a:r>
                <a:rPr sz="1800" spc="-25" dirty="0">
                  <a:cs typeface="Calibri"/>
                </a:rPr>
                <a:t>strategy, </a:t>
              </a:r>
              <a:r>
                <a:rPr sz="1800" dirty="0">
                  <a:cs typeface="Calibri"/>
                </a:rPr>
                <a:t>can</a:t>
              </a:r>
              <a:r>
                <a:rPr sz="1800" spc="-5" dirty="0">
                  <a:cs typeface="Calibri"/>
                </a:rPr>
                <a:t> </a:t>
              </a:r>
              <a:r>
                <a:rPr sz="1800" dirty="0">
                  <a:cs typeface="Calibri"/>
                </a:rPr>
                <a:t>be</a:t>
              </a:r>
              <a:r>
                <a:rPr sz="1800" spc="-15" dirty="0">
                  <a:cs typeface="Calibri"/>
                </a:rPr>
                <a:t> </a:t>
              </a:r>
              <a:r>
                <a:rPr sz="1800" dirty="0">
                  <a:cs typeface="Calibri"/>
                </a:rPr>
                <a:t>similar</a:t>
              </a:r>
              <a:r>
                <a:rPr sz="1800" spc="-15" dirty="0">
                  <a:cs typeface="Calibri"/>
                </a:rPr>
                <a:t> </a:t>
              </a:r>
              <a:r>
                <a:rPr sz="1800" dirty="0">
                  <a:cs typeface="Calibri"/>
                </a:rPr>
                <a:t>to</a:t>
              </a:r>
              <a:r>
                <a:rPr sz="1800" spc="-15" dirty="0">
                  <a:cs typeface="Calibri"/>
                </a:rPr>
                <a:t> </a:t>
              </a:r>
              <a:r>
                <a:rPr sz="1800" spc="-10" dirty="0">
                  <a:cs typeface="Calibri"/>
                </a:rPr>
                <a:t>money </a:t>
              </a:r>
              <a:r>
                <a:rPr sz="1800" dirty="0">
                  <a:cs typeface="Calibri"/>
                </a:rPr>
                <a:t>market</a:t>
              </a:r>
              <a:r>
                <a:rPr sz="1800" spc="-85" dirty="0">
                  <a:cs typeface="Calibri"/>
                </a:rPr>
                <a:t> </a:t>
              </a:r>
              <a:r>
                <a:rPr sz="1800" spc="-10" dirty="0">
                  <a:cs typeface="Calibri"/>
                </a:rPr>
                <a:t>funds</a:t>
              </a:r>
              <a:endParaRPr sz="1800" dirty="0">
                <a:cs typeface="Calibri"/>
              </a:endParaRPr>
            </a:p>
          </p:txBody>
        </p:sp>
        <p:sp>
          <p:nvSpPr>
            <p:cNvPr id="6" name="object 6"/>
            <p:cNvSpPr txBox="1"/>
            <p:nvPr/>
          </p:nvSpPr>
          <p:spPr>
            <a:xfrm>
              <a:off x="993662" y="4754864"/>
              <a:ext cx="9155666" cy="1509388"/>
            </a:xfrm>
            <a:prstGeom prst="rect">
              <a:avLst/>
            </a:prstGeom>
          </p:spPr>
          <p:txBody>
            <a:bodyPr vert="horz" wrap="square" lIns="0" tIns="143510" rIns="0" bIns="0" rtlCol="0">
              <a:spAutoFit/>
            </a:bodyPr>
            <a:lstStyle/>
            <a:p>
              <a:pPr marL="240665" indent="-227965">
                <a:lnSpc>
                  <a:spcPct val="100000"/>
                </a:lnSpc>
                <a:spcBef>
                  <a:spcPts val="1130"/>
                </a:spcBef>
                <a:buFont typeface="Arial"/>
                <a:buChar char="•"/>
                <a:tabLst>
                  <a:tab pos="240665" algn="l"/>
                  <a:tab pos="241300" algn="l"/>
                </a:tabLst>
              </a:pPr>
              <a:r>
                <a:rPr lang="en-US" sz="1800" b="1" dirty="0">
                  <a:cs typeface="Calibri"/>
                </a:rPr>
                <a:t>North Carolina General Statute Limits:</a:t>
              </a:r>
              <a:endParaRPr sz="1800" dirty="0">
                <a:cs typeface="Calibri"/>
              </a:endParaRPr>
            </a:p>
            <a:p>
              <a:pPr marL="697865" lvl="1" indent="-227965">
                <a:lnSpc>
                  <a:spcPct val="100000"/>
                </a:lnSpc>
                <a:spcBef>
                  <a:spcPts val="1035"/>
                </a:spcBef>
                <a:buFont typeface="Arial"/>
                <a:buChar char="•"/>
                <a:tabLst>
                  <a:tab pos="697865" algn="l"/>
                  <a:tab pos="698500" algn="l"/>
                </a:tabLst>
              </a:pPr>
              <a:r>
                <a:rPr lang="en-US" sz="1800" dirty="0">
                  <a:cs typeface="Calibri"/>
                </a:rPr>
                <a:t>A commingled investment pool established by interlocal agreement by 2+ units of local government pursuant to </a:t>
              </a:r>
              <a:r>
                <a:rPr lang="en-US" sz="1800" spc="-10" dirty="0">
                  <a:cs typeface="Calibri"/>
                </a:rPr>
                <a:t>§ </a:t>
              </a:r>
              <a:r>
                <a:rPr lang="en-US" sz="1800" dirty="0">
                  <a:cs typeface="Calibri"/>
                </a:rPr>
                <a:t>160A‑460 through </a:t>
              </a:r>
              <a:r>
                <a:rPr lang="en-US" sz="1800" spc="-10" dirty="0">
                  <a:cs typeface="Calibri"/>
                </a:rPr>
                <a:t>§ </a:t>
              </a:r>
              <a:r>
                <a:rPr lang="en-US" sz="1800" dirty="0">
                  <a:cs typeface="Calibri"/>
                </a:rPr>
                <a:t>160A‑464</a:t>
              </a:r>
            </a:p>
            <a:p>
              <a:pPr marL="697865" lvl="1" indent="-227965">
                <a:lnSpc>
                  <a:spcPct val="100000"/>
                </a:lnSpc>
                <a:spcBef>
                  <a:spcPts val="1035"/>
                </a:spcBef>
                <a:buFont typeface="Arial"/>
                <a:buChar char="•"/>
                <a:tabLst>
                  <a:tab pos="697865" algn="l"/>
                  <a:tab pos="698500" algn="l"/>
                </a:tabLst>
              </a:pPr>
              <a:r>
                <a:rPr lang="en-US" sz="1800" spc="-60" dirty="0">
                  <a:cs typeface="Calibri"/>
                </a:rPr>
                <a:t>Investments are limited to those qualifying under </a:t>
              </a:r>
              <a:r>
                <a:rPr lang="en-US" sz="1800" spc="-10" dirty="0">
                  <a:cs typeface="Calibri"/>
                </a:rPr>
                <a:t>§</a:t>
              </a:r>
              <a:r>
                <a:rPr lang="en-US" sz="1800" spc="-60" dirty="0">
                  <a:cs typeface="Calibri"/>
                </a:rPr>
                <a:t>159-30(c)</a:t>
              </a:r>
              <a:endParaRPr lang="en-US" sz="1800" spc="-10" dirty="0">
                <a:cs typeface="Calibri"/>
              </a:endParaRPr>
            </a:p>
          </p:txBody>
        </p:sp>
      </p:grpSp>
      <p:sp>
        <p:nvSpPr>
          <p:cNvPr id="10" name="Slide Number Placeholder 2">
            <a:extLst>
              <a:ext uri="{FF2B5EF4-FFF2-40B4-BE49-F238E27FC236}">
                <a16:creationId xmlns:a16="http://schemas.microsoft.com/office/drawing/2014/main" id="{82754D5C-8C15-F6D0-F294-9C9405A6F748}"/>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44</a:t>
            </a:fld>
            <a:endParaRPr lang="en-US" sz="900" dirty="0">
              <a:solidFill>
                <a:schemeClr val="accent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1239215"/>
            <a:ext cx="11029616" cy="567463"/>
          </a:xfrm>
          <a:prstGeom prst="rect">
            <a:avLst/>
          </a:prstGeom>
        </p:spPr>
        <p:txBody>
          <a:bodyPr vert="horz" wrap="square" lIns="0" tIns="13335" rIns="0" bIns="0" rtlCol="0">
            <a:spAutoFit/>
          </a:bodyPr>
          <a:lstStyle/>
          <a:p>
            <a:pPr marL="12700">
              <a:lnSpc>
                <a:spcPct val="100000"/>
              </a:lnSpc>
              <a:spcBef>
                <a:spcPts val="105"/>
              </a:spcBef>
            </a:pPr>
            <a:r>
              <a:rPr lang="en-US" sz="3600" b="0" dirty="0">
                <a:cs typeface="Calibri Light"/>
              </a:rPr>
              <a:t>Repurchase agreements</a:t>
            </a:r>
            <a:endParaRPr sz="3600" b="0" spc="-10" dirty="0">
              <a:cs typeface="Calibri Light"/>
            </a:endParaRPr>
          </a:p>
        </p:txBody>
      </p:sp>
      <p:sp>
        <p:nvSpPr>
          <p:cNvPr id="8" name="object 8"/>
          <p:cNvSpPr txBox="1">
            <a:spLocks noGrp="1"/>
          </p:cNvSpPr>
          <p:nvPr>
            <p:ph type="sldNum" sz="quarter" idx="7"/>
          </p:nvPr>
        </p:nvSpPr>
        <p:spPr>
          <a:xfrm>
            <a:off x="11067288" y="6463728"/>
            <a:ext cx="256691" cy="190016"/>
          </a:xfrm>
          <a:prstGeom prst="rect">
            <a:avLst/>
          </a:prstGeom>
        </p:spPr>
        <p:txBody>
          <a:bodyPr vert="horz" wrap="square" lIns="0" tIns="0" rIns="0" bIns="0" rtlCol="0">
            <a:spAutoFit/>
          </a:bodyPr>
          <a:lstStyle>
            <a:defPPr>
              <a:defRPr kern="0"/>
            </a:defPPr>
            <a:lvl1pPr>
              <a:defRPr sz="1200" b="0" i="0">
                <a:solidFill>
                  <a:schemeClr val="bg1"/>
                </a:solidFill>
                <a:latin typeface="Calibri"/>
                <a:cs typeface="Calibri"/>
              </a:defRPr>
            </a:lvl1pPr>
          </a:lstStyle>
          <a:p>
            <a:pPr marL="115570">
              <a:lnSpc>
                <a:spcPts val="1240"/>
              </a:lnSpc>
            </a:pPr>
            <a:fld id="{81D60167-4931-47E6-BA6A-407CBD079E47}" type="slidenum">
              <a:rPr lang="en-US" smtClean="0"/>
              <a:pPr marL="115570">
                <a:lnSpc>
                  <a:spcPts val="1240"/>
                </a:lnSpc>
              </a:pPr>
              <a:t>45</a:t>
            </a:fld>
            <a:endParaRPr spc="-25" dirty="0"/>
          </a:p>
        </p:txBody>
      </p:sp>
      <p:grpSp>
        <p:nvGrpSpPr>
          <p:cNvPr id="9" name="Group 8">
            <a:extLst>
              <a:ext uri="{FF2B5EF4-FFF2-40B4-BE49-F238E27FC236}">
                <a16:creationId xmlns:a16="http://schemas.microsoft.com/office/drawing/2014/main" id="{CE9FE9B6-B464-EC0B-1E3C-ADAAA3E63ED6}"/>
              </a:ext>
            </a:extLst>
          </p:cNvPr>
          <p:cNvGrpSpPr/>
          <p:nvPr/>
        </p:nvGrpSpPr>
        <p:grpSpPr>
          <a:xfrm>
            <a:off x="581191" y="1890959"/>
            <a:ext cx="11142108" cy="4414586"/>
            <a:chOff x="993662" y="1411209"/>
            <a:chExt cx="10871045" cy="4414586"/>
          </a:xfrm>
        </p:grpSpPr>
        <p:sp>
          <p:nvSpPr>
            <p:cNvPr id="3" name="object 3"/>
            <p:cNvSpPr txBox="1"/>
            <p:nvPr/>
          </p:nvSpPr>
          <p:spPr>
            <a:xfrm>
              <a:off x="993663" y="1411209"/>
              <a:ext cx="10761290" cy="1013460"/>
            </a:xfrm>
            <a:prstGeom prst="rect">
              <a:avLst/>
            </a:prstGeom>
          </p:spPr>
          <p:txBody>
            <a:bodyPr vert="horz" wrap="square" lIns="0" tIns="12700" rIns="0" bIns="0" rtlCol="0">
              <a:spAutoFit/>
            </a:bodyPr>
            <a:lstStyle/>
            <a:p>
              <a:pPr marL="240665" marR="5080" indent="-227965">
                <a:lnSpc>
                  <a:spcPct val="120000"/>
                </a:lnSpc>
                <a:spcBef>
                  <a:spcPts val="100"/>
                </a:spcBef>
                <a:buFont typeface="Arial"/>
                <a:buChar char="•"/>
                <a:tabLst>
                  <a:tab pos="240665" algn="l"/>
                  <a:tab pos="241300" algn="l"/>
                </a:tabLst>
              </a:pPr>
              <a:r>
                <a:rPr lang="en-US" sz="1800" dirty="0">
                  <a:cs typeface="Calibri"/>
                </a:rPr>
                <a:t>Repurchase agreements (repos) are the sale by a bank or dealer of a government security with the simultaneous agreement to repurchase the security on a later date. Repos are commonly used by public entities to secure money market rates of interest.</a:t>
              </a:r>
              <a:endParaRPr sz="1800" dirty="0">
                <a:cs typeface="Calibri"/>
              </a:endParaRPr>
            </a:p>
          </p:txBody>
        </p:sp>
        <p:sp>
          <p:nvSpPr>
            <p:cNvPr id="4" name="object 4"/>
            <p:cNvSpPr txBox="1"/>
            <p:nvPr/>
          </p:nvSpPr>
          <p:spPr>
            <a:xfrm>
              <a:off x="1450863" y="2464000"/>
              <a:ext cx="1381227" cy="2042867"/>
            </a:xfrm>
            <a:prstGeom prst="rect">
              <a:avLst/>
            </a:prstGeom>
          </p:spPr>
          <p:txBody>
            <a:bodyPr vert="horz" wrap="square" lIns="0" tIns="143510" rIns="0" bIns="0" rtlCol="0">
              <a:spAutoFit/>
            </a:bodyPr>
            <a:lstStyle/>
            <a:p>
              <a:pPr marL="240665" indent="-227965">
                <a:lnSpc>
                  <a:spcPct val="100000"/>
                </a:lnSpc>
                <a:spcBef>
                  <a:spcPts val="1035"/>
                </a:spcBef>
                <a:buFont typeface="Arial"/>
                <a:buChar char="•"/>
                <a:tabLst>
                  <a:tab pos="240665" algn="l"/>
                  <a:tab pos="241300" algn="l"/>
                </a:tabLst>
              </a:pPr>
              <a:r>
                <a:rPr sz="1800" b="1" spc="-10" dirty="0">
                  <a:cs typeface="Calibri"/>
                </a:rPr>
                <a:t>Credit:</a:t>
              </a:r>
              <a:endParaRPr sz="1800" dirty="0">
                <a:cs typeface="Calibri"/>
              </a:endParaRPr>
            </a:p>
            <a:p>
              <a:pPr marL="240665" indent="-227965">
                <a:lnSpc>
                  <a:spcPct val="100000"/>
                </a:lnSpc>
                <a:spcBef>
                  <a:spcPts val="1030"/>
                </a:spcBef>
                <a:buFont typeface="Arial"/>
                <a:buChar char="•"/>
                <a:tabLst>
                  <a:tab pos="240665" algn="l"/>
                  <a:tab pos="241300" algn="l"/>
                </a:tabLst>
              </a:pPr>
              <a:r>
                <a:rPr sz="1800" b="1" spc="-10" dirty="0">
                  <a:cs typeface="Calibri"/>
                </a:rPr>
                <a:t>Maturity:</a:t>
              </a:r>
              <a:endParaRPr sz="1800" dirty="0">
                <a:cs typeface="Calibri"/>
              </a:endParaRPr>
            </a:p>
            <a:p>
              <a:pPr marL="240665" indent="-227965">
                <a:lnSpc>
                  <a:spcPct val="100000"/>
                </a:lnSpc>
                <a:spcBef>
                  <a:spcPts val="1030"/>
                </a:spcBef>
                <a:buFont typeface="Arial"/>
                <a:buChar char="•"/>
                <a:tabLst>
                  <a:tab pos="240665" algn="l"/>
                  <a:tab pos="241300" algn="l"/>
                </a:tabLst>
              </a:pPr>
              <a:r>
                <a:rPr sz="1800" b="1" spc="-10" dirty="0">
                  <a:cs typeface="Calibri"/>
                </a:rPr>
                <a:t>Liquidity:</a:t>
              </a:r>
              <a:endParaRPr sz="1800" dirty="0">
                <a:cs typeface="Calibri"/>
              </a:endParaRPr>
            </a:p>
            <a:p>
              <a:pPr marL="240665" indent="-227965">
                <a:lnSpc>
                  <a:spcPct val="100000"/>
                </a:lnSpc>
                <a:spcBef>
                  <a:spcPts val="1035"/>
                </a:spcBef>
                <a:buFont typeface="Arial"/>
                <a:buChar char="•"/>
                <a:tabLst>
                  <a:tab pos="240665" algn="l"/>
                  <a:tab pos="241300" algn="l"/>
                </a:tabLst>
              </a:pPr>
              <a:r>
                <a:rPr sz="1800" b="1" spc="-10" dirty="0">
                  <a:cs typeface="Calibri"/>
                </a:rPr>
                <a:t>Yield:</a:t>
              </a:r>
              <a:endParaRPr lang="en-US" sz="1800" b="1" spc="-10" dirty="0">
                <a:cs typeface="Calibri"/>
              </a:endParaRPr>
            </a:p>
            <a:p>
              <a:pPr marL="240665" indent="-227965">
                <a:lnSpc>
                  <a:spcPct val="100000"/>
                </a:lnSpc>
                <a:spcBef>
                  <a:spcPts val="1035"/>
                </a:spcBef>
                <a:buFont typeface="Arial"/>
                <a:buChar char="•"/>
                <a:tabLst>
                  <a:tab pos="240665" algn="l"/>
                  <a:tab pos="241300" algn="l"/>
                </a:tabLst>
              </a:pPr>
              <a:r>
                <a:rPr lang="en-US" b="1" spc="-10" dirty="0">
                  <a:cs typeface="Calibri"/>
                </a:rPr>
                <a:t>Collateral:</a:t>
              </a:r>
              <a:endParaRPr sz="1800" dirty="0">
                <a:cs typeface="Calibri"/>
              </a:endParaRPr>
            </a:p>
          </p:txBody>
        </p:sp>
        <p:sp>
          <p:nvSpPr>
            <p:cNvPr id="5" name="object 5"/>
            <p:cNvSpPr txBox="1"/>
            <p:nvPr/>
          </p:nvSpPr>
          <p:spPr>
            <a:xfrm>
              <a:off x="2832090" y="2476425"/>
              <a:ext cx="9032617" cy="2033442"/>
            </a:xfrm>
            <a:prstGeom prst="rect">
              <a:avLst/>
            </a:prstGeom>
          </p:spPr>
          <p:txBody>
            <a:bodyPr vert="horz" wrap="square" lIns="0" tIns="12700" rIns="0" bIns="0" rtlCol="0">
              <a:spAutoFit/>
            </a:bodyPr>
            <a:lstStyle/>
            <a:p>
              <a:pPr marL="12700" marR="1057275">
                <a:lnSpc>
                  <a:spcPct val="147800"/>
                </a:lnSpc>
                <a:spcBef>
                  <a:spcPts val="100"/>
                </a:spcBef>
              </a:pPr>
              <a:r>
                <a:rPr lang="en-US" sz="1800" dirty="0">
                  <a:cs typeface="Calibri"/>
                </a:rPr>
                <a:t>Rating of Counterparty</a:t>
              </a:r>
              <a:endParaRPr sz="1800" dirty="0">
                <a:cs typeface="Calibri"/>
              </a:endParaRPr>
            </a:p>
            <a:p>
              <a:pPr marL="27940" marR="5465445" indent="-15875">
                <a:lnSpc>
                  <a:spcPct val="147800"/>
                </a:lnSpc>
              </a:pPr>
              <a:r>
                <a:rPr lang="en-US" sz="1800" dirty="0">
                  <a:cs typeface="Calibri"/>
                </a:rPr>
                <a:t>Generally overnight, up to 1 year</a:t>
              </a:r>
              <a:endParaRPr lang="en-US" sz="1800" spc="-10" dirty="0">
                <a:cs typeface="Calibri"/>
              </a:endParaRPr>
            </a:p>
            <a:p>
              <a:pPr marL="27940" marR="5465445" indent="-15875">
                <a:lnSpc>
                  <a:spcPct val="147800"/>
                </a:lnSpc>
              </a:pPr>
              <a:r>
                <a:rPr sz="1800" dirty="0">
                  <a:cs typeface="Calibri"/>
                </a:rPr>
                <a:t>Very</a:t>
              </a:r>
              <a:r>
                <a:rPr sz="1800" spc="-85" dirty="0">
                  <a:cs typeface="Calibri"/>
                </a:rPr>
                <a:t> </a:t>
              </a:r>
              <a:r>
                <a:rPr sz="1800" spc="-20" dirty="0">
                  <a:cs typeface="Calibri"/>
                </a:rPr>
                <a:t>high</a:t>
              </a:r>
              <a:endParaRPr sz="1800" dirty="0">
                <a:cs typeface="Calibri"/>
              </a:endParaRPr>
            </a:p>
            <a:p>
              <a:pPr marL="12700" marR="5080">
                <a:lnSpc>
                  <a:spcPct val="120000"/>
                </a:lnSpc>
                <a:spcBef>
                  <a:spcPts val="600"/>
                </a:spcBef>
              </a:pPr>
              <a:r>
                <a:rPr sz="1800" dirty="0">
                  <a:cs typeface="Calibri"/>
                </a:rPr>
                <a:t>Depending</a:t>
              </a:r>
              <a:r>
                <a:rPr sz="1800" spc="-10" dirty="0">
                  <a:cs typeface="Calibri"/>
                </a:rPr>
                <a:t> </a:t>
              </a:r>
              <a:r>
                <a:rPr sz="1800" dirty="0">
                  <a:cs typeface="Calibri"/>
                </a:rPr>
                <a:t>on</a:t>
              </a:r>
              <a:r>
                <a:rPr sz="1800" spc="-10" dirty="0">
                  <a:cs typeface="Calibri"/>
                </a:rPr>
                <a:t> </a:t>
              </a:r>
              <a:r>
                <a:rPr sz="1800" dirty="0">
                  <a:cs typeface="Calibri"/>
                </a:rPr>
                <a:t>permitted</a:t>
              </a:r>
              <a:r>
                <a:rPr sz="1800" spc="-10" dirty="0">
                  <a:cs typeface="Calibri"/>
                </a:rPr>
                <a:t> investments</a:t>
              </a:r>
              <a:r>
                <a:rPr sz="1800" spc="-35" dirty="0">
                  <a:cs typeface="Calibri"/>
                </a:rPr>
                <a:t> </a:t>
              </a:r>
              <a:r>
                <a:rPr sz="1800" dirty="0">
                  <a:cs typeface="Calibri"/>
                </a:rPr>
                <a:t>and</a:t>
              </a:r>
              <a:r>
                <a:rPr sz="1800" spc="-10" dirty="0">
                  <a:cs typeface="Calibri"/>
                </a:rPr>
                <a:t> </a:t>
              </a:r>
              <a:r>
                <a:rPr sz="1800" dirty="0">
                  <a:cs typeface="Calibri"/>
                </a:rPr>
                <a:t>investment</a:t>
              </a:r>
              <a:r>
                <a:rPr sz="1800" spc="-35" dirty="0">
                  <a:cs typeface="Calibri"/>
                </a:rPr>
                <a:t> </a:t>
              </a:r>
              <a:r>
                <a:rPr sz="1800" spc="-25" dirty="0">
                  <a:cs typeface="Calibri"/>
                </a:rPr>
                <a:t>strategy, </a:t>
              </a:r>
              <a:r>
                <a:rPr sz="1800" dirty="0">
                  <a:cs typeface="Calibri"/>
                </a:rPr>
                <a:t>can</a:t>
              </a:r>
              <a:r>
                <a:rPr sz="1800" spc="-5" dirty="0">
                  <a:cs typeface="Calibri"/>
                </a:rPr>
                <a:t> </a:t>
              </a:r>
              <a:r>
                <a:rPr sz="1800" dirty="0">
                  <a:cs typeface="Calibri"/>
                </a:rPr>
                <a:t>be</a:t>
              </a:r>
              <a:r>
                <a:rPr sz="1800" spc="-15" dirty="0">
                  <a:cs typeface="Calibri"/>
                </a:rPr>
                <a:t> </a:t>
              </a:r>
              <a:r>
                <a:rPr sz="1800" dirty="0">
                  <a:cs typeface="Calibri"/>
                </a:rPr>
                <a:t>similar</a:t>
              </a:r>
              <a:r>
                <a:rPr sz="1800" spc="-15" dirty="0">
                  <a:cs typeface="Calibri"/>
                </a:rPr>
                <a:t> </a:t>
              </a:r>
              <a:r>
                <a:rPr sz="1800" dirty="0">
                  <a:cs typeface="Calibri"/>
                </a:rPr>
                <a:t>to</a:t>
              </a:r>
              <a:r>
                <a:rPr sz="1800" spc="-15" dirty="0">
                  <a:cs typeface="Calibri"/>
                </a:rPr>
                <a:t> </a:t>
              </a:r>
              <a:r>
                <a:rPr sz="1800" spc="-10" dirty="0">
                  <a:cs typeface="Calibri"/>
                </a:rPr>
                <a:t>money </a:t>
              </a:r>
              <a:r>
                <a:rPr sz="1800" dirty="0">
                  <a:cs typeface="Calibri"/>
                </a:rPr>
                <a:t>market</a:t>
              </a:r>
              <a:r>
                <a:rPr sz="1800" spc="-85" dirty="0">
                  <a:cs typeface="Calibri"/>
                </a:rPr>
                <a:t> </a:t>
              </a:r>
              <a:r>
                <a:rPr sz="1800" spc="-10" dirty="0">
                  <a:cs typeface="Calibri"/>
                </a:rPr>
                <a:t>funds</a:t>
              </a:r>
              <a:endParaRPr lang="en-US" sz="1800" spc="-10" dirty="0">
                <a:cs typeface="Calibri"/>
              </a:endParaRPr>
            </a:p>
            <a:p>
              <a:pPr marL="12700" marR="5080">
                <a:lnSpc>
                  <a:spcPct val="120000"/>
                </a:lnSpc>
                <a:spcBef>
                  <a:spcPts val="600"/>
                </a:spcBef>
              </a:pPr>
              <a:r>
                <a:rPr lang="en-US" sz="1800" spc="-10" dirty="0">
                  <a:cs typeface="Calibri"/>
                </a:rPr>
                <a:t>Generally, 10</a:t>
              </a:r>
              <a:r>
                <a:rPr lang="en-US" spc="-10" dirty="0">
                  <a:cs typeface="Calibri"/>
                </a:rPr>
                <a:t>2% of agreement</a:t>
              </a:r>
              <a:endParaRPr sz="1800" dirty="0">
                <a:cs typeface="Calibri"/>
              </a:endParaRPr>
            </a:p>
          </p:txBody>
        </p:sp>
        <p:sp>
          <p:nvSpPr>
            <p:cNvPr id="6" name="object 6"/>
            <p:cNvSpPr txBox="1"/>
            <p:nvPr/>
          </p:nvSpPr>
          <p:spPr>
            <a:xfrm>
              <a:off x="993662" y="4593406"/>
              <a:ext cx="10871045" cy="1232389"/>
            </a:xfrm>
            <a:prstGeom prst="rect">
              <a:avLst/>
            </a:prstGeom>
          </p:spPr>
          <p:txBody>
            <a:bodyPr vert="horz" wrap="square" lIns="0" tIns="143510" rIns="0" bIns="0" rtlCol="0">
              <a:spAutoFit/>
            </a:bodyPr>
            <a:lstStyle/>
            <a:p>
              <a:pPr marL="240665" indent="-227965">
                <a:lnSpc>
                  <a:spcPct val="100000"/>
                </a:lnSpc>
                <a:spcBef>
                  <a:spcPts val="1130"/>
                </a:spcBef>
                <a:buFont typeface="Arial"/>
                <a:buChar char="•"/>
                <a:tabLst>
                  <a:tab pos="240665" algn="l"/>
                  <a:tab pos="241300" algn="l"/>
                </a:tabLst>
              </a:pPr>
              <a:r>
                <a:rPr lang="en-US" sz="1800" b="1" dirty="0">
                  <a:cs typeface="Calibri"/>
                </a:rPr>
                <a:t>North Carolina General Statute Limits:</a:t>
              </a:r>
              <a:endParaRPr sz="1800" dirty="0">
                <a:cs typeface="Calibri"/>
              </a:endParaRPr>
            </a:p>
            <a:p>
              <a:pPr marL="697865" lvl="1" indent="-227965">
                <a:lnSpc>
                  <a:spcPct val="100000"/>
                </a:lnSpc>
                <a:spcBef>
                  <a:spcPts val="1035"/>
                </a:spcBef>
                <a:buFont typeface="Arial"/>
                <a:buChar char="•"/>
                <a:tabLst>
                  <a:tab pos="697865" algn="l"/>
                  <a:tab pos="698500" algn="l"/>
                </a:tabLst>
              </a:pPr>
              <a:r>
                <a:rPr lang="en-US" sz="1800" dirty="0">
                  <a:cs typeface="Calibri"/>
                </a:rPr>
                <a:t>Counterparty: Broker-dealer must be recognized as primary dealer or the Bank’s deposits must be FDIC-insured</a:t>
              </a:r>
              <a:endParaRPr sz="1800" dirty="0">
                <a:cs typeface="Calibri"/>
              </a:endParaRPr>
            </a:p>
            <a:p>
              <a:pPr marL="697865" lvl="1" indent="-227965">
                <a:lnSpc>
                  <a:spcPct val="100000"/>
                </a:lnSpc>
                <a:spcBef>
                  <a:spcPts val="1030"/>
                </a:spcBef>
                <a:buFont typeface="Arial"/>
                <a:buChar char="•"/>
                <a:tabLst>
                  <a:tab pos="697865" algn="l"/>
                  <a:tab pos="698500" algn="l"/>
                </a:tabLst>
              </a:pPr>
              <a:r>
                <a:rPr lang="en-US" spc="-20" dirty="0">
                  <a:cs typeface="Calibri"/>
                </a:rPr>
                <a:t>100% Collateralization using US Government direct obligations</a:t>
              </a:r>
              <a:endParaRPr sz="1800" dirty="0">
                <a:cs typeface="Calibri"/>
              </a:endParaRPr>
            </a:p>
          </p:txBody>
        </p:sp>
      </p:grpSp>
      <p:sp>
        <p:nvSpPr>
          <p:cNvPr id="10" name="Slide Number Placeholder 2">
            <a:extLst>
              <a:ext uri="{FF2B5EF4-FFF2-40B4-BE49-F238E27FC236}">
                <a16:creationId xmlns:a16="http://schemas.microsoft.com/office/drawing/2014/main" id="{82754D5C-8C15-F6D0-F294-9C9405A6F748}"/>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45</a:t>
            </a:fld>
            <a:endParaRPr lang="en-US" sz="900" dirty="0">
              <a:solidFill>
                <a:schemeClr val="accent2"/>
              </a:solidFill>
            </a:endParaRPr>
          </a:p>
        </p:txBody>
      </p:sp>
    </p:spTree>
    <p:extLst>
      <p:ext uri="{BB962C8B-B14F-4D97-AF65-F5344CB8AC3E}">
        <p14:creationId xmlns:p14="http://schemas.microsoft.com/office/powerpoint/2010/main" val="3497276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dirty="0"/>
              <a:t>Why an Investment Policy?</a:t>
            </a:r>
          </a:p>
        </p:txBody>
      </p:sp>
      <p:sp>
        <p:nvSpPr>
          <p:cNvPr id="83970" name="Rectangle 3"/>
          <p:cNvSpPr>
            <a:spLocks noGrp="1" noChangeArrowheads="1"/>
          </p:cNvSpPr>
          <p:nvPr>
            <p:ph type="body" idx="1"/>
          </p:nvPr>
        </p:nvSpPr>
        <p:spPr>
          <a:xfrm>
            <a:off x="1167788" y="2057400"/>
            <a:ext cx="9595692" cy="4098444"/>
          </a:xfrm>
        </p:spPr>
        <p:txBody>
          <a:bodyPr>
            <a:normAutofit/>
          </a:bodyPr>
          <a:lstStyle/>
          <a:p>
            <a:pPr marL="3175" lvl="1" indent="0" algn="just">
              <a:buNone/>
            </a:pPr>
            <a:r>
              <a:rPr lang="en-US" sz="2200" b="1" i="1" dirty="0"/>
              <a:t>“</a:t>
            </a:r>
            <a:r>
              <a:rPr lang="en-US" sz="2200" i="1" dirty="0"/>
              <a:t>An investment policy describes the parameters for investing government funds and identifies the investment objectives, preferences or tolerance for risk, constraints on the investment portfolio, and how the investment program will be managed and monitored. The document itself serves as a communication tool for the staff, elected officials, the public, rating agencies, bondholders, and any other stakeholders on investment guidelines and priorities. </a:t>
            </a:r>
            <a:r>
              <a:rPr lang="en-US" sz="2200" b="1" i="1" dirty="0"/>
              <a:t>An investment policy enhances the quality of decision making and demonstrates a commitment to the fiduciary care of public funds, making it the most important element in a public funds program.”</a:t>
            </a:r>
            <a:r>
              <a:rPr lang="en-US" sz="2200" i="1" dirty="0"/>
              <a:t> </a:t>
            </a:r>
          </a:p>
          <a:p>
            <a:pPr marL="0" indent="0">
              <a:lnSpc>
                <a:spcPct val="90000"/>
              </a:lnSpc>
              <a:buNone/>
            </a:pPr>
            <a:endParaRPr lang="en-US" sz="2600" dirty="0"/>
          </a:p>
        </p:txBody>
      </p:sp>
      <p:sp>
        <p:nvSpPr>
          <p:cNvPr id="2" name="Slide Number Placeholder 1"/>
          <p:cNvSpPr>
            <a:spLocks noGrp="1"/>
          </p:cNvSpPr>
          <p:nvPr>
            <p:ph type="sldNum" sz="quarter" idx="12"/>
          </p:nvPr>
        </p:nvSpPr>
        <p:spPr/>
        <p:txBody>
          <a:bodyPr/>
          <a:lstStyle/>
          <a:p>
            <a:pPr>
              <a:defRPr/>
            </a:pPr>
            <a:fld id="{57C92A5D-46CC-4D1E-A162-505904606758}" type="slidenum">
              <a:rPr lang="en-US" smtClean="0"/>
              <a:pPr>
                <a:defRPr/>
              </a:pPr>
              <a:t>46</a:t>
            </a:fld>
            <a:endParaRPr lang="en-US" dirty="0"/>
          </a:p>
        </p:txBody>
      </p:sp>
      <p:grpSp>
        <p:nvGrpSpPr>
          <p:cNvPr id="6" name="Group 5"/>
          <p:cNvGrpSpPr/>
          <p:nvPr/>
        </p:nvGrpSpPr>
        <p:grpSpPr>
          <a:xfrm>
            <a:off x="4280727" y="5534771"/>
            <a:ext cx="3630546" cy="307777"/>
            <a:chOff x="2756726" y="7385186"/>
            <a:chExt cx="3630546" cy="307777"/>
          </a:xfrm>
        </p:grpSpPr>
        <p:sp>
          <p:nvSpPr>
            <p:cNvPr id="7" name="TextBox 6"/>
            <p:cNvSpPr txBox="1"/>
            <p:nvPr/>
          </p:nvSpPr>
          <p:spPr>
            <a:xfrm>
              <a:off x="2756726" y="7385186"/>
              <a:ext cx="3630546" cy="307777"/>
            </a:xfrm>
            <a:prstGeom prst="rect">
              <a:avLst/>
            </a:prstGeom>
            <a:noFill/>
            <a:ln>
              <a:solidFill>
                <a:schemeClr val="tx1"/>
              </a:solidFill>
            </a:ln>
          </p:spPr>
          <p:txBody>
            <a:bodyPr wrap="none" rtlCol="0">
              <a:spAutoFit/>
            </a:bodyPr>
            <a:lstStyle/>
            <a:p>
              <a:pPr algn="ctr"/>
              <a:r>
                <a:rPr lang="en-US" sz="1400" b="1" dirty="0"/>
                <a:t>     GFOA Best Practice </a:t>
              </a:r>
              <a:r>
                <a:rPr lang="en-US" sz="1400" dirty="0"/>
                <a:t>–</a:t>
              </a:r>
              <a:r>
                <a:rPr lang="en-US" sz="1400" b="1" dirty="0"/>
                <a:t> “</a:t>
              </a:r>
              <a:r>
                <a:rPr lang="en-US" sz="1400" i="1" dirty="0"/>
                <a:t>Investment Policy”</a:t>
              </a:r>
              <a:endParaRPr lang="en-US" i="1" dirty="0"/>
            </a:p>
          </p:txBody>
        </p:sp>
        <p:pic>
          <p:nvPicPr>
            <p:cNvPr id="8" name="Picture 2" descr="C:\Users\ned\AppData\Local\Microsoft\Windows\INetCache\IE\6XSYYFP1\Thumbup_right.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941" y="7398869"/>
              <a:ext cx="226374" cy="28041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t>What Does an Investment Policy Do?</a:t>
            </a:r>
            <a:endParaRPr lang="en-US" dirty="0"/>
          </a:p>
        </p:txBody>
      </p:sp>
      <p:sp>
        <p:nvSpPr>
          <p:cNvPr id="28674" name="Rectangle 3"/>
          <p:cNvSpPr>
            <a:spLocks noGrp="1" noChangeArrowheads="1"/>
          </p:cNvSpPr>
          <p:nvPr>
            <p:ph type="body" idx="1"/>
          </p:nvPr>
        </p:nvSpPr>
        <p:spPr>
          <a:xfrm>
            <a:off x="440675" y="1883884"/>
            <a:ext cx="11292289" cy="4242280"/>
          </a:xfrm>
        </p:spPr>
        <p:txBody>
          <a:bodyPr>
            <a:normAutofit/>
          </a:bodyPr>
          <a:lstStyle/>
          <a:p>
            <a:r>
              <a:rPr lang="en-US" sz="2000" dirty="0"/>
              <a:t>Defines the investment program</a:t>
            </a:r>
          </a:p>
          <a:p>
            <a:pPr lvl="1"/>
            <a:r>
              <a:rPr lang="en-US" sz="1800" dirty="0"/>
              <a:t>Legal and permitted activities and investments</a:t>
            </a:r>
          </a:p>
          <a:p>
            <a:pPr lvl="1"/>
            <a:r>
              <a:rPr lang="en-US" sz="1800" dirty="0"/>
              <a:t>Who’s in charge</a:t>
            </a:r>
          </a:p>
          <a:p>
            <a:pPr lvl="1"/>
            <a:r>
              <a:rPr lang="en-US" sz="1800" dirty="0"/>
              <a:t>Measurement of results</a:t>
            </a:r>
          </a:p>
          <a:p>
            <a:pPr lvl="1"/>
            <a:r>
              <a:rPr lang="en-US" sz="1800" dirty="0"/>
              <a:t>Relationship to counterparties</a:t>
            </a:r>
          </a:p>
          <a:p>
            <a:pPr lvl="1"/>
            <a:endParaRPr lang="en-US" sz="1400" dirty="0"/>
          </a:p>
          <a:p>
            <a:r>
              <a:rPr lang="en-US" sz="2000" dirty="0"/>
              <a:t>Provides protection for the government</a:t>
            </a:r>
          </a:p>
          <a:p>
            <a:endParaRPr lang="en-US" sz="1400" dirty="0"/>
          </a:p>
          <a:p>
            <a:r>
              <a:rPr lang="en-US" sz="2000" dirty="0"/>
              <a:t>Addresses the dynamic nature of the investment process</a:t>
            </a:r>
          </a:p>
          <a:p>
            <a:endParaRPr lang="en-US" sz="2000" dirty="0"/>
          </a:p>
        </p:txBody>
      </p:sp>
      <p:sp>
        <p:nvSpPr>
          <p:cNvPr id="2" name="Slide Number Placeholder 1"/>
          <p:cNvSpPr>
            <a:spLocks noGrp="1"/>
          </p:cNvSpPr>
          <p:nvPr>
            <p:ph type="sldNum" sz="quarter" idx="12"/>
          </p:nvPr>
        </p:nvSpPr>
        <p:spPr/>
        <p:txBody>
          <a:bodyPr/>
          <a:lstStyle/>
          <a:p>
            <a:pPr>
              <a:defRPr/>
            </a:pPr>
            <a:fld id="{57C92A5D-46CC-4D1E-A162-505904606758}"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a:t>Policy Components - 1</a:t>
            </a:r>
          </a:p>
        </p:txBody>
      </p:sp>
      <p:sp>
        <p:nvSpPr>
          <p:cNvPr id="271363" name="Rectangle 3"/>
          <p:cNvSpPr>
            <a:spLocks noGrp="1" noChangeArrowheads="1"/>
          </p:cNvSpPr>
          <p:nvPr>
            <p:ph type="body" idx="1"/>
          </p:nvPr>
        </p:nvSpPr>
        <p:spPr>
          <a:xfrm>
            <a:off x="430924" y="1870841"/>
            <a:ext cx="11330152" cy="4842410"/>
          </a:xfrm>
        </p:spPr>
        <p:txBody>
          <a:bodyPr>
            <a:normAutofit fontScale="85000" lnSpcReduction="20000"/>
          </a:bodyPr>
          <a:lstStyle/>
          <a:p>
            <a:pPr>
              <a:buSzPct val="90000"/>
              <a:buFont typeface="+mj-lt"/>
              <a:buAutoNum type="arabicPeriod"/>
            </a:pPr>
            <a:r>
              <a:rPr lang="en-US" altLang="en-US" sz="2400" dirty="0"/>
              <a:t>Introduction and Statement of Intent</a:t>
            </a:r>
          </a:p>
          <a:p>
            <a:pPr lvl="1"/>
            <a:r>
              <a:rPr lang="en-US" altLang="en-US" sz="2000" dirty="0"/>
              <a:t>Overview of entity</a:t>
            </a:r>
          </a:p>
          <a:p>
            <a:pPr lvl="1"/>
            <a:r>
              <a:rPr lang="en-US" altLang="en-US" sz="2000" dirty="0"/>
              <a:t>Sound fiscal management</a:t>
            </a:r>
          </a:p>
          <a:p>
            <a:pPr lvl="1"/>
            <a:r>
              <a:rPr lang="en-US" altLang="en-US" sz="2000" dirty="0"/>
              <a:t>Adoption of policy</a:t>
            </a:r>
          </a:p>
          <a:p>
            <a:pPr lvl="1"/>
            <a:r>
              <a:rPr lang="en-US" altLang="en-US" sz="2000" dirty="0"/>
              <a:t>Approval by governing board</a:t>
            </a:r>
          </a:p>
          <a:p>
            <a:pPr lvl="1"/>
            <a:endParaRPr lang="en-US" altLang="en-US" sz="1000" dirty="0"/>
          </a:p>
          <a:p>
            <a:pPr>
              <a:buSzPct val="90000"/>
              <a:buFont typeface="+mj-lt"/>
              <a:buAutoNum type="arabicPeriod"/>
            </a:pPr>
            <a:r>
              <a:rPr lang="en-US" altLang="en-US" sz="2400" dirty="0"/>
              <a:t>Scope</a:t>
            </a:r>
          </a:p>
          <a:p>
            <a:pPr lvl="1"/>
            <a:r>
              <a:rPr lang="en-US" altLang="en-US" sz="2000" dirty="0"/>
              <a:t>Funds covered by policy</a:t>
            </a:r>
          </a:p>
          <a:p>
            <a:pPr lvl="1"/>
            <a:endParaRPr lang="en-US" altLang="en-US" sz="1000" dirty="0"/>
          </a:p>
          <a:p>
            <a:pPr>
              <a:buSzPct val="90000"/>
              <a:buFont typeface="+mj-lt"/>
              <a:buAutoNum type="arabicPeriod" startAt="3"/>
            </a:pPr>
            <a:r>
              <a:rPr lang="en-US" altLang="en-US" sz="2400" dirty="0"/>
              <a:t>Objectives</a:t>
            </a:r>
          </a:p>
          <a:p>
            <a:pPr marL="1174750" lvl="1" indent="-609600">
              <a:buSzTx/>
            </a:pPr>
            <a:r>
              <a:rPr lang="en-US" altLang="en-US" sz="2000" dirty="0"/>
              <a:t>Safety, liquidity, yield/return &amp; others</a:t>
            </a:r>
          </a:p>
          <a:p>
            <a:pPr lvl="1"/>
            <a:endParaRPr lang="en-US" altLang="en-US" sz="1000" dirty="0"/>
          </a:p>
          <a:p>
            <a:pPr>
              <a:buSzPct val="90000"/>
              <a:buFont typeface="+mj-lt"/>
              <a:buAutoNum type="arabicPeriod" startAt="3"/>
            </a:pPr>
            <a:r>
              <a:rPr lang="en-US" altLang="en-US" sz="2400" dirty="0"/>
              <a:t>Delegation of Authority</a:t>
            </a:r>
            <a:r>
              <a:rPr lang="en-US" altLang="en-US" sz="2400" dirty="0">
                <a:solidFill>
                  <a:srgbClr val="FF0000"/>
                </a:solidFill>
              </a:rPr>
              <a:t>*</a:t>
            </a:r>
          </a:p>
          <a:p>
            <a:pPr>
              <a:buSzPct val="90000"/>
              <a:buFont typeface="+mj-lt"/>
              <a:buAutoNum type="arabicPeriod" startAt="3"/>
            </a:pPr>
            <a:endParaRPr lang="en-US" altLang="en-US" sz="1000" dirty="0"/>
          </a:p>
          <a:p>
            <a:pPr>
              <a:buSzPct val="90000"/>
              <a:buFont typeface="+mj-lt"/>
              <a:buAutoNum type="arabicPeriod" startAt="3"/>
            </a:pPr>
            <a:r>
              <a:rPr lang="en-US" altLang="en-US" sz="2400" dirty="0"/>
              <a:t>Statement of Prudence, Indemnification &amp; Ethics</a:t>
            </a:r>
            <a:endParaRPr lang="en-US" altLang="en-US" sz="2000" dirty="0"/>
          </a:p>
        </p:txBody>
      </p:sp>
      <p:sp>
        <p:nvSpPr>
          <p:cNvPr id="2" name="Slide Number Placeholder 1"/>
          <p:cNvSpPr>
            <a:spLocks noGrp="1"/>
          </p:cNvSpPr>
          <p:nvPr>
            <p:ph type="sldNum" sz="quarter" idx="12"/>
          </p:nvPr>
        </p:nvSpPr>
        <p:spPr/>
        <p:txBody>
          <a:bodyPr/>
          <a:lstStyle/>
          <a:p>
            <a:pPr>
              <a:defRPr/>
            </a:pPr>
            <a:fld id="{57C92A5D-46CC-4D1E-A162-505904606758}" type="slidenum">
              <a:rPr lang="en-US" smtClean="0"/>
              <a:pPr>
                <a:defRPr/>
              </a:pPr>
              <a:t>48</a:t>
            </a:fld>
            <a:endParaRPr lang="en-US" dirty="0"/>
          </a:p>
        </p:txBody>
      </p:sp>
      <p:sp>
        <p:nvSpPr>
          <p:cNvPr id="3" name="Rectangle 2">
            <a:extLst>
              <a:ext uri="{FF2B5EF4-FFF2-40B4-BE49-F238E27FC236}">
                <a16:creationId xmlns:a16="http://schemas.microsoft.com/office/drawing/2014/main" id="{F50DA4E3-5D17-DEEF-19CC-D791D9712428}"/>
              </a:ext>
            </a:extLst>
          </p:cNvPr>
          <p:cNvSpPr/>
          <p:nvPr/>
        </p:nvSpPr>
        <p:spPr>
          <a:xfrm>
            <a:off x="8811171" y="3223830"/>
            <a:ext cx="2434897" cy="165297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 REMINDER! </a:t>
            </a:r>
          </a:p>
          <a:p>
            <a:pPr algn="ctr"/>
            <a:endParaRPr lang="en-US" dirty="0"/>
          </a:p>
          <a:p>
            <a:pPr algn="ctr"/>
            <a:r>
              <a:rPr lang="en-US" dirty="0"/>
              <a:t>Finance Officer Retains Fiduciary Duty for Managing Investments</a:t>
            </a:r>
          </a:p>
        </p:txBody>
      </p:sp>
    </p:spTree>
    <p:extLst>
      <p:ext uri="{BB962C8B-B14F-4D97-AF65-F5344CB8AC3E}">
        <p14:creationId xmlns:p14="http://schemas.microsoft.com/office/powerpoint/2010/main" val="1664003391"/>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a:t>Policy Components - 2</a:t>
            </a:r>
          </a:p>
        </p:txBody>
      </p:sp>
      <p:sp>
        <p:nvSpPr>
          <p:cNvPr id="273411" name="Rectangle 3"/>
          <p:cNvSpPr>
            <a:spLocks noGrp="1" noChangeArrowheads="1"/>
          </p:cNvSpPr>
          <p:nvPr>
            <p:ph type="body" idx="1"/>
          </p:nvPr>
        </p:nvSpPr>
        <p:spPr>
          <a:xfrm>
            <a:off x="462455" y="1898036"/>
            <a:ext cx="11267090" cy="4257808"/>
          </a:xfrm>
        </p:spPr>
        <p:txBody>
          <a:bodyPr>
            <a:normAutofit lnSpcReduction="10000"/>
          </a:bodyPr>
          <a:lstStyle/>
          <a:p>
            <a:pPr>
              <a:buSzPct val="90000"/>
              <a:buFont typeface="+mj-lt"/>
              <a:buAutoNum type="arabicPeriod" startAt="5"/>
            </a:pPr>
            <a:r>
              <a:rPr lang="en-US" altLang="en-US" sz="2400" dirty="0"/>
              <a:t>Authorized Investments &amp; Transactions</a:t>
            </a:r>
          </a:p>
          <a:p>
            <a:pPr lvl="1"/>
            <a:r>
              <a:rPr lang="en-US" altLang="en-US" sz="1800" dirty="0"/>
              <a:t>State Statutes</a:t>
            </a:r>
          </a:p>
          <a:p>
            <a:pPr lvl="1"/>
            <a:r>
              <a:rPr lang="en-US" altLang="en-US" sz="1800" dirty="0"/>
              <a:t>Risk tolerance</a:t>
            </a:r>
          </a:p>
          <a:p>
            <a:pPr lvl="1"/>
            <a:r>
              <a:rPr lang="en-US" altLang="en-US" sz="1800" dirty="0"/>
              <a:t>Types of securities &amp; transactions</a:t>
            </a:r>
          </a:p>
          <a:p>
            <a:pPr lvl="1"/>
            <a:r>
              <a:rPr lang="en-US" altLang="en-US" sz="1800" dirty="0"/>
              <a:t>Maximum maturities &amp; weighted average maturities </a:t>
            </a:r>
          </a:p>
          <a:p>
            <a:pPr lvl="1"/>
            <a:r>
              <a:rPr lang="en-US" altLang="en-US" sz="1800" dirty="0"/>
              <a:t>Credit criteria</a:t>
            </a:r>
          </a:p>
          <a:p>
            <a:pPr lvl="1"/>
            <a:r>
              <a:rPr lang="en-US" altLang="en-US" sz="1800" dirty="0"/>
              <a:t>Repurchase agreement criteria</a:t>
            </a:r>
          </a:p>
          <a:p>
            <a:pPr marL="1174750" lvl="1" indent="-609600">
              <a:buSzTx/>
            </a:pPr>
            <a:endParaRPr lang="en-US" altLang="en-US" sz="1000" dirty="0"/>
          </a:p>
          <a:p>
            <a:pPr marL="533400" indent="-533400">
              <a:buSzTx/>
              <a:buFont typeface="+mj-lt"/>
              <a:buAutoNum type="arabicPeriod" startAt="6"/>
            </a:pPr>
            <a:r>
              <a:rPr lang="en-US" altLang="en-US" sz="2400" dirty="0"/>
              <a:t>Collateralization</a:t>
            </a:r>
          </a:p>
          <a:p>
            <a:pPr lvl="1"/>
            <a:r>
              <a:rPr lang="en-US" altLang="en-US" sz="1800" dirty="0"/>
              <a:t>Repurchase Agreements</a:t>
            </a:r>
          </a:p>
          <a:p>
            <a:pPr lvl="1"/>
            <a:r>
              <a:rPr lang="en-US" altLang="en-US" sz="1800" dirty="0"/>
              <a:t>Bank deposits</a:t>
            </a:r>
          </a:p>
        </p:txBody>
      </p:sp>
      <p:sp>
        <p:nvSpPr>
          <p:cNvPr id="2" name="Slide Number Placeholder 1"/>
          <p:cNvSpPr>
            <a:spLocks noGrp="1"/>
          </p:cNvSpPr>
          <p:nvPr>
            <p:ph type="sldNum" sz="quarter" idx="12"/>
          </p:nvPr>
        </p:nvSpPr>
        <p:spPr/>
        <p:txBody>
          <a:bodyPr/>
          <a:lstStyle/>
          <a:p>
            <a:pPr>
              <a:defRPr/>
            </a:pPr>
            <a:fld id="{57C92A5D-46CC-4D1E-A162-505904606758}" type="slidenum">
              <a:rPr lang="en-US" smtClean="0"/>
              <a:pPr>
                <a:defRPr/>
              </a:pPr>
              <a:t>49</a:t>
            </a:fld>
            <a:endParaRPr lang="en-US" dirty="0"/>
          </a:p>
        </p:txBody>
      </p:sp>
    </p:spTree>
    <p:extLst>
      <p:ext uri="{BB962C8B-B14F-4D97-AF65-F5344CB8AC3E}">
        <p14:creationId xmlns:p14="http://schemas.microsoft.com/office/powerpoint/2010/main" val="18735720"/>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E582F-27E3-F508-D776-8FA50A31E9F8}"/>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B128C33C-793D-5433-BA9D-DF324CFCA4EB}"/>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5</a:t>
            </a:fld>
            <a:endParaRPr lang="en-US" sz="900" dirty="0">
              <a:solidFill>
                <a:schemeClr val="accent2"/>
              </a:solidFill>
            </a:endParaRPr>
          </a:p>
        </p:txBody>
      </p:sp>
      <p:sp>
        <p:nvSpPr>
          <p:cNvPr id="12" name="Title 7">
            <a:extLst>
              <a:ext uri="{FF2B5EF4-FFF2-40B4-BE49-F238E27FC236}">
                <a16:creationId xmlns:a16="http://schemas.microsoft.com/office/drawing/2014/main" id="{93C8E89F-5C94-DB77-2630-E3A626133DBE}"/>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What is a bond?</a:t>
            </a:r>
          </a:p>
        </p:txBody>
      </p:sp>
      <p:pic>
        <p:nvPicPr>
          <p:cNvPr id="4" name="Graphic 3" descr="User with solid fill">
            <a:extLst>
              <a:ext uri="{FF2B5EF4-FFF2-40B4-BE49-F238E27FC236}">
                <a16:creationId xmlns:a16="http://schemas.microsoft.com/office/drawing/2014/main" id="{64BCCE50-F3DB-AFB2-A7C0-BC44FE0DCB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5990" y="1620786"/>
            <a:ext cx="914400" cy="914400"/>
          </a:xfrm>
          <a:prstGeom prst="rect">
            <a:avLst/>
          </a:prstGeom>
        </p:spPr>
      </p:pic>
      <p:sp>
        <p:nvSpPr>
          <p:cNvPr id="5" name="Content Placeholder 2">
            <a:extLst>
              <a:ext uri="{FF2B5EF4-FFF2-40B4-BE49-F238E27FC236}">
                <a16:creationId xmlns:a16="http://schemas.microsoft.com/office/drawing/2014/main" id="{B8604EF8-B88D-0684-637E-64E072CA821F}"/>
              </a:ext>
            </a:extLst>
          </p:cNvPr>
          <p:cNvSpPr txBox="1">
            <a:spLocks/>
          </p:cNvSpPr>
          <p:nvPr/>
        </p:nvSpPr>
        <p:spPr>
          <a:xfrm>
            <a:off x="1642635" y="2354822"/>
            <a:ext cx="1376790" cy="719086"/>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000" dirty="0"/>
              <a:t>Lender</a:t>
            </a:r>
          </a:p>
        </p:txBody>
      </p:sp>
      <p:sp>
        <p:nvSpPr>
          <p:cNvPr id="6" name="Arrow: Right 5">
            <a:extLst>
              <a:ext uri="{FF2B5EF4-FFF2-40B4-BE49-F238E27FC236}">
                <a16:creationId xmlns:a16="http://schemas.microsoft.com/office/drawing/2014/main" id="{5D67CEAE-24B9-2978-0D56-0C322E048B39}"/>
              </a:ext>
            </a:extLst>
          </p:cNvPr>
          <p:cNvSpPr/>
          <p:nvPr/>
        </p:nvSpPr>
        <p:spPr>
          <a:xfrm>
            <a:off x="3171825" y="1996464"/>
            <a:ext cx="1066800"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24E23E1D-C080-BA15-D5F8-046C413722AB}"/>
              </a:ext>
            </a:extLst>
          </p:cNvPr>
          <p:cNvSpPr txBox="1">
            <a:spLocks/>
          </p:cNvSpPr>
          <p:nvPr/>
        </p:nvSpPr>
        <p:spPr>
          <a:xfrm>
            <a:off x="2900390" y="1187888"/>
            <a:ext cx="6412920" cy="719086"/>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600" dirty="0"/>
              <a:t>Lender purchases a bond from Borrower</a:t>
            </a:r>
          </a:p>
        </p:txBody>
      </p:sp>
      <p:sp>
        <p:nvSpPr>
          <p:cNvPr id="8" name="Content Placeholder 2">
            <a:extLst>
              <a:ext uri="{FF2B5EF4-FFF2-40B4-BE49-F238E27FC236}">
                <a16:creationId xmlns:a16="http://schemas.microsoft.com/office/drawing/2014/main" id="{C56D838D-1C6F-5581-F596-FEEC43CB58BA}"/>
              </a:ext>
            </a:extLst>
          </p:cNvPr>
          <p:cNvSpPr txBox="1">
            <a:spLocks/>
          </p:cNvSpPr>
          <p:nvPr/>
        </p:nvSpPr>
        <p:spPr>
          <a:xfrm>
            <a:off x="3953690" y="1844415"/>
            <a:ext cx="2803000" cy="719086"/>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400" b="1" dirty="0">
                <a:solidFill>
                  <a:schemeClr val="accent3">
                    <a:lumMod val="75000"/>
                  </a:schemeClr>
                </a:solidFill>
              </a:rPr>
              <a:t>Bond Principal</a:t>
            </a:r>
          </a:p>
        </p:txBody>
      </p:sp>
      <p:sp>
        <p:nvSpPr>
          <p:cNvPr id="10" name="Arrow: Right 9">
            <a:extLst>
              <a:ext uri="{FF2B5EF4-FFF2-40B4-BE49-F238E27FC236}">
                <a16:creationId xmlns:a16="http://schemas.microsoft.com/office/drawing/2014/main" id="{C6B79484-AE13-81FD-3B6F-9B7DCB9E52CE}"/>
              </a:ext>
            </a:extLst>
          </p:cNvPr>
          <p:cNvSpPr/>
          <p:nvPr/>
        </p:nvSpPr>
        <p:spPr>
          <a:xfrm>
            <a:off x="6858000" y="1996464"/>
            <a:ext cx="1066800"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BFE607F-D151-B106-3FF5-62C078B13368}"/>
              </a:ext>
            </a:extLst>
          </p:cNvPr>
          <p:cNvPicPr>
            <a:picLocks noChangeAspect="1"/>
          </p:cNvPicPr>
          <p:nvPr/>
        </p:nvPicPr>
        <p:blipFill rotWithShape="1">
          <a:blip r:embed="rId5"/>
          <a:srcRect l="11205" t="4688" r="10402" b="17846"/>
          <a:stretch/>
        </p:blipFill>
        <p:spPr>
          <a:xfrm>
            <a:off x="8323476" y="1912767"/>
            <a:ext cx="804808" cy="795295"/>
          </a:xfrm>
          <a:prstGeom prst="rect">
            <a:avLst/>
          </a:prstGeom>
        </p:spPr>
      </p:pic>
      <p:sp>
        <p:nvSpPr>
          <p:cNvPr id="14" name="Content Placeholder 2">
            <a:extLst>
              <a:ext uri="{FF2B5EF4-FFF2-40B4-BE49-F238E27FC236}">
                <a16:creationId xmlns:a16="http://schemas.microsoft.com/office/drawing/2014/main" id="{0B09F652-92B9-E948-897D-A473C7AB1E6F}"/>
              </a:ext>
            </a:extLst>
          </p:cNvPr>
          <p:cNvSpPr txBox="1">
            <a:spLocks/>
          </p:cNvSpPr>
          <p:nvPr/>
        </p:nvSpPr>
        <p:spPr>
          <a:xfrm>
            <a:off x="8811080" y="1843944"/>
            <a:ext cx="1883990" cy="1011237"/>
          </a:xfrm>
          <a:prstGeom prst="rect">
            <a:avLst/>
          </a:prstGeom>
        </p:spPr>
        <p:txBody>
          <a:bodyPr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000" dirty="0"/>
              <a:t>Borrower</a:t>
            </a:r>
          </a:p>
          <a:p>
            <a:pPr marL="324000" lvl="1" indent="0" algn="ctr">
              <a:buNone/>
            </a:pPr>
            <a:r>
              <a:rPr lang="en-US" dirty="0"/>
              <a:t>Company or government</a:t>
            </a:r>
          </a:p>
        </p:txBody>
      </p:sp>
      <p:pic>
        <p:nvPicPr>
          <p:cNvPr id="15" name="Graphic 14" descr="User with solid fill">
            <a:extLst>
              <a:ext uri="{FF2B5EF4-FFF2-40B4-BE49-F238E27FC236}">
                <a16:creationId xmlns:a16="http://schemas.microsoft.com/office/drawing/2014/main" id="{D78C43C7-D231-B81B-B99B-46B8D4FA5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5990" y="3341602"/>
            <a:ext cx="914400" cy="914400"/>
          </a:xfrm>
          <a:prstGeom prst="rect">
            <a:avLst/>
          </a:prstGeom>
        </p:spPr>
      </p:pic>
      <p:sp>
        <p:nvSpPr>
          <p:cNvPr id="16" name="Content Placeholder 2">
            <a:extLst>
              <a:ext uri="{FF2B5EF4-FFF2-40B4-BE49-F238E27FC236}">
                <a16:creationId xmlns:a16="http://schemas.microsoft.com/office/drawing/2014/main" id="{CF86F1C5-CCCD-A320-4BCE-985E326304F4}"/>
              </a:ext>
            </a:extLst>
          </p:cNvPr>
          <p:cNvSpPr txBox="1">
            <a:spLocks/>
          </p:cNvSpPr>
          <p:nvPr/>
        </p:nvSpPr>
        <p:spPr>
          <a:xfrm>
            <a:off x="1642635" y="4075638"/>
            <a:ext cx="1376790" cy="719086"/>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000" dirty="0"/>
              <a:t>Lender</a:t>
            </a:r>
          </a:p>
        </p:txBody>
      </p:sp>
      <p:sp>
        <p:nvSpPr>
          <p:cNvPr id="17" name="Arrow: Right 16">
            <a:extLst>
              <a:ext uri="{FF2B5EF4-FFF2-40B4-BE49-F238E27FC236}">
                <a16:creationId xmlns:a16="http://schemas.microsoft.com/office/drawing/2014/main" id="{1112B3C0-F488-0A46-14C6-E49C8F534E9D}"/>
              </a:ext>
            </a:extLst>
          </p:cNvPr>
          <p:cNvSpPr/>
          <p:nvPr/>
        </p:nvSpPr>
        <p:spPr>
          <a:xfrm rot="10800000">
            <a:off x="3171825" y="3717280"/>
            <a:ext cx="1066800"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29B9F7D6-6250-8E9B-29B4-D65FDA636706}"/>
              </a:ext>
            </a:extLst>
          </p:cNvPr>
          <p:cNvSpPr txBox="1">
            <a:spLocks/>
          </p:cNvSpPr>
          <p:nvPr/>
        </p:nvSpPr>
        <p:spPr>
          <a:xfrm>
            <a:off x="3953690" y="3565231"/>
            <a:ext cx="2803000" cy="719086"/>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400" b="1" dirty="0">
                <a:solidFill>
                  <a:schemeClr val="accent3">
                    <a:lumMod val="75000"/>
                  </a:schemeClr>
                </a:solidFill>
              </a:rPr>
              <a:t>Bond Principal</a:t>
            </a:r>
          </a:p>
        </p:txBody>
      </p:sp>
      <p:sp>
        <p:nvSpPr>
          <p:cNvPr id="19" name="Arrow: Right 18">
            <a:extLst>
              <a:ext uri="{FF2B5EF4-FFF2-40B4-BE49-F238E27FC236}">
                <a16:creationId xmlns:a16="http://schemas.microsoft.com/office/drawing/2014/main" id="{FAD54CB7-D411-A4DE-D8F4-FE5E51915737}"/>
              </a:ext>
            </a:extLst>
          </p:cNvPr>
          <p:cNvSpPr/>
          <p:nvPr/>
        </p:nvSpPr>
        <p:spPr>
          <a:xfrm rot="10800000">
            <a:off x="6858000" y="3717280"/>
            <a:ext cx="1066800"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58F5CF8-3111-C08C-7FAA-AD7CBEF0A36D}"/>
              </a:ext>
            </a:extLst>
          </p:cNvPr>
          <p:cNvPicPr>
            <a:picLocks noChangeAspect="1"/>
          </p:cNvPicPr>
          <p:nvPr/>
        </p:nvPicPr>
        <p:blipFill rotWithShape="1">
          <a:blip r:embed="rId5"/>
          <a:srcRect l="11205" t="4688" r="10402" b="17846"/>
          <a:stretch/>
        </p:blipFill>
        <p:spPr>
          <a:xfrm>
            <a:off x="8323476" y="3633583"/>
            <a:ext cx="804808" cy="795295"/>
          </a:xfrm>
          <a:prstGeom prst="rect">
            <a:avLst/>
          </a:prstGeom>
        </p:spPr>
      </p:pic>
      <p:sp>
        <p:nvSpPr>
          <p:cNvPr id="21" name="Content Placeholder 2">
            <a:extLst>
              <a:ext uri="{FF2B5EF4-FFF2-40B4-BE49-F238E27FC236}">
                <a16:creationId xmlns:a16="http://schemas.microsoft.com/office/drawing/2014/main" id="{A1329D0F-B899-D7D8-BB18-5E5C2984506B}"/>
              </a:ext>
            </a:extLst>
          </p:cNvPr>
          <p:cNvSpPr txBox="1">
            <a:spLocks/>
          </p:cNvSpPr>
          <p:nvPr/>
        </p:nvSpPr>
        <p:spPr>
          <a:xfrm>
            <a:off x="8811080" y="3564760"/>
            <a:ext cx="1883990" cy="1011237"/>
          </a:xfrm>
          <a:prstGeom prst="rect">
            <a:avLst/>
          </a:prstGeom>
        </p:spPr>
        <p:txBody>
          <a:bodyPr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000" dirty="0"/>
              <a:t>Borrower</a:t>
            </a:r>
          </a:p>
        </p:txBody>
      </p:sp>
      <p:sp>
        <p:nvSpPr>
          <p:cNvPr id="22" name="Content Placeholder 2">
            <a:extLst>
              <a:ext uri="{FF2B5EF4-FFF2-40B4-BE49-F238E27FC236}">
                <a16:creationId xmlns:a16="http://schemas.microsoft.com/office/drawing/2014/main" id="{2E96AE8E-12A0-8123-DD26-9BAE5020B8AD}"/>
              </a:ext>
            </a:extLst>
          </p:cNvPr>
          <p:cNvSpPr txBox="1">
            <a:spLocks/>
          </p:cNvSpPr>
          <p:nvPr/>
        </p:nvSpPr>
        <p:spPr>
          <a:xfrm>
            <a:off x="2960063" y="2947896"/>
            <a:ext cx="6412920" cy="719086"/>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600" dirty="0"/>
              <a:t>Borrower pays interest to Lender</a:t>
            </a:r>
          </a:p>
        </p:txBody>
      </p:sp>
      <p:pic>
        <p:nvPicPr>
          <p:cNvPr id="23" name="Graphic 22" descr="User with solid fill">
            <a:extLst>
              <a:ext uri="{FF2B5EF4-FFF2-40B4-BE49-F238E27FC236}">
                <a16:creationId xmlns:a16="http://schemas.microsoft.com/office/drawing/2014/main" id="{6682B9AB-06F6-8595-66B0-CD2FD0E826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5515" y="5034103"/>
            <a:ext cx="914400" cy="914400"/>
          </a:xfrm>
          <a:prstGeom prst="rect">
            <a:avLst/>
          </a:prstGeom>
        </p:spPr>
      </p:pic>
      <p:sp>
        <p:nvSpPr>
          <p:cNvPr id="24" name="Content Placeholder 2">
            <a:extLst>
              <a:ext uri="{FF2B5EF4-FFF2-40B4-BE49-F238E27FC236}">
                <a16:creationId xmlns:a16="http://schemas.microsoft.com/office/drawing/2014/main" id="{294E2074-DB42-6C4A-5A69-4B60C6741D02}"/>
              </a:ext>
            </a:extLst>
          </p:cNvPr>
          <p:cNvSpPr txBox="1">
            <a:spLocks/>
          </p:cNvSpPr>
          <p:nvPr/>
        </p:nvSpPr>
        <p:spPr>
          <a:xfrm>
            <a:off x="1652160" y="5768139"/>
            <a:ext cx="1376790" cy="719086"/>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000" dirty="0"/>
              <a:t>Lender</a:t>
            </a:r>
          </a:p>
        </p:txBody>
      </p:sp>
      <p:sp>
        <p:nvSpPr>
          <p:cNvPr id="25" name="Arrow: Right 24">
            <a:extLst>
              <a:ext uri="{FF2B5EF4-FFF2-40B4-BE49-F238E27FC236}">
                <a16:creationId xmlns:a16="http://schemas.microsoft.com/office/drawing/2014/main" id="{7A813463-29AB-43D5-E787-55218CD4CF4B}"/>
              </a:ext>
            </a:extLst>
          </p:cNvPr>
          <p:cNvSpPr/>
          <p:nvPr/>
        </p:nvSpPr>
        <p:spPr>
          <a:xfrm rot="10800000">
            <a:off x="3181350" y="5409781"/>
            <a:ext cx="1066800"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53BA111F-256D-833C-3997-CE9CB31CCA84}"/>
              </a:ext>
            </a:extLst>
          </p:cNvPr>
          <p:cNvSpPr txBox="1">
            <a:spLocks/>
          </p:cNvSpPr>
          <p:nvPr/>
        </p:nvSpPr>
        <p:spPr>
          <a:xfrm>
            <a:off x="3963215" y="5257732"/>
            <a:ext cx="2803000" cy="719086"/>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400" b="1" dirty="0">
                <a:solidFill>
                  <a:schemeClr val="accent3">
                    <a:lumMod val="75000"/>
                  </a:schemeClr>
                </a:solidFill>
              </a:rPr>
              <a:t>Bond Principal</a:t>
            </a:r>
          </a:p>
        </p:txBody>
      </p:sp>
      <p:sp>
        <p:nvSpPr>
          <p:cNvPr id="27" name="Arrow: Right 26">
            <a:extLst>
              <a:ext uri="{FF2B5EF4-FFF2-40B4-BE49-F238E27FC236}">
                <a16:creationId xmlns:a16="http://schemas.microsoft.com/office/drawing/2014/main" id="{DFE335C9-694D-9E81-341B-CEAE49500074}"/>
              </a:ext>
            </a:extLst>
          </p:cNvPr>
          <p:cNvSpPr/>
          <p:nvPr/>
        </p:nvSpPr>
        <p:spPr>
          <a:xfrm rot="10800000">
            <a:off x="6867525" y="5409781"/>
            <a:ext cx="1066800"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7856915D-062E-9535-1FE3-C6B5B9CF9F31}"/>
              </a:ext>
            </a:extLst>
          </p:cNvPr>
          <p:cNvPicPr>
            <a:picLocks noChangeAspect="1"/>
          </p:cNvPicPr>
          <p:nvPr/>
        </p:nvPicPr>
        <p:blipFill rotWithShape="1">
          <a:blip r:embed="rId5"/>
          <a:srcRect l="11205" t="4688" r="10402" b="17846"/>
          <a:stretch/>
        </p:blipFill>
        <p:spPr>
          <a:xfrm>
            <a:off x="8333001" y="5326084"/>
            <a:ext cx="804808" cy="795295"/>
          </a:xfrm>
          <a:prstGeom prst="rect">
            <a:avLst/>
          </a:prstGeom>
        </p:spPr>
      </p:pic>
      <p:sp>
        <p:nvSpPr>
          <p:cNvPr id="29" name="Content Placeholder 2">
            <a:extLst>
              <a:ext uri="{FF2B5EF4-FFF2-40B4-BE49-F238E27FC236}">
                <a16:creationId xmlns:a16="http://schemas.microsoft.com/office/drawing/2014/main" id="{38295756-59D6-950C-9CBA-3FEC6F661062}"/>
              </a:ext>
            </a:extLst>
          </p:cNvPr>
          <p:cNvSpPr txBox="1">
            <a:spLocks/>
          </p:cNvSpPr>
          <p:nvPr/>
        </p:nvSpPr>
        <p:spPr>
          <a:xfrm>
            <a:off x="8820605" y="5257261"/>
            <a:ext cx="1883990" cy="1011237"/>
          </a:xfrm>
          <a:prstGeom prst="rect">
            <a:avLst/>
          </a:prstGeom>
        </p:spPr>
        <p:txBody>
          <a:bodyPr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000" dirty="0"/>
              <a:t>Borrower</a:t>
            </a:r>
          </a:p>
        </p:txBody>
      </p:sp>
      <p:sp>
        <p:nvSpPr>
          <p:cNvPr id="30" name="Content Placeholder 2">
            <a:extLst>
              <a:ext uri="{FF2B5EF4-FFF2-40B4-BE49-F238E27FC236}">
                <a16:creationId xmlns:a16="http://schemas.microsoft.com/office/drawing/2014/main" id="{F5F23DDD-1016-5BEE-1F82-D0753AD5E8F9}"/>
              </a:ext>
            </a:extLst>
          </p:cNvPr>
          <p:cNvSpPr txBox="1">
            <a:spLocks/>
          </p:cNvSpPr>
          <p:nvPr/>
        </p:nvSpPr>
        <p:spPr>
          <a:xfrm>
            <a:off x="2057400" y="4640397"/>
            <a:ext cx="8237296" cy="719086"/>
          </a:xfrm>
          <a:prstGeom prst="rect">
            <a:avLst/>
          </a:prstGeom>
        </p:spPr>
        <p:txBody>
          <a:bodyPr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n-US" sz="2600" dirty="0"/>
              <a:t>At maturity, Borrower returns principal to Lender</a:t>
            </a:r>
          </a:p>
        </p:txBody>
      </p:sp>
    </p:spTree>
    <p:extLst>
      <p:ext uri="{BB962C8B-B14F-4D97-AF65-F5344CB8AC3E}">
        <p14:creationId xmlns:p14="http://schemas.microsoft.com/office/powerpoint/2010/main" val="3388475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a:t>Policy Components - 3</a:t>
            </a:r>
          </a:p>
        </p:txBody>
      </p:sp>
      <p:sp>
        <p:nvSpPr>
          <p:cNvPr id="273411" name="Rectangle 3"/>
          <p:cNvSpPr>
            <a:spLocks noGrp="1" noChangeArrowheads="1"/>
          </p:cNvSpPr>
          <p:nvPr>
            <p:ph type="body" idx="1"/>
          </p:nvPr>
        </p:nvSpPr>
        <p:spPr>
          <a:xfrm>
            <a:off x="467709" y="1857704"/>
            <a:ext cx="11143100" cy="4855547"/>
          </a:xfrm>
        </p:spPr>
        <p:txBody>
          <a:bodyPr>
            <a:normAutofit/>
          </a:bodyPr>
          <a:lstStyle/>
          <a:p>
            <a:pPr marL="533400" indent="-533400">
              <a:buSzTx/>
              <a:buFont typeface="+mj-lt"/>
              <a:buAutoNum type="arabicPeriod" startAt="7"/>
            </a:pPr>
            <a:r>
              <a:rPr lang="en-US" altLang="en-US" sz="2400" dirty="0"/>
              <a:t>Local Government Investment Pools/Mutual Funds</a:t>
            </a:r>
          </a:p>
          <a:p>
            <a:pPr lvl="1"/>
            <a:r>
              <a:rPr lang="en-US" altLang="en-US" sz="1800" dirty="0"/>
              <a:t>Criteria for evaluating pools and mutual funds</a:t>
            </a:r>
          </a:p>
          <a:p>
            <a:pPr marL="533400" indent="-533400">
              <a:buSzTx/>
              <a:buFont typeface="Wingdings" pitchFamily="2" charset="2"/>
              <a:buAutoNum type="arabicPeriod" startAt="9"/>
            </a:pPr>
            <a:endParaRPr lang="en-US" altLang="en-US" sz="1000" dirty="0"/>
          </a:p>
          <a:p>
            <a:pPr marL="533400" indent="-533400">
              <a:buSzTx/>
              <a:buFont typeface="+mj-lt"/>
              <a:buAutoNum type="arabicPeriod" startAt="8"/>
            </a:pPr>
            <a:r>
              <a:rPr lang="en-US" altLang="en-US" sz="2400" dirty="0"/>
              <a:t>Authorized Financial Institutions, Depositories &amp; Broker/Dealers</a:t>
            </a:r>
          </a:p>
          <a:p>
            <a:pPr lvl="1"/>
            <a:r>
              <a:rPr lang="en-US" altLang="en-US" sz="1800" dirty="0"/>
              <a:t>Criteria for selection</a:t>
            </a:r>
          </a:p>
          <a:p>
            <a:pPr lvl="1"/>
            <a:r>
              <a:rPr lang="en-US" altLang="en-US" sz="1800" dirty="0"/>
              <a:t>Competitive trade executions</a:t>
            </a:r>
          </a:p>
          <a:p>
            <a:pPr marL="533400" indent="-533400">
              <a:buSzTx/>
              <a:buFont typeface="Wingdings" pitchFamily="2" charset="2"/>
              <a:buAutoNum type="arabicPeriod" startAt="8"/>
            </a:pPr>
            <a:endParaRPr lang="en-US" altLang="en-US" sz="1000" dirty="0"/>
          </a:p>
          <a:p>
            <a:pPr marL="533400" indent="-533400">
              <a:buSzTx/>
              <a:buFont typeface="Wingdings" pitchFamily="2" charset="2"/>
              <a:buAutoNum type="arabicPeriod" startAt="8"/>
            </a:pPr>
            <a:r>
              <a:rPr lang="en-US" altLang="en-US" sz="2400" dirty="0"/>
              <a:t>Delivery, Safekeeping and Custody </a:t>
            </a:r>
          </a:p>
          <a:p>
            <a:pPr lvl="1"/>
            <a:r>
              <a:rPr lang="en-US" altLang="en-US" sz="1800" dirty="0"/>
              <a:t>Criteria for selecting custodian</a:t>
            </a:r>
          </a:p>
          <a:p>
            <a:pPr lvl="1"/>
            <a:r>
              <a:rPr lang="en-US" altLang="en-US" sz="1800" dirty="0"/>
              <a:t>Delivery versus payment (DVP) settlement </a:t>
            </a:r>
          </a:p>
          <a:p>
            <a:pPr marL="1517650" lvl="2" indent="-609600"/>
            <a:r>
              <a:rPr lang="en-US" altLang="en-US" sz="1600" dirty="0"/>
              <a:t>Fed wire</a:t>
            </a:r>
          </a:p>
          <a:p>
            <a:pPr marL="1517650" lvl="2" indent="-609600"/>
            <a:r>
              <a:rPr lang="en-US" altLang="en-US" sz="1600" dirty="0"/>
              <a:t>Depository Trust Company (DTC)</a:t>
            </a:r>
            <a:endParaRPr lang="en-US" altLang="en-US" dirty="0"/>
          </a:p>
        </p:txBody>
      </p:sp>
      <p:sp>
        <p:nvSpPr>
          <p:cNvPr id="2" name="Slide Number Placeholder 1"/>
          <p:cNvSpPr>
            <a:spLocks noGrp="1"/>
          </p:cNvSpPr>
          <p:nvPr>
            <p:ph type="sldNum" sz="quarter" idx="12"/>
          </p:nvPr>
        </p:nvSpPr>
        <p:spPr/>
        <p:txBody>
          <a:bodyPr/>
          <a:lstStyle/>
          <a:p>
            <a:pPr>
              <a:defRPr/>
            </a:pPr>
            <a:fld id="{57C92A5D-46CC-4D1E-A162-505904606758}" type="slidenum">
              <a:rPr lang="en-US" smtClean="0"/>
              <a:pPr>
                <a:defRPr/>
              </a:pPr>
              <a:t>50</a:t>
            </a:fld>
            <a:endParaRPr lang="en-US" dirty="0"/>
          </a:p>
        </p:txBody>
      </p:sp>
    </p:spTree>
    <p:extLst>
      <p:ext uri="{BB962C8B-B14F-4D97-AF65-F5344CB8AC3E}">
        <p14:creationId xmlns:p14="http://schemas.microsoft.com/office/powerpoint/2010/main" val="3862046927"/>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dirty="0"/>
              <a:t>Policy Components - 4</a:t>
            </a:r>
          </a:p>
        </p:txBody>
      </p:sp>
      <p:sp>
        <p:nvSpPr>
          <p:cNvPr id="277507" name="Rectangle 3"/>
          <p:cNvSpPr>
            <a:spLocks noGrp="1" noChangeArrowheads="1"/>
          </p:cNvSpPr>
          <p:nvPr>
            <p:ph type="body" idx="1"/>
          </p:nvPr>
        </p:nvSpPr>
        <p:spPr>
          <a:xfrm>
            <a:off x="451945" y="1912883"/>
            <a:ext cx="11277600" cy="4550979"/>
          </a:xfrm>
        </p:spPr>
        <p:txBody>
          <a:bodyPr>
            <a:normAutofit/>
          </a:bodyPr>
          <a:lstStyle/>
          <a:p>
            <a:pPr marL="533400" indent="-533400">
              <a:buSzTx/>
              <a:buFont typeface="+mj-lt"/>
              <a:buAutoNum type="arabicPeriod" startAt="10"/>
            </a:pPr>
            <a:r>
              <a:rPr lang="en-US" altLang="en-US" sz="2400" dirty="0"/>
              <a:t>Risk Management and Diversification</a:t>
            </a:r>
          </a:p>
          <a:p>
            <a:pPr lvl="1"/>
            <a:r>
              <a:rPr lang="en-US" altLang="en-US" sz="1800" dirty="0"/>
              <a:t>Addresses how market and credit risk will be managed</a:t>
            </a:r>
          </a:p>
          <a:p>
            <a:pPr lvl="1"/>
            <a:r>
              <a:rPr lang="en-US" altLang="en-US" sz="1800" dirty="0"/>
              <a:t>Maximum maturities, weighted average maturities, weighted average duration</a:t>
            </a:r>
          </a:p>
          <a:p>
            <a:pPr lvl="1"/>
            <a:r>
              <a:rPr lang="en-US" altLang="en-US" sz="1800" dirty="0"/>
              <a:t>Diversification among asset classes and issuers</a:t>
            </a:r>
          </a:p>
          <a:p>
            <a:pPr lvl="1"/>
            <a:r>
              <a:rPr lang="en-US" altLang="en-US" sz="1800" dirty="0"/>
              <a:t>Liquidity targets</a:t>
            </a:r>
          </a:p>
          <a:p>
            <a:pPr lvl="1"/>
            <a:r>
              <a:rPr lang="en-US" altLang="en-US" sz="1800" dirty="0"/>
              <a:t>Prohibited investments and practices</a:t>
            </a:r>
          </a:p>
          <a:p>
            <a:pPr marL="1098550" lvl="1" indent="-533400">
              <a:buSzTx/>
            </a:pPr>
            <a:endParaRPr lang="en-US" altLang="en-US" sz="1000" dirty="0"/>
          </a:p>
          <a:p>
            <a:pPr marL="533400" indent="-533400" defTabSz="739775">
              <a:lnSpc>
                <a:spcPct val="80000"/>
              </a:lnSpc>
              <a:buSzTx/>
              <a:buFont typeface="+mj-lt"/>
              <a:buAutoNum type="arabicPeriod" startAt="11"/>
            </a:pPr>
            <a:r>
              <a:rPr lang="en-US" altLang="en-US" sz="2400" dirty="0"/>
              <a:t>Reporting</a:t>
            </a:r>
          </a:p>
          <a:p>
            <a:pPr lvl="1">
              <a:lnSpc>
                <a:spcPct val="90000"/>
              </a:lnSpc>
            </a:pPr>
            <a:r>
              <a:rPr lang="en-US" altLang="en-US" sz="1800" dirty="0"/>
              <a:t>Disclosure of activities &amp; holdings</a:t>
            </a:r>
          </a:p>
          <a:p>
            <a:pPr lvl="1">
              <a:lnSpc>
                <a:spcPct val="90000"/>
              </a:lnSpc>
            </a:pPr>
            <a:r>
              <a:rPr lang="en-US" altLang="en-US" sz="1800" dirty="0"/>
              <a:t>Methods for calculations</a:t>
            </a:r>
          </a:p>
          <a:p>
            <a:pPr lvl="1">
              <a:lnSpc>
                <a:spcPct val="90000"/>
              </a:lnSpc>
            </a:pPr>
            <a:r>
              <a:rPr lang="en-US" altLang="en-US" sz="1800" dirty="0"/>
              <a:t>Frequency of reports &amp; who receives them</a:t>
            </a:r>
          </a:p>
        </p:txBody>
      </p:sp>
      <p:sp>
        <p:nvSpPr>
          <p:cNvPr id="2" name="Slide Number Placeholder 1"/>
          <p:cNvSpPr>
            <a:spLocks noGrp="1"/>
          </p:cNvSpPr>
          <p:nvPr>
            <p:ph type="sldNum" sz="quarter" idx="12"/>
          </p:nvPr>
        </p:nvSpPr>
        <p:spPr/>
        <p:txBody>
          <a:bodyPr/>
          <a:lstStyle/>
          <a:p>
            <a:pPr>
              <a:defRPr/>
            </a:pPr>
            <a:fld id="{57C92A5D-46CC-4D1E-A162-505904606758}" type="slidenum">
              <a:rPr lang="en-US" smtClean="0"/>
              <a:pPr>
                <a:defRPr/>
              </a:pPr>
              <a:t>51</a:t>
            </a:fld>
            <a:endParaRPr lang="en-US" dirty="0"/>
          </a:p>
        </p:txBody>
      </p:sp>
    </p:spTree>
    <p:extLst>
      <p:ext uri="{BB962C8B-B14F-4D97-AF65-F5344CB8AC3E}">
        <p14:creationId xmlns:p14="http://schemas.microsoft.com/office/powerpoint/2010/main" val="93765806"/>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dirty="0"/>
              <a:t>Policy Components - 5</a:t>
            </a:r>
          </a:p>
        </p:txBody>
      </p:sp>
      <p:sp>
        <p:nvSpPr>
          <p:cNvPr id="277507" name="Rectangle 3"/>
          <p:cNvSpPr>
            <a:spLocks noGrp="1" noChangeArrowheads="1"/>
          </p:cNvSpPr>
          <p:nvPr>
            <p:ph type="body" idx="1"/>
          </p:nvPr>
        </p:nvSpPr>
        <p:spPr>
          <a:xfrm>
            <a:off x="441434" y="1996966"/>
            <a:ext cx="9769366" cy="3976798"/>
          </a:xfrm>
        </p:spPr>
        <p:txBody>
          <a:bodyPr/>
          <a:lstStyle/>
          <a:p>
            <a:pPr marL="1174750" lvl="1" indent="-609600">
              <a:buSzTx/>
            </a:pPr>
            <a:endParaRPr lang="en-US" altLang="en-US" sz="1000" dirty="0"/>
          </a:p>
          <a:p>
            <a:pPr marL="533400" indent="-533400">
              <a:buSzTx/>
              <a:buFont typeface="+mj-lt"/>
              <a:buAutoNum type="arabicPeriod" startAt="12"/>
            </a:pPr>
            <a:r>
              <a:rPr lang="en-US" altLang="en-US" sz="2400" dirty="0"/>
              <a:t>Performance Benchmarks</a:t>
            </a:r>
          </a:p>
          <a:p>
            <a:pPr lvl="1"/>
            <a:r>
              <a:rPr lang="en-US" altLang="en-US" sz="1800" dirty="0"/>
              <a:t>Criteria for selecting benchmarks</a:t>
            </a:r>
          </a:p>
          <a:p>
            <a:pPr lvl="1"/>
            <a:r>
              <a:rPr lang="en-US" altLang="en-US" sz="1800" dirty="0"/>
              <a:t>Minimum yield standards</a:t>
            </a:r>
          </a:p>
          <a:p>
            <a:pPr lvl="1"/>
            <a:r>
              <a:rPr lang="en-US" altLang="en-US" sz="1800" dirty="0"/>
              <a:t>Methods of calculation</a:t>
            </a:r>
          </a:p>
          <a:p>
            <a:pPr marL="1174750" lvl="1" indent="-609600">
              <a:buSzTx/>
            </a:pPr>
            <a:endParaRPr lang="en-US" altLang="en-US" sz="1000" dirty="0"/>
          </a:p>
          <a:p>
            <a:pPr marL="609600" indent="-609600">
              <a:buSzTx/>
            </a:pPr>
            <a:endParaRPr lang="en-US" altLang="en-US" sz="2000" dirty="0"/>
          </a:p>
          <a:p>
            <a:r>
              <a:rPr lang="en-US" altLang="en-US" sz="2600" dirty="0"/>
              <a:t>Policies will often have a “Glossary of Terms” that follow the body of the Policy</a:t>
            </a:r>
          </a:p>
          <a:p>
            <a:endParaRPr lang="en-US" altLang="en-US" dirty="0"/>
          </a:p>
          <a:p>
            <a:endParaRPr lang="en-US" altLang="en-US" dirty="0"/>
          </a:p>
        </p:txBody>
      </p:sp>
      <p:sp>
        <p:nvSpPr>
          <p:cNvPr id="2" name="Slide Number Placeholder 1"/>
          <p:cNvSpPr>
            <a:spLocks noGrp="1"/>
          </p:cNvSpPr>
          <p:nvPr>
            <p:ph type="sldNum" sz="quarter" idx="12"/>
          </p:nvPr>
        </p:nvSpPr>
        <p:spPr/>
        <p:txBody>
          <a:bodyPr/>
          <a:lstStyle/>
          <a:p>
            <a:pPr>
              <a:defRPr/>
            </a:pPr>
            <a:fld id="{57C92A5D-46CC-4D1E-A162-505904606758}" type="slidenum">
              <a:rPr lang="en-US" smtClean="0"/>
              <a:pPr>
                <a:defRPr/>
              </a:pPr>
              <a:t>52</a:t>
            </a:fld>
            <a:endParaRPr lang="en-US" dirty="0"/>
          </a:p>
        </p:txBody>
      </p:sp>
    </p:spTree>
    <p:extLst>
      <p:ext uri="{BB962C8B-B14F-4D97-AF65-F5344CB8AC3E}">
        <p14:creationId xmlns:p14="http://schemas.microsoft.com/office/powerpoint/2010/main" val="3797240024"/>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dirty="0"/>
              <a:t>Additional Policy Thoughts</a:t>
            </a:r>
          </a:p>
        </p:txBody>
      </p:sp>
      <p:sp>
        <p:nvSpPr>
          <p:cNvPr id="285699" name="Rectangle 3"/>
          <p:cNvSpPr>
            <a:spLocks noGrp="1" noChangeArrowheads="1"/>
          </p:cNvSpPr>
          <p:nvPr>
            <p:ph type="body" idx="1"/>
          </p:nvPr>
        </p:nvSpPr>
        <p:spPr>
          <a:xfrm>
            <a:off x="581192" y="2027237"/>
            <a:ext cx="9450636" cy="4830763"/>
          </a:xfrm>
        </p:spPr>
        <p:txBody>
          <a:bodyPr>
            <a:normAutofit fontScale="92500" lnSpcReduction="20000"/>
          </a:bodyPr>
          <a:lstStyle/>
          <a:p>
            <a:r>
              <a:rPr lang="en-US" altLang="en-US" sz="2800" dirty="0"/>
              <a:t>Start by:</a:t>
            </a:r>
          </a:p>
          <a:p>
            <a:pPr lvl="1"/>
            <a:r>
              <a:rPr lang="en-US" sz="1900" dirty="0"/>
              <a:t>Examining State Statutes</a:t>
            </a:r>
          </a:p>
          <a:p>
            <a:pPr lvl="1"/>
            <a:r>
              <a:rPr lang="en-US" sz="1900" dirty="0"/>
              <a:t>Review sample investment policies, </a:t>
            </a:r>
            <a:r>
              <a:rPr lang="en-US" sz="1900" u="sng" dirty="0"/>
              <a:t>but don’t just copy</a:t>
            </a:r>
          </a:p>
          <a:p>
            <a:r>
              <a:rPr lang="en-US" altLang="en-US" sz="2800" dirty="0"/>
              <a:t>The Policy is an internal document</a:t>
            </a:r>
          </a:p>
          <a:p>
            <a:pPr lvl="1"/>
            <a:r>
              <a:rPr lang="en-US" altLang="en-US" sz="1900" dirty="0"/>
              <a:t>Involve staff responsible for investments</a:t>
            </a:r>
          </a:p>
          <a:p>
            <a:pPr lvl="1"/>
            <a:r>
              <a:rPr lang="en-US" altLang="en-US" sz="1900" dirty="0"/>
              <a:t>Prepare draft of new policy and anytime making revisions</a:t>
            </a:r>
          </a:p>
          <a:p>
            <a:pPr lvl="1"/>
            <a:r>
              <a:rPr lang="en-US" sz="1900" dirty="0"/>
              <a:t>Have the right parties review the drafts</a:t>
            </a:r>
            <a:endParaRPr lang="en-US" altLang="en-US" sz="1900" dirty="0"/>
          </a:p>
          <a:p>
            <a:r>
              <a:rPr lang="en-US" altLang="en-US" sz="2800" dirty="0"/>
              <a:t>The Policy is an external document</a:t>
            </a:r>
          </a:p>
          <a:p>
            <a:pPr lvl="1"/>
            <a:r>
              <a:rPr lang="en-US" altLang="en-US" sz="1900" dirty="0"/>
              <a:t>Distribute to outside parties</a:t>
            </a:r>
          </a:p>
          <a:p>
            <a:r>
              <a:rPr lang="en-US" altLang="en-US" sz="2800" dirty="0"/>
              <a:t>Get governing body approval</a:t>
            </a:r>
          </a:p>
          <a:p>
            <a:pPr lvl="1"/>
            <a:r>
              <a:rPr lang="en-US" altLang="en-US" sz="1900" dirty="0"/>
              <a:t>As resolution, ordinance, etc.</a:t>
            </a:r>
          </a:p>
          <a:p>
            <a:r>
              <a:rPr lang="en-US" altLang="en-US" sz="2800" dirty="0"/>
              <a:t>Perform annual reviews &amp; updates</a:t>
            </a:r>
          </a:p>
          <a:p>
            <a:endParaRPr lang="en-US" altLang="en-US" dirty="0"/>
          </a:p>
        </p:txBody>
      </p:sp>
      <p:sp>
        <p:nvSpPr>
          <p:cNvPr id="2" name="Slide Number Placeholder 1"/>
          <p:cNvSpPr>
            <a:spLocks noGrp="1"/>
          </p:cNvSpPr>
          <p:nvPr>
            <p:ph type="sldNum" sz="quarter" idx="12"/>
          </p:nvPr>
        </p:nvSpPr>
        <p:spPr/>
        <p:txBody>
          <a:bodyPr/>
          <a:lstStyle/>
          <a:p>
            <a:pPr>
              <a:defRPr/>
            </a:pPr>
            <a:fld id="{57C92A5D-46CC-4D1E-A162-505904606758}" type="slidenum">
              <a:rPr lang="en-US" smtClean="0"/>
              <a:pPr>
                <a:defRPr/>
              </a:pPr>
              <a:t>53</a:t>
            </a:fld>
            <a:endParaRPr lang="en-US" dirty="0"/>
          </a:p>
        </p:txBody>
      </p:sp>
    </p:spTree>
    <p:extLst>
      <p:ext uri="{BB962C8B-B14F-4D97-AF65-F5344CB8AC3E}">
        <p14:creationId xmlns:p14="http://schemas.microsoft.com/office/powerpoint/2010/main" val="4207543185"/>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n-US" dirty="0"/>
              <a:t>Investment Policy Resources</a:t>
            </a:r>
          </a:p>
        </p:txBody>
      </p:sp>
      <p:sp>
        <p:nvSpPr>
          <p:cNvPr id="116738" name="Rectangle 3"/>
          <p:cNvSpPr>
            <a:spLocks noGrp="1" noChangeArrowheads="1"/>
          </p:cNvSpPr>
          <p:nvPr>
            <p:ph type="body" idx="1"/>
          </p:nvPr>
        </p:nvSpPr>
        <p:spPr>
          <a:xfrm>
            <a:off x="581192" y="2192889"/>
            <a:ext cx="11029615" cy="3678303"/>
          </a:xfrm>
        </p:spPr>
        <p:txBody>
          <a:bodyPr>
            <a:normAutofit lnSpcReduction="10000"/>
          </a:bodyPr>
          <a:lstStyle/>
          <a:p>
            <a:r>
              <a:rPr lang="en-US" sz="2400" dirty="0"/>
              <a:t>Government Finance Officers Association </a:t>
            </a:r>
          </a:p>
          <a:p>
            <a:pPr lvl="1"/>
            <a:r>
              <a:rPr lang="en-US" sz="2000" dirty="0"/>
              <a:t>“Sample Investment Policy”</a:t>
            </a:r>
          </a:p>
          <a:p>
            <a:pPr lvl="1"/>
            <a:r>
              <a:rPr lang="en-US" sz="2000" dirty="0"/>
              <a:t>(312) 977-9700	</a:t>
            </a:r>
            <a:r>
              <a:rPr lang="en-US" sz="2000" dirty="0">
                <a:hlinkClick r:id="rId3"/>
              </a:rPr>
              <a:t>www.gfoa.org</a:t>
            </a:r>
            <a:endParaRPr lang="en-US" sz="2000" dirty="0"/>
          </a:p>
          <a:p>
            <a:pPr lvl="1"/>
            <a:endParaRPr lang="en-US" sz="2000" dirty="0"/>
          </a:p>
          <a:p>
            <a:r>
              <a:rPr lang="en-US" sz="2400" dirty="0"/>
              <a:t>Association of Public Treasurers</a:t>
            </a:r>
          </a:p>
          <a:p>
            <a:pPr lvl="1"/>
            <a:r>
              <a:rPr lang="en-US" sz="2000" dirty="0"/>
              <a:t>“Model Investment Policy”</a:t>
            </a:r>
          </a:p>
          <a:p>
            <a:pPr lvl="1"/>
            <a:r>
              <a:rPr lang="en-US" sz="2000" dirty="0"/>
              <a:t>(202) 737-0660	</a:t>
            </a:r>
            <a:r>
              <a:rPr lang="en-US" sz="2000" dirty="0">
                <a:hlinkClick r:id="rId4"/>
              </a:rPr>
              <a:t>www.aptusc.org</a:t>
            </a:r>
            <a:endParaRPr lang="en-US" sz="2000" dirty="0"/>
          </a:p>
          <a:p>
            <a:pPr lvl="1"/>
            <a:r>
              <a:rPr lang="en-US" sz="2000" dirty="0"/>
              <a:t>Policy certification program</a:t>
            </a:r>
          </a:p>
          <a:p>
            <a:endParaRPr lang="en-US" sz="2400" dirty="0"/>
          </a:p>
        </p:txBody>
      </p:sp>
      <p:sp>
        <p:nvSpPr>
          <p:cNvPr id="2" name="Slide Number Placeholder 1"/>
          <p:cNvSpPr>
            <a:spLocks noGrp="1"/>
          </p:cNvSpPr>
          <p:nvPr>
            <p:ph type="sldNum" sz="quarter" idx="12"/>
          </p:nvPr>
        </p:nvSpPr>
        <p:spPr/>
        <p:txBody>
          <a:bodyPr/>
          <a:lstStyle/>
          <a:p>
            <a:pPr>
              <a:defRPr/>
            </a:pPr>
            <a:fld id="{57C92A5D-46CC-4D1E-A162-505904606758}"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a:t>
            </a:r>
          </a:p>
        </p:txBody>
      </p:sp>
      <p:sp>
        <p:nvSpPr>
          <p:cNvPr id="3" name="Content Placeholder 2"/>
          <p:cNvSpPr>
            <a:spLocks noGrp="1"/>
          </p:cNvSpPr>
          <p:nvPr>
            <p:ph idx="1"/>
          </p:nvPr>
        </p:nvSpPr>
        <p:spPr/>
        <p:txBody>
          <a:bodyPr>
            <a:normAutofit fontScale="92500" lnSpcReduction="20000"/>
          </a:bodyPr>
          <a:lstStyle/>
          <a:p>
            <a:r>
              <a:rPr lang="en-US" sz="2600" dirty="0"/>
              <a:t>Internal controls are designed to ensure assets are protected from loss, theft or misuse and should address the following areas:</a:t>
            </a:r>
          </a:p>
          <a:p>
            <a:endParaRPr lang="en-US" sz="1200" dirty="0"/>
          </a:p>
          <a:p>
            <a:pPr lvl="1"/>
            <a:r>
              <a:rPr lang="en-US" sz="2000" dirty="0"/>
              <a:t>Control of collusion</a:t>
            </a:r>
          </a:p>
          <a:p>
            <a:pPr lvl="1"/>
            <a:r>
              <a:rPr lang="en-US" sz="2000" dirty="0"/>
              <a:t>Separation of investment transaction authority from accounting and recordkeeping</a:t>
            </a:r>
          </a:p>
          <a:p>
            <a:pPr lvl="1"/>
            <a:r>
              <a:rPr lang="en-US" sz="2000" dirty="0"/>
              <a:t>Third-party safekeeping of assets</a:t>
            </a:r>
          </a:p>
          <a:p>
            <a:pPr lvl="1"/>
            <a:r>
              <a:rPr lang="en-US" sz="2000" dirty="0"/>
              <a:t>Clear delegation of authority to subordinate staff members</a:t>
            </a:r>
          </a:p>
          <a:p>
            <a:pPr lvl="1"/>
            <a:r>
              <a:rPr lang="en-US" sz="2000" dirty="0"/>
              <a:t>Staff training</a:t>
            </a:r>
          </a:p>
          <a:p>
            <a:pPr lvl="1"/>
            <a:r>
              <a:rPr lang="en-US" sz="2000" dirty="0"/>
              <a:t>Dual authorization of wire transfers</a:t>
            </a:r>
          </a:p>
          <a:p>
            <a:pPr lvl="1"/>
            <a:r>
              <a:rPr lang="en-US" sz="2000" dirty="0"/>
              <a:t>Written confirmation of telephone transactions for investments and wire transfers </a:t>
            </a:r>
          </a:p>
        </p:txBody>
      </p:sp>
      <p:sp>
        <p:nvSpPr>
          <p:cNvPr id="5" name="Slide Number Placeholder 4"/>
          <p:cNvSpPr>
            <a:spLocks noGrp="1"/>
          </p:cNvSpPr>
          <p:nvPr>
            <p:ph type="sldNum" sz="quarter" idx="12"/>
          </p:nvPr>
        </p:nvSpPr>
        <p:spPr/>
        <p:txBody>
          <a:bodyPr/>
          <a:lstStyle/>
          <a:p>
            <a:pPr>
              <a:defRPr/>
            </a:pPr>
            <a:fld id="{57C92A5D-46CC-4D1E-A162-505904606758}" type="slidenum">
              <a:rPr lang="en-US" smtClean="0"/>
              <a:pPr>
                <a:defRPr/>
              </a:pPr>
              <a:t>55</a:t>
            </a:fld>
            <a:endParaRPr lang="en-US" dirty="0"/>
          </a:p>
        </p:txBody>
      </p:sp>
    </p:spTree>
    <p:extLst>
      <p:ext uri="{BB962C8B-B14F-4D97-AF65-F5344CB8AC3E}">
        <p14:creationId xmlns:p14="http://schemas.microsoft.com/office/powerpoint/2010/main" val="3739107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1AA2CCB6-DFD2-41CD-96FE-0140B7935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20" name="Rectangle 19">
            <a:extLst>
              <a:ext uri="{FF2B5EF4-FFF2-40B4-BE49-F238E27FC236}">
                <a16:creationId xmlns:a16="http://schemas.microsoft.com/office/drawing/2014/main" id="{6A225C9B-755F-4F91-9681-5E07AFAA7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Questions">
            <a:extLst>
              <a:ext uri="{FF2B5EF4-FFF2-40B4-BE49-F238E27FC236}">
                <a16:creationId xmlns:a16="http://schemas.microsoft.com/office/drawing/2014/main" id="{96A5E560-D58D-4A68-9EE6-C0D25C5AFE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3031" y="1208531"/>
            <a:ext cx="4735069" cy="4735069"/>
          </a:xfrm>
          <a:prstGeom prst="rect">
            <a:avLst/>
          </a:prstGeom>
        </p:spPr>
      </p:pic>
      <p:sp>
        <p:nvSpPr>
          <p:cNvPr id="22" name="Rectangle 21">
            <a:extLst>
              <a:ext uri="{FF2B5EF4-FFF2-40B4-BE49-F238E27FC236}">
                <a16:creationId xmlns:a16="http://schemas.microsoft.com/office/drawing/2014/main" id="{932CD2CD-6CF3-4EE9-A24A-A41D45DC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31C7F69-AEE2-45E5-99D9-BFA42B3F3CCB}"/>
              </a:ext>
            </a:extLst>
          </p:cNvPr>
          <p:cNvSpPr>
            <a:spLocks noGrp="1"/>
          </p:cNvSpPr>
          <p:nvPr>
            <p:ph type="title"/>
          </p:nvPr>
        </p:nvSpPr>
        <p:spPr>
          <a:xfrm>
            <a:off x="8296274" y="1419225"/>
            <a:ext cx="3328655" cy="2085869"/>
          </a:xfrm>
        </p:spPr>
        <p:txBody>
          <a:bodyPr vert="horz" lIns="91440" tIns="45720" rIns="91440" bIns="45720" rtlCol="0" anchor="b">
            <a:normAutofit/>
          </a:bodyPr>
          <a:lstStyle/>
          <a:p>
            <a:r>
              <a:rPr lang="en-US" sz="4000" dirty="0">
                <a:solidFill>
                  <a:srgbClr val="FFFFFF"/>
                </a:solidFill>
              </a:rPr>
              <a:t>Thank you!</a:t>
            </a:r>
          </a:p>
        </p:txBody>
      </p:sp>
      <p:sp>
        <p:nvSpPr>
          <p:cNvPr id="3" name="Text Placeholder 2">
            <a:extLst>
              <a:ext uri="{FF2B5EF4-FFF2-40B4-BE49-F238E27FC236}">
                <a16:creationId xmlns:a16="http://schemas.microsoft.com/office/drawing/2014/main" id="{9F0582E2-0E9B-4F64-AB8E-130E95DEF3C6}"/>
              </a:ext>
            </a:extLst>
          </p:cNvPr>
          <p:cNvSpPr>
            <a:spLocks noGrp="1"/>
          </p:cNvSpPr>
          <p:nvPr>
            <p:ph type="body" idx="1"/>
          </p:nvPr>
        </p:nvSpPr>
        <p:spPr>
          <a:xfrm>
            <a:off x="8296275" y="3505095"/>
            <a:ext cx="3081576" cy="1733655"/>
          </a:xfrm>
        </p:spPr>
        <p:txBody>
          <a:bodyPr vert="horz" lIns="91440" tIns="45720" rIns="91440" bIns="45720" rtlCol="0" anchor="t">
            <a:normAutofit/>
          </a:bodyPr>
          <a:lstStyle/>
          <a:p>
            <a:r>
              <a:rPr lang="en-US" sz="2400" dirty="0">
                <a:solidFill>
                  <a:schemeClr val="bg2"/>
                </a:solidFill>
              </a:rPr>
              <a:t>Questions?</a:t>
            </a:r>
          </a:p>
        </p:txBody>
      </p:sp>
      <p:sp>
        <p:nvSpPr>
          <p:cNvPr id="11" name="Slide Number Placeholder 2">
            <a:extLst>
              <a:ext uri="{FF2B5EF4-FFF2-40B4-BE49-F238E27FC236}">
                <a16:creationId xmlns:a16="http://schemas.microsoft.com/office/drawing/2014/main" id="{7D779C73-7D26-48A0-94B8-65425D53431C}"/>
              </a:ext>
            </a:extLst>
          </p:cNvPr>
          <p:cNvSpPr>
            <a:spLocks noGrp="1"/>
          </p:cNvSpPr>
          <p:nvPr>
            <p:ph type="sldNum" sz="quarter" idx="12"/>
          </p:nvPr>
        </p:nvSpPr>
        <p:spPr>
          <a:xfrm>
            <a:off x="10365080" y="6345659"/>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solidFill>
                  <a:schemeClr val="accent2"/>
                </a:solidFill>
              </a:rPr>
              <a:pPr defTabSz="914400">
                <a:spcAft>
                  <a:spcPts val="600"/>
                </a:spcAft>
              </a:pPr>
              <a:t>56</a:t>
            </a:fld>
            <a:endParaRPr lang="en-US" sz="900" dirty="0">
              <a:solidFill>
                <a:schemeClr val="accent2"/>
              </a:solidFill>
            </a:endParaRPr>
          </a:p>
        </p:txBody>
      </p:sp>
    </p:spTree>
    <p:extLst>
      <p:ext uri="{BB962C8B-B14F-4D97-AF65-F5344CB8AC3E}">
        <p14:creationId xmlns:p14="http://schemas.microsoft.com/office/powerpoint/2010/main" val="329390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C918-F1FA-B0FB-72CB-BA270A456F6E}"/>
              </a:ext>
            </a:extLst>
          </p:cNvPr>
          <p:cNvSpPr>
            <a:spLocks noGrp="1"/>
          </p:cNvSpPr>
          <p:nvPr>
            <p:ph type="title"/>
          </p:nvPr>
        </p:nvSpPr>
        <p:spPr>
          <a:xfrm>
            <a:off x="584548" y="1"/>
            <a:ext cx="11169302" cy="1123950"/>
          </a:xfrm>
        </p:spPr>
        <p:txBody>
          <a:bodyPr vert="horz" lIns="0" tIns="0" rIns="0" bIns="0" rtlCol="0" anchor="b">
            <a:normAutofit/>
          </a:bodyPr>
          <a:lstStyle/>
          <a:p>
            <a:r>
              <a:rPr lang="en-US" sz="3600" dirty="0">
                <a:solidFill>
                  <a:schemeClr val="accent1"/>
                </a:solidFill>
                <a:latin typeface="+mj-lt"/>
                <a:cs typeface="+mj-cs"/>
              </a:rPr>
              <a:t>Bond credit ratings</a:t>
            </a:r>
          </a:p>
        </p:txBody>
      </p:sp>
      <p:sp>
        <p:nvSpPr>
          <p:cNvPr id="3" name="Content Placeholder 2">
            <a:extLst>
              <a:ext uri="{FF2B5EF4-FFF2-40B4-BE49-F238E27FC236}">
                <a16:creationId xmlns:a16="http://schemas.microsoft.com/office/drawing/2014/main" id="{DACFC5B9-8914-402F-AD6D-6BCD64FC47D3}"/>
              </a:ext>
            </a:extLst>
          </p:cNvPr>
          <p:cNvSpPr>
            <a:spLocks noGrp="1"/>
          </p:cNvSpPr>
          <p:nvPr>
            <p:ph idx="4294967295"/>
          </p:nvPr>
        </p:nvSpPr>
        <p:spPr>
          <a:xfrm>
            <a:off x="3560763" y="5257800"/>
            <a:ext cx="8631237" cy="1230313"/>
          </a:xfrm>
        </p:spPr>
        <p:txBody>
          <a:bodyPr>
            <a:noAutofit/>
          </a:bodyPr>
          <a:lstStyle/>
          <a:p>
            <a:r>
              <a:rPr lang="en-US" sz="2000" b="1" u="sng" dirty="0"/>
              <a:t>Credit Outlook</a:t>
            </a:r>
            <a:r>
              <a:rPr lang="en-US" sz="2000" dirty="0"/>
              <a:t>: Evaluates the financial condition of the issuer in relation to the economic environment</a:t>
            </a:r>
          </a:p>
          <a:p>
            <a:r>
              <a:rPr lang="en-US" sz="2000" b="1" u="sng" dirty="0"/>
              <a:t>Credit Watch</a:t>
            </a:r>
            <a:r>
              <a:rPr lang="en-US" sz="2000" dirty="0"/>
              <a:t>: Formal warning of the possible deterioration or upgrade of the financial strength and ability of the issuer to meet their debt obligations</a:t>
            </a:r>
          </a:p>
          <a:p>
            <a:endParaRPr lang="en-US" sz="2200" dirty="0"/>
          </a:p>
        </p:txBody>
      </p:sp>
      <p:pic>
        <p:nvPicPr>
          <p:cNvPr id="5" name="Picture 2">
            <a:extLst>
              <a:ext uri="{FF2B5EF4-FFF2-40B4-BE49-F238E27FC236}">
                <a16:creationId xmlns:a16="http://schemas.microsoft.com/office/drawing/2014/main" id="{A4412098-431C-E0A4-DB5A-AC5CF8994B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4" b="3198"/>
          <a:stretch/>
        </p:blipFill>
        <p:spPr bwMode="auto">
          <a:xfrm>
            <a:off x="1863591" y="1123951"/>
            <a:ext cx="8859831" cy="335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A purple and black background&#10;&#10;Description automatically generated">
            <a:extLst>
              <a:ext uri="{FF2B5EF4-FFF2-40B4-BE49-F238E27FC236}">
                <a16:creationId xmlns:a16="http://schemas.microsoft.com/office/drawing/2014/main" id="{A5A4FA05-2FF4-2014-994B-C8617D7485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3523" y="4982356"/>
            <a:ext cx="1658112" cy="1243584"/>
          </a:xfrm>
          <a:prstGeom prst="rect">
            <a:avLst/>
          </a:prstGeom>
        </p:spPr>
      </p:pic>
      <p:sp>
        <p:nvSpPr>
          <p:cNvPr id="11" name="TextBox 10">
            <a:extLst>
              <a:ext uri="{FF2B5EF4-FFF2-40B4-BE49-F238E27FC236}">
                <a16:creationId xmlns:a16="http://schemas.microsoft.com/office/drawing/2014/main" id="{1F1CE499-8370-1CBB-5C8B-6973374C49E6}"/>
              </a:ext>
            </a:extLst>
          </p:cNvPr>
          <p:cNvSpPr txBox="1"/>
          <p:nvPr/>
        </p:nvSpPr>
        <p:spPr>
          <a:xfrm>
            <a:off x="934514" y="6179543"/>
            <a:ext cx="1285929" cy="369332"/>
          </a:xfrm>
          <a:prstGeom prst="rect">
            <a:avLst/>
          </a:prstGeom>
          <a:noFill/>
        </p:spPr>
        <p:txBody>
          <a:bodyPr wrap="none" rtlCol="0">
            <a:spAutoFit/>
          </a:bodyPr>
          <a:lstStyle/>
          <a:p>
            <a:r>
              <a:rPr lang="en-US" dirty="0"/>
              <a:t>Look Ahead</a:t>
            </a:r>
          </a:p>
        </p:txBody>
      </p:sp>
      <p:sp>
        <p:nvSpPr>
          <p:cNvPr id="6" name="Slide Number Placeholder 2">
            <a:extLst>
              <a:ext uri="{FF2B5EF4-FFF2-40B4-BE49-F238E27FC236}">
                <a16:creationId xmlns:a16="http://schemas.microsoft.com/office/drawing/2014/main" id="{378F7544-1E0B-BC0D-F69A-185156E18DF6}"/>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57</a:t>
            </a:fld>
            <a:endParaRPr lang="en-US" sz="900" dirty="0">
              <a:solidFill>
                <a:schemeClr val="accent2"/>
              </a:solidFill>
            </a:endParaRPr>
          </a:p>
        </p:txBody>
      </p:sp>
      <p:sp>
        <p:nvSpPr>
          <p:cNvPr id="7" name="TextBox 6">
            <a:extLst>
              <a:ext uri="{FF2B5EF4-FFF2-40B4-BE49-F238E27FC236}">
                <a16:creationId xmlns:a16="http://schemas.microsoft.com/office/drawing/2014/main" id="{F9B0B331-CDDC-F9D4-24B9-B6ACCFE5E25A}"/>
              </a:ext>
            </a:extLst>
          </p:cNvPr>
          <p:cNvSpPr txBox="1"/>
          <p:nvPr/>
        </p:nvSpPr>
        <p:spPr>
          <a:xfrm>
            <a:off x="1863591" y="4553352"/>
            <a:ext cx="10551781" cy="246221"/>
          </a:xfrm>
          <a:prstGeom prst="rect">
            <a:avLst/>
          </a:prstGeom>
          <a:noFill/>
        </p:spPr>
        <p:txBody>
          <a:bodyPr wrap="square" rtlCol="0">
            <a:spAutoFit/>
          </a:bodyPr>
          <a:lstStyle/>
          <a:p>
            <a:r>
              <a:rPr lang="en-US" sz="1000" i="1" dirty="0">
                <a:cs typeface="Calibri" panose="020F0502020204030204" pitchFamily="34" charset="0"/>
              </a:rPr>
              <a:t>Source: Standard &amp; Poor’s, Moody’s, Fitch Ratings</a:t>
            </a:r>
          </a:p>
        </p:txBody>
      </p:sp>
    </p:spTree>
    <p:extLst>
      <p:ext uri="{BB962C8B-B14F-4D97-AF65-F5344CB8AC3E}">
        <p14:creationId xmlns:p14="http://schemas.microsoft.com/office/powerpoint/2010/main" val="1149840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297C-B59F-AD55-BE6F-832C03930872}"/>
              </a:ext>
            </a:extLst>
          </p:cNvPr>
          <p:cNvSpPr>
            <a:spLocks noGrp="1"/>
          </p:cNvSpPr>
          <p:nvPr>
            <p:ph type="title"/>
          </p:nvPr>
        </p:nvSpPr>
        <p:spPr>
          <a:xfrm>
            <a:off x="426720" y="-284018"/>
            <a:ext cx="11498580" cy="1402080"/>
          </a:xfrm>
        </p:spPr>
        <p:txBody>
          <a:bodyPr>
            <a:normAutofit/>
          </a:bodyPr>
          <a:lstStyle/>
          <a:p>
            <a:r>
              <a:rPr lang="en-US" sz="3600" dirty="0">
                <a:solidFill>
                  <a:schemeClr val="accent1"/>
                </a:solidFill>
                <a:latin typeface="+mj-lt"/>
                <a:cs typeface="+mj-cs"/>
              </a:rPr>
              <a:t>Official depositories (NC General Statute)</a:t>
            </a:r>
          </a:p>
        </p:txBody>
      </p:sp>
      <p:sp>
        <p:nvSpPr>
          <p:cNvPr id="3" name="TextBox 2">
            <a:extLst>
              <a:ext uri="{FF2B5EF4-FFF2-40B4-BE49-F238E27FC236}">
                <a16:creationId xmlns:a16="http://schemas.microsoft.com/office/drawing/2014/main" id="{D50DC7A4-D284-3428-EC1E-0B4648C4B112}"/>
              </a:ext>
            </a:extLst>
          </p:cNvPr>
          <p:cNvSpPr txBox="1"/>
          <p:nvPr/>
        </p:nvSpPr>
        <p:spPr>
          <a:xfrm>
            <a:off x="426719" y="1228898"/>
            <a:ext cx="11498581" cy="509370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
                <a:srgbClr val="8CB64A">
                  <a:lumMod val="75000"/>
                </a:srgbClr>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North Carolina General Statute § 147-78 authorizes and empowers the State Treasurer to select and designate official depositories for the deposit of State funds. Moreover, the State Treasurer has broad statutory authority “to select as many depositories in one place and in the State as may appear to him to be necessary and convenient for the various [agencies] of the State[.]” N.C.G.S. § 147-81.</a:t>
            </a:r>
          </a:p>
          <a:p>
            <a:pPr marL="342900" marR="0" lvl="0" indent="-342900" algn="l" defTabSz="457200" rtl="0" eaLnBrk="1" fontAlgn="auto" latinLnBrk="0" hangingPunct="1">
              <a:lnSpc>
                <a:spcPct val="100000"/>
              </a:lnSpc>
              <a:spcBef>
                <a:spcPts val="0"/>
              </a:spcBef>
              <a:spcAft>
                <a:spcPts val="600"/>
              </a:spcAft>
              <a:buClr>
                <a:srgbClr val="8CB64A">
                  <a:lumMod val="75000"/>
                </a:srgbClr>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Any financial institution wishing to become an official depository of the State must be one of the following: </a:t>
            </a:r>
          </a:p>
          <a:p>
            <a:pPr marL="857250" marR="0" lvl="0" indent="-514350" algn="l" defTabSz="457200" rtl="0" eaLnBrk="1" fontAlgn="auto" latinLnBrk="0" hangingPunct="1">
              <a:lnSpc>
                <a:spcPct val="100000"/>
              </a:lnSpc>
              <a:spcBef>
                <a:spcPts val="0"/>
              </a:spcBef>
              <a:spcAft>
                <a:spcPts val="600"/>
              </a:spcAft>
              <a:buClr>
                <a:srgbClr val="8CB64A">
                  <a:lumMod val="75000"/>
                </a:srgbClr>
              </a:buClr>
              <a:buSzTx/>
              <a:buFontTx/>
              <a:buAutoNum type="romanLcParenBoth"/>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a North Carolina chartered financial institution; </a:t>
            </a:r>
          </a:p>
          <a:p>
            <a:pPr marL="857250" marR="0" lvl="0" indent="-514350" algn="l" defTabSz="457200" rtl="0" eaLnBrk="1" fontAlgn="auto" latinLnBrk="0" hangingPunct="1">
              <a:lnSpc>
                <a:spcPct val="100000"/>
              </a:lnSpc>
              <a:spcBef>
                <a:spcPts val="0"/>
              </a:spcBef>
              <a:spcAft>
                <a:spcPts val="600"/>
              </a:spcAft>
              <a:buClr>
                <a:srgbClr val="8CB64A">
                  <a:lumMod val="75000"/>
                </a:srgbClr>
              </a:buClr>
              <a:buSzTx/>
              <a:buFontTx/>
              <a:buAutoNum type="romanLcParenBoth"/>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a federally chartered financial institution regulated by the Office of the Comptroller of the Currency with a branch in North Carolina; or </a:t>
            </a:r>
          </a:p>
          <a:p>
            <a:pPr marL="857250" marR="0" lvl="0" indent="-514350" algn="l" defTabSz="457200" rtl="0" eaLnBrk="1" fontAlgn="auto" latinLnBrk="0" hangingPunct="1">
              <a:lnSpc>
                <a:spcPct val="100000"/>
              </a:lnSpc>
              <a:spcBef>
                <a:spcPts val="0"/>
              </a:spcBef>
              <a:spcAft>
                <a:spcPts val="600"/>
              </a:spcAft>
              <a:buClr>
                <a:srgbClr val="8CB64A">
                  <a:lumMod val="75000"/>
                </a:srgbClr>
              </a:buClr>
              <a:buSzTx/>
              <a:buFontTx/>
              <a:buAutoNum type="romanLcParenBoth"/>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a non-resident, state-chartered financial institution with a branch in North Carolina. </a:t>
            </a:r>
          </a:p>
          <a:p>
            <a:pPr marL="342900" marR="0" lvl="0" indent="0" algn="l" defTabSz="457200" rtl="0" eaLnBrk="1" fontAlgn="auto" latinLnBrk="0" hangingPunct="1">
              <a:lnSpc>
                <a:spcPct val="100000"/>
              </a:lnSpc>
              <a:spcBef>
                <a:spcPts val="0"/>
              </a:spcBef>
              <a:spcAft>
                <a:spcPts val="600"/>
              </a:spcAft>
              <a:buClr>
                <a:srgbClr val="8CB64A">
                  <a:lumMod val="75000"/>
                </a:srgbClr>
              </a:buClr>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The financial institution must be capable of providing full-service operations in the North Carolina market, and these operations must consist of at least a “brick and mortar” presence within the State. If the financial institution is headquartered out-of-state, the scope of services that it offers in North Carolina must be co-extensive with the scope of services offered in its “home” market. Moreover, the financial institution in question must not be limited to a specific line of business or to a specific type of clientele. For this reason, </a:t>
            </a:r>
            <a:r>
              <a:rPr kumimoji="0" lang="en-US" sz="2000" b="1" i="0" u="none" strike="noStrike" kern="1200" cap="none" spc="0" normalizeH="0" baseline="0" noProof="0" dirty="0">
                <a:ln>
                  <a:noFill/>
                </a:ln>
                <a:solidFill>
                  <a:srgbClr val="3D3D3D"/>
                </a:solidFill>
                <a:effectLst/>
                <a:uLnTx/>
                <a:uFillTx/>
                <a:latin typeface="Gill Sans MT" panose="020B0502020104020203"/>
                <a:ea typeface="+mn-ea"/>
                <a:cs typeface="+mn-cs"/>
              </a:rPr>
              <a:t>credit unions may not be official depositories of the State.</a:t>
            </a:r>
          </a:p>
        </p:txBody>
      </p:sp>
      <p:sp>
        <p:nvSpPr>
          <p:cNvPr id="4" name="object 7">
            <a:extLst>
              <a:ext uri="{FF2B5EF4-FFF2-40B4-BE49-F238E27FC236}">
                <a16:creationId xmlns:a16="http://schemas.microsoft.com/office/drawing/2014/main" id="{F307B230-1D81-A208-752A-14B8B928E70A}"/>
              </a:ext>
            </a:extLst>
          </p:cNvPr>
          <p:cNvSpPr txBox="1"/>
          <p:nvPr/>
        </p:nvSpPr>
        <p:spPr>
          <a:xfrm>
            <a:off x="809618" y="6433436"/>
            <a:ext cx="7097211" cy="150682"/>
          </a:xfrm>
          <a:prstGeom prst="rect">
            <a:avLst/>
          </a:prstGeom>
        </p:spPr>
        <p:txBody>
          <a:bodyPr vert="horz" wrap="square" lIns="0" tIns="12065" rIns="0" bIns="0" rtlCol="0">
            <a:spAutoFit/>
          </a:bodyPr>
          <a:lstStyle/>
          <a:p>
            <a:pPr marL="12700" marR="5080" lvl="0" indent="0" algn="l" defTabSz="457200" rtl="0" eaLnBrk="1" fontAlgn="auto" latinLnBrk="0" hangingPunct="1">
              <a:lnSpc>
                <a:spcPct val="100000"/>
              </a:lnSpc>
              <a:spcBef>
                <a:spcPts val="95"/>
              </a:spcBef>
              <a:spcAft>
                <a:spcPts val="0"/>
              </a:spcAft>
              <a:buClrTx/>
              <a:buSzTx/>
              <a:buFontTx/>
              <a:buNone/>
              <a:tabLst/>
              <a:defRPr/>
            </a:pPr>
            <a:r>
              <a:rPr kumimoji="0" sz="900" b="0" i="1" u="none" strike="noStrike" kern="1200" cap="none" spc="-10" normalizeH="0" baseline="0" noProof="0" dirty="0">
                <a:ln>
                  <a:noFill/>
                </a:ln>
                <a:solidFill>
                  <a:prstClr val="black">
                    <a:lumMod val="85000"/>
                    <a:lumOff val="15000"/>
                  </a:prstClr>
                </a:solidFill>
                <a:effectLst/>
                <a:uLnTx/>
                <a:uFillTx/>
                <a:latin typeface="Calibri"/>
                <a:ea typeface="+mn-ea"/>
                <a:cs typeface="Calibri"/>
              </a:rPr>
              <a:t>Source</a:t>
            </a:r>
            <a:r>
              <a:rPr kumimoji="0" lang="en-US" sz="900" b="0" i="1" u="none" strike="noStrike" kern="1200" cap="none" spc="-10" normalizeH="0" baseline="0" noProof="0" dirty="0">
                <a:ln>
                  <a:noFill/>
                </a:ln>
                <a:solidFill>
                  <a:prstClr val="black">
                    <a:lumMod val="85000"/>
                    <a:lumOff val="15000"/>
                  </a:prstClr>
                </a:solidFill>
                <a:effectLst/>
                <a:uLnTx/>
                <a:uFillTx/>
                <a:latin typeface="Calibri"/>
                <a:ea typeface="+mn-ea"/>
                <a:cs typeface="Calibri"/>
              </a:rPr>
              <a:t>: Department of State Treasurer, State of North Carolina (Dec 2022)</a:t>
            </a:r>
          </a:p>
        </p:txBody>
      </p:sp>
      <p:sp>
        <p:nvSpPr>
          <p:cNvPr id="5" name="Slide Number Placeholder 2">
            <a:extLst>
              <a:ext uri="{FF2B5EF4-FFF2-40B4-BE49-F238E27FC236}">
                <a16:creationId xmlns:a16="http://schemas.microsoft.com/office/drawing/2014/main" id="{F4326DCA-89D3-C2E9-DBF0-83253F8A5F88}"/>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en-US" sz="900" b="0" i="0" u="none" strike="noStrike" kern="1200" cap="none" spc="0" normalizeH="0" baseline="0" noProof="0" dirty="0">
              <a:ln>
                <a:noFill/>
              </a:ln>
              <a:solidFill>
                <a:srgbClr val="8CB64A"/>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72189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21466430-9BE2-FF1C-627D-B7C0C46459B8}"/>
              </a:ext>
            </a:extLst>
          </p:cNvPr>
          <p:cNvSpPr>
            <a:spLocks noGrp="1"/>
          </p:cNvSpPr>
          <p:nvPr>
            <p:ph idx="4294967295"/>
          </p:nvPr>
        </p:nvSpPr>
        <p:spPr>
          <a:xfrm>
            <a:off x="546901" y="103687"/>
            <a:ext cx="11360150" cy="5035550"/>
          </a:xfrm>
        </p:spPr>
        <p:txBody>
          <a:bodyPr>
            <a:noAutofit/>
          </a:bodyPr>
          <a:lstStyle/>
          <a:p>
            <a:pPr marL="11421" marR="4352" algn="just" fontAlgn="base">
              <a:buClrTx/>
              <a:buFontTx/>
              <a:buNone/>
            </a:pPr>
            <a:r>
              <a:rPr lang="en-US" sz="750" kern="1200" spc="-4" dirty="0">
                <a:solidFill>
                  <a:schemeClr val="tx1"/>
                </a:solidFill>
                <a:latin typeface="Calibri"/>
                <a:ea typeface="+mn-ea"/>
                <a:cs typeface="Calibri"/>
              </a:rPr>
              <a:t>©2024 Chandler Asset Management, Inc., An Independent Registered Investment Adviser.</a:t>
            </a:r>
          </a:p>
          <a:p>
            <a:pPr marL="11421" marR="4352" algn="just" fontAlgn="base">
              <a:spcBef>
                <a:spcPts val="582"/>
              </a:spcBef>
              <a:spcAft>
                <a:spcPts val="582"/>
              </a:spcAft>
              <a:buClrTx/>
              <a:buFontTx/>
              <a:buNone/>
            </a:pPr>
            <a:r>
              <a:rPr lang="en-US" sz="750" kern="1200" spc="-4" dirty="0">
                <a:solidFill>
                  <a:schemeClr val="tx1"/>
                </a:solidFill>
                <a:latin typeface="Calibri"/>
                <a:ea typeface="+mn-ea"/>
                <a:cs typeface="Calibri"/>
              </a:rPr>
              <a:t>This report is being provided for informational purposes only. No investment decision should be made based solely on the information provided herein. All investments involve risk, including loss of principal invested. The strategies referenced may not be suitable for all investors. The information contained herein is based on internal research derived from various sources and does not purport to be statements of all material facts relating to the strategies. While not guaranteed as to accuracy or completeness, some of the information has been obtained from sources we believe to be reliable. Opinions expressed herein are subject to change without notice. There can be no assurance that an account or specific investment product will be able to achieve its investment objective. No guarantee of investment performance is being provided and no inference to the contrary should be made.</a:t>
            </a:r>
          </a:p>
          <a:p>
            <a:pPr marL="0" marR="5547" indent="0" algn="just" fontAlgn="base">
              <a:spcBef>
                <a:spcPct val="0"/>
              </a:spcBef>
              <a:spcAft>
                <a:spcPct val="0"/>
              </a:spcAft>
              <a:buClrTx/>
              <a:buFontTx/>
              <a:buNone/>
            </a:pPr>
            <a:r>
              <a:rPr lang="en-US" sz="750" kern="1200" spc="-4" dirty="0">
                <a:solidFill>
                  <a:schemeClr val="tx1"/>
                </a:solidFill>
                <a:latin typeface="Calibri"/>
                <a:ea typeface="+mn-ea"/>
                <a:cs typeface="Calibri"/>
              </a:rPr>
              <a:t>Any forecasts, forward-looking statements and assumptions are inherently limited and should not be relied upon as an indicator  of future results. Any opinions and views constitute judgments made by the author at the date of this presentation and may  become outdated or superseded at any time without notice. Any statements concerning financial market trends are based on  current market conditions, which will fluctuate.</a:t>
            </a:r>
          </a:p>
          <a:p>
            <a:pPr marR="5547" algn="just" fontAlgn="base">
              <a:spcBef>
                <a:spcPct val="0"/>
              </a:spcBef>
              <a:spcAft>
                <a:spcPct val="0"/>
              </a:spcAft>
              <a:buClrTx/>
              <a:buFontTx/>
              <a:buNone/>
            </a:pPr>
            <a:endParaRPr lang="en-US" sz="750" kern="1200" spc="-4" dirty="0">
              <a:solidFill>
                <a:schemeClr val="tx1"/>
              </a:solidFill>
              <a:latin typeface="Calibri"/>
              <a:ea typeface="+mn-ea"/>
              <a:cs typeface="Calibri"/>
            </a:endParaRPr>
          </a:p>
          <a:p>
            <a:pPr marL="0" indent="0" algn="just" fontAlgn="base">
              <a:lnSpc>
                <a:spcPct val="90000"/>
              </a:lnSpc>
              <a:spcBef>
                <a:spcPct val="20000"/>
              </a:spcBef>
              <a:spcAft>
                <a:spcPts val="582"/>
              </a:spcAft>
              <a:buClr>
                <a:srgbClr val="64AA75"/>
              </a:buClr>
              <a:buSzPct val="92000"/>
              <a:buFontTx/>
              <a:buNone/>
              <a:defRPr/>
            </a:pPr>
            <a:r>
              <a:rPr lang="en-US" sz="750" kern="1200" spc="-4" dirty="0">
                <a:solidFill>
                  <a:schemeClr val="tx1"/>
                </a:solidFill>
                <a:latin typeface="Calibri"/>
                <a:ea typeface="+mn-ea"/>
                <a:cs typeface="Calibri"/>
              </a:rPr>
              <a:t>Economic factors, market conditions and investment strategies will affect the performance of any portfolio and there are no  assurances that it will match or outperform any particular benchmark. The data contained in this presentation is the property of  those providers, which were obtained from sources believed to be reliable, but are subject to change at any time at the provider’s  discretion. Unless otherwise noted, Chandler is the source of data contained in this presentation.</a:t>
            </a:r>
          </a:p>
          <a:p>
            <a:pPr marL="0" marR="4931" indent="0" algn="just" fontAlgn="base">
              <a:spcBef>
                <a:spcPct val="0"/>
              </a:spcBef>
              <a:spcAft>
                <a:spcPct val="0"/>
              </a:spcAft>
              <a:buClrTx/>
              <a:buFontTx/>
              <a:buNone/>
            </a:pPr>
            <a:r>
              <a:rPr lang="en-US" sz="750" kern="1200" spc="-4" dirty="0">
                <a:solidFill>
                  <a:schemeClr val="tx1"/>
                </a:solidFill>
                <a:latin typeface="Calibri"/>
                <a:ea typeface="+mn-ea"/>
                <a:cs typeface="Calibri"/>
              </a:rPr>
              <a:t>Fixed Income investments are subject to interest, credit and market risk. Interest rate risk: the value of fixed income investments  will decline as interest rates rise. Credit risk: the possibility that the borrower may not be able to repay interest and principal.  Low rated bonds generally must pay higher interest rates to attract investors willing to take on greater risk. Market risk: the  bond market in general could decline due to economic conditions, especially during periods of rising interest rates.</a:t>
            </a:r>
          </a:p>
          <a:p>
            <a:pPr marL="10877" marR="4352" algn="just" fontAlgn="base">
              <a:spcBef>
                <a:spcPts val="582"/>
              </a:spcBef>
              <a:spcAft>
                <a:spcPts val="582"/>
              </a:spcAft>
              <a:buClrTx/>
              <a:buFontTx/>
              <a:buNone/>
            </a:pPr>
            <a:r>
              <a:rPr lang="en-US" sz="750" kern="1200" spc="-4" dirty="0">
                <a:solidFill>
                  <a:schemeClr val="tx1"/>
                </a:solidFill>
                <a:latin typeface="Calibri"/>
                <a:ea typeface="+mn-ea"/>
                <a:cs typeface="Calibri"/>
              </a:rPr>
              <a:t>References to specific securities are examples of securities held in a portfolio and are not intended to be, and should not be interpreted as an offer, solicitation, or recommendation to purchase or sell any financial instrument, an indication that the purchase of such securities was or will be profitable, or representative of the composition or performance of the portfolio. The information contained in this sample presentation was obtained from sources we believe to be reliable, but we do not guarantee its accuracy.  Past performance is not indicative of future success.</a:t>
            </a:r>
          </a:p>
          <a:p>
            <a:endParaRPr lang="en-US" sz="750" dirty="0"/>
          </a:p>
        </p:txBody>
      </p:sp>
      <p:sp>
        <p:nvSpPr>
          <p:cNvPr id="8" name="Title 7">
            <a:extLst>
              <a:ext uri="{FF2B5EF4-FFF2-40B4-BE49-F238E27FC236}">
                <a16:creationId xmlns:a16="http://schemas.microsoft.com/office/drawing/2014/main" id="{E8959B88-89AF-8B73-F70F-3466AD691875}"/>
              </a:ext>
            </a:extLst>
          </p:cNvPr>
          <p:cNvSpPr txBox="1">
            <a:spLocks/>
          </p:cNvSpPr>
          <p:nvPr/>
        </p:nvSpPr>
        <p:spPr>
          <a:xfrm>
            <a:off x="581191" y="103687"/>
            <a:ext cx="11677483"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disclosures</a:t>
            </a:r>
          </a:p>
        </p:txBody>
      </p:sp>
      <p:sp>
        <p:nvSpPr>
          <p:cNvPr id="12" name="Slide Number Placeholder 2">
            <a:extLst>
              <a:ext uri="{FF2B5EF4-FFF2-40B4-BE49-F238E27FC236}">
                <a16:creationId xmlns:a16="http://schemas.microsoft.com/office/drawing/2014/main" id="{7151899B-4323-A719-6503-E654F69AC3D1}"/>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59</a:t>
            </a:fld>
            <a:endParaRPr lang="en-US" sz="900" dirty="0">
              <a:solidFill>
                <a:schemeClr val="accent2"/>
              </a:solidFill>
            </a:endParaRPr>
          </a:p>
        </p:txBody>
      </p:sp>
    </p:spTree>
    <p:extLst>
      <p:ext uri="{BB962C8B-B14F-4D97-AF65-F5344CB8AC3E}">
        <p14:creationId xmlns:p14="http://schemas.microsoft.com/office/powerpoint/2010/main" val="63916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84DA0-49E0-8958-5A59-8C7EC5F3298E}"/>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0770DD30-6F03-418F-2665-809405C38586}"/>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6</a:t>
            </a:fld>
            <a:endParaRPr lang="en-US" sz="900" dirty="0">
              <a:solidFill>
                <a:schemeClr val="accent2"/>
              </a:solidFill>
            </a:endParaRPr>
          </a:p>
        </p:txBody>
      </p:sp>
      <p:sp>
        <p:nvSpPr>
          <p:cNvPr id="12" name="Title 7">
            <a:extLst>
              <a:ext uri="{FF2B5EF4-FFF2-40B4-BE49-F238E27FC236}">
                <a16:creationId xmlns:a16="http://schemas.microsoft.com/office/drawing/2014/main" id="{41C5667E-3AD7-654A-46C6-C12C75BBA1EA}"/>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What is a bond?</a:t>
            </a:r>
          </a:p>
        </p:txBody>
      </p:sp>
      <p:sp>
        <p:nvSpPr>
          <p:cNvPr id="13" name="Content Placeholder 2">
            <a:extLst>
              <a:ext uri="{FF2B5EF4-FFF2-40B4-BE49-F238E27FC236}">
                <a16:creationId xmlns:a16="http://schemas.microsoft.com/office/drawing/2014/main" id="{D2A46D8B-967D-BBD9-1127-64933E525537}"/>
              </a:ext>
            </a:extLst>
          </p:cNvPr>
          <p:cNvSpPr txBox="1">
            <a:spLocks/>
          </p:cNvSpPr>
          <p:nvPr/>
        </p:nvSpPr>
        <p:spPr>
          <a:xfrm>
            <a:off x="838200" y="1825625"/>
            <a:ext cx="5372100" cy="1378371"/>
          </a:xfrm>
          <a:prstGeom prst="rect">
            <a:avLst/>
          </a:prstGeom>
        </p:spPr>
        <p:txBody>
          <a:bodyP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3000" dirty="0"/>
              <a:t>Bonds are debt obligations</a:t>
            </a:r>
          </a:p>
          <a:p>
            <a:pPr lvl="2"/>
            <a:r>
              <a:rPr lang="en-US" sz="2800" dirty="0"/>
              <a:t>Referred to as fixed-income securities; offers a fixed stream of income</a:t>
            </a:r>
          </a:p>
        </p:txBody>
      </p:sp>
      <p:sp>
        <p:nvSpPr>
          <p:cNvPr id="3" name="Content Placeholder 2">
            <a:extLst>
              <a:ext uri="{FF2B5EF4-FFF2-40B4-BE49-F238E27FC236}">
                <a16:creationId xmlns:a16="http://schemas.microsoft.com/office/drawing/2014/main" id="{85CFC2F4-8E9F-0735-E12D-FCF271B4F739}"/>
              </a:ext>
            </a:extLst>
          </p:cNvPr>
          <p:cNvSpPr txBox="1">
            <a:spLocks/>
          </p:cNvSpPr>
          <p:nvPr/>
        </p:nvSpPr>
        <p:spPr>
          <a:xfrm>
            <a:off x="6555595" y="1902293"/>
            <a:ext cx="5372100" cy="4351338"/>
          </a:xfrm>
          <a:prstGeom prst="rect">
            <a:avLst/>
          </a:prstGeom>
        </p:spPr>
        <p:txBody>
          <a:bodyP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3000" dirty="0"/>
              <a:t>Types of Bonds</a:t>
            </a:r>
          </a:p>
          <a:p>
            <a:pPr lvl="2"/>
            <a:r>
              <a:rPr lang="en-US" sz="2800" i="1" dirty="0"/>
              <a:t>Treasury Bonds</a:t>
            </a:r>
          </a:p>
          <a:p>
            <a:pPr lvl="2"/>
            <a:r>
              <a:rPr lang="en-US" sz="2800" i="1" dirty="0"/>
              <a:t>Federal Agency Bonds</a:t>
            </a:r>
          </a:p>
          <a:p>
            <a:pPr lvl="2"/>
            <a:r>
              <a:rPr lang="en-US" sz="2800" i="1" dirty="0"/>
              <a:t>Municipal Bonds</a:t>
            </a:r>
          </a:p>
          <a:p>
            <a:pPr lvl="2"/>
            <a:r>
              <a:rPr lang="en-US" sz="2800" i="1" dirty="0"/>
              <a:t>Investment-grade Corporate Bonds</a:t>
            </a:r>
          </a:p>
          <a:p>
            <a:pPr lvl="2"/>
            <a:r>
              <a:rPr lang="en-US" sz="2800" i="1" dirty="0"/>
              <a:t>High-yield Corporate Bonds</a:t>
            </a:r>
          </a:p>
          <a:p>
            <a:pPr lvl="2"/>
            <a:r>
              <a:rPr lang="en-US" sz="2800" i="1" dirty="0"/>
              <a:t>Asset-backed Bonds </a:t>
            </a:r>
          </a:p>
          <a:p>
            <a:pPr lvl="2"/>
            <a:r>
              <a:rPr lang="en-US" sz="2800" i="1" dirty="0"/>
              <a:t>Mortgage-backed Bonds</a:t>
            </a:r>
          </a:p>
          <a:p>
            <a:pPr lvl="2"/>
            <a:r>
              <a:rPr lang="en-US" sz="2800" i="1" dirty="0"/>
              <a:t>Convertible bonds</a:t>
            </a:r>
          </a:p>
          <a:p>
            <a:pPr lvl="2"/>
            <a:r>
              <a:rPr lang="en-US" sz="2800" i="1" dirty="0"/>
              <a:t>Foreign Bonds</a:t>
            </a:r>
          </a:p>
        </p:txBody>
      </p:sp>
      <p:grpSp>
        <p:nvGrpSpPr>
          <p:cNvPr id="10" name="Group 9">
            <a:extLst>
              <a:ext uri="{FF2B5EF4-FFF2-40B4-BE49-F238E27FC236}">
                <a16:creationId xmlns:a16="http://schemas.microsoft.com/office/drawing/2014/main" id="{D0F82D69-EB1C-1C68-4A03-98078605E09D}"/>
              </a:ext>
            </a:extLst>
          </p:cNvPr>
          <p:cNvGrpSpPr/>
          <p:nvPr/>
        </p:nvGrpSpPr>
        <p:grpSpPr>
          <a:xfrm>
            <a:off x="488170" y="3270671"/>
            <a:ext cx="6067425" cy="3324225"/>
            <a:chOff x="4951816" y="2169664"/>
            <a:chExt cx="6067425" cy="3324225"/>
          </a:xfrm>
        </p:grpSpPr>
        <p:sp>
          <p:nvSpPr>
            <p:cNvPr id="2" name="Rectangle 1">
              <a:extLst>
                <a:ext uri="{FF2B5EF4-FFF2-40B4-BE49-F238E27FC236}">
                  <a16:creationId xmlns:a16="http://schemas.microsoft.com/office/drawing/2014/main" id="{B744FD47-19BB-AEEA-3CCC-7E7E0A422AD0}"/>
                </a:ext>
              </a:extLst>
            </p:cNvPr>
            <p:cNvSpPr/>
            <p:nvPr/>
          </p:nvSpPr>
          <p:spPr>
            <a:xfrm>
              <a:off x="4951816" y="2169664"/>
              <a:ext cx="6067425" cy="33242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0AAA786-6CE6-A12D-E7BD-3EF32105F25A}"/>
                </a:ext>
              </a:extLst>
            </p:cNvPr>
            <p:cNvSpPr/>
            <p:nvPr/>
          </p:nvSpPr>
          <p:spPr>
            <a:xfrm>
              <a:off x="5606660" y="3535614"/>
              <a:ext cx="4585090" cy="16170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Issuer Promises to pay % annually on $$ and repay principal by MM/DD/YYYY</a:t>
              </a:r>
            </a:p>
          </p:txBody>
        </p:sp>
        <p:sp>
          <p:nvSpPr>
            <p:cNvPr id="8" name="Rectangle 7">
              <a:extLst>
                <a:ext uri="{FF2B5EF4-FFF2-40B4-BE49-F238E27FC236}">
                  <a16:creationId xmlns:a16="http://schemas.microsoft.com/office/drawing/2014/main" id="{9152C8BD-87FE-CD76-5CD1-C717B69B929F}"/>
                </a:ext>
              </a:extLst>
            </p:cNvPr>
            <p:cNvSpPr/>
            <p:nvPr/>
          </p:nvSpPr>
          <p:spPr>
            <a:xfrm>
              <a:off x="5168510" y="2444879"/>
              <a:ext cx="5505436" cy="902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t>IOU</a:t>
              </a:r>
            </a:p>
          </p:txBody>
        </p:sp>
      </p:grpSp>
    </p:spTree>
    <p:extLst>
      <p:ext uri="{BB962C8B-B14F-4D97-AF65-F5344CB8AC3E}">
        <p14:creationId xmlns:p14="http://schemas.microsoft.com/office/powerpoint/2010/main" val="43672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BC84E6F-1AFA-49F0-BAFE-EFCD9743C7BD}"/>
              </a:ext>
            </a:extLst>
          </p:cNvPr>
          <p:cNvSpPr>
            <a:spLocks noGrp="1"/>
          </p:cNvSpPr>
          <p:nvPr>
            <p:ph idx="4294967295"/>
          </p:nvPr>
        </p:nvSpPr>
        <p:spPr>
          <a:xfrm>
            <a:off x="918876" y="2879586"/>
            <a:ext cx="9821862" cy="3702189"/>
          </a:xfrm>
        </p:spPr>
        <p:txBody>
          <a:bodyPr>
            <a:noAutofit/>
          </a:bodyPr>
          <a:lstStyle/>
          <a:p>
            <a:endParaRPr lang="en-US" sz="2400" dirty="0"/>
          </a:p>
          <a:p>
            <a:endParaRPr lang="en-US" sz="2400" dirty="0"/>
          </a:p>
          <a:p>
            <a:r>
              <a:rPr lang="en-US" sz="2400" dirty="0"/>
              <a:t>Simply buy securities</a:t>
            </a:r>
          </a:p>
          <a:p>
            <a:r>
              <a:rPr lang="en-US" sz="2400" dirty="0"/>
              <a:t>Hold them until maturity</a:t>
            </a:r>
          </a:p>
          <a:p>
            <a:r>
              <a:rPr lang="en-US" sz="2400" dirty="0"/>
              <a:t>Reinvest maturing funds into new security</a:t>
            </a:r>
          </a:p>
          <a:p>
            <a:r>
              <a:rPr lang="en-US" sz="2400" b="1" i="1" dirty="0"/>
              <a:t>But is there more to it?</a:t>
            </a:r>
          </a:p>
          <a:p>
            <a:pPr marL="0" indent="0">
              <a:buNone/>
            </a:pPr>
            <a:endParaRPr lang="en-US" sz="2400" dirty="0"/>
          </a:p>
        </p:txBody>
      </p:sp>
      <p:sp>
        <p:nvSpPr>
          <p:cNvPr id="4" name="Arrow: Right 3">
            <a:extLst>
              <a:ext uri="{FF2B5EF4-FFF2-40B4-BE49-F238E27FC236}">
                <a16:creationId xmlns:a16="http://schemas.microsoft.com/office/drawing/2014/main" id="{FABA35FD-501D-433D-B029-680AD852822F}"/>
              </a:ext>
            </a:extLst>
          </p:cNvPr>
          <p:cNvSpPr/>
          <p:nvPr/>
        </p:nvSpPr>
        <p:spPr>
          <a:xfrm>
            <a:off x="2358736" y="3210791"/>
            <a:ext cx="7982787" cy="540327"/>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ame 4">
            <a:extLst>
              <a:ext uri="{FF2B5EF4-FFF2-40B4-BE49-F238E27FC236}">
                <a16:creationId xmlns:a16="http://schemas.microsoft.com/office/drawing/2014/main" id="{24DB0F67-FDD5-431F-81D3-58D655CBA883}"/>
              </a:ext>
            </a:extLst>
          </p:cNvPr>
          <p:cNvSpPr/>
          <p:nvPr/>
        </p:nvSpPr>
        <p:spPr>
          <a:xfrm>
            <a:off x="10341523" y="3039340"/>
            <a:ext cx="1575955" cy="88322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MATURITY</a:t>
            </a:r>
          </a:p>
        </p:txBody>
      </p:sp>
      <p:sp>
        <p:nvSpPr>
          <p:cNvPr id="6" name="Rectangle 5">
            <a:extLst>
              <a:ext uri="{FF2B5EF4-FFF2-40B4-BE49-F238E27FC236}">
                <a16:creationId xmlns:a16="http://schemas.microsoft.com/office/drawing/2014/main" id="{64C5F471-E234-4917-8A96-3139C43710E4}"/>
              </a:ext>
            </a:extLst>
          </p:cNvPr>
          <p:cNvSpPr/>
          <p:nvPr/>
        </p:nvSpPr>
        <p:spPr>
          <a:xfrm>
            <a:off x="5538353" y="4125191"/>
            <a:ext cx="1340428"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TIME</a:t>
            </a:r>
          </a:p>
        </p:txBody>
      </p:sp>
      <p:sp>
        <p:nvSpPr>
          <p:cNvPr id="7" name="Rectangle 6">
            <a:extLst>
              <a:ext uri="{FF2B5EF4-FFF2-40B4-BE49-F238E27FC236}">
                <a16:creationId xmlns:a16="http://schemas.microsoft.com/office/drawing/2014/main" id="{42CCB542-7EA3-424E-8FD7-2B285B056891}"/>
              </a:ext>
            </a:extLst>
          </p:cNvPr>
          <p:cNvSpPr/>
          <p:nvPr/>
        </p:nvSpPr>
        <p:spPr>
          <a:xfrm>
            <a:off x="1485900" y="1893749"/>
            <a:ext cx="1981200"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Initial Investment</a:t>
            </a:r>
          </a:p>
        </p:txBody>
      </p:sp>
      <p:sp>
        <p:nvSpPr>
          <p:cNvPr id="11" name="Rectangle 10">
            <a:extLst>
              <a:ext uri="{FF2B5EF4-FFF2-40B4-BE49-F238E27FC236}">
                <a16:creationId xmlns:a16="http://schemas.microsoft.com/office/drawing/2014/main" id="{92B75972-0CD0-40AC-8B09-34576E38570B}"/>
              </a:ext>
            </a:extLst>
          </p:cNvPr>
          <p:cNvSpPr/>
          <p:nvPr/>
        </p:nvSpPr>
        <p:spPr>
          <a:xfrm>
            <a:off x="1717961" y="3660199"/>
            <a:ext cx="1340428"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0</a:t>
            </a:r>
          </a:p>
        </p:txBody>
      </p:sp>
      <p:sp>
        <p:nvSpPr>
          <p:cNvPr id="12" name="Rectangle 11">
            <a:extLst>
              <a:ext uri="{FF2B5EF4-FFF2-40B4-BE49-F238E27FC236}">
                <a16:creationId xmlns:a16="http://schemas.microsoft.com/office/drawing/2014/main" id="{0CA280B5-F2CE-42C5-BD61-3A4ECABBE8DE}"/>
              </a:ext>
            </a:extLst>
          </p:cNvPr>
          <p:cNvSpPr/>
          <p:nvPr/>
        </p:nvSpPr>
        <p:spPr>
          <a:xfrm>
            <a:off x="3638548" y="3660199"/>
            <a:ext cx="1340428"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14" name="Rectangle 13">
            <a:extLst>
              <a:ext uri="{FF2B5EF4-FFF2-40B4-BE49-F238E27FC236}">
                <a16:creationId xmlns:a16="http://schemas.microsoft.com/office/drawing/2014/main" id="{B654B9FD-4EE1-48FB-A98A-EC85BA0C570C}"/>
              </a:ext>
            </a:extLst>
          </p:cNvPr>
          <p:cNvSpPr/>
          <p:nvPr/>
        </p:nvSpPr>
        <p:spPr>
          <a:xfrm>
            <a:off x="5559135" y="3660199"/>
            <a:ext cx="1340428"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5" name="Rectangle 14">
            <a:extLst>
              <a:ext uri="{FF2B5EF4-FFF2-40B4-BE49-F238E27FC236}">
                <a16:creationId xmlns:a16="http://schemas.microsoft.com/office/drawing/2014/main" id="{B71E8101-88F5-486F-8773-7DEDCC1899C8}"/>
              </a:ext>
            </a:extLst>
          </p:cNvPr>
          <p:cNvSpPr/>
          <p:nvPr/>
        </p:nvSpPr>
        <p:spPr>
          <a:xfrm>
            <a:off x="7479722" y="3660199"/>
            <a:ext cx="1340428"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6" name="Rectangle 15">
            <a:extLst>
              <a:ext uri="{FF2B5EF4-FFF2-40B4-BE49-F238E27FC236}">
                <a16:creationId xmlns:a16="http://schemas.microsoft.com/office/drawing/2014/main" id="{6F5DA7A9-0062-4AB2-A051-60E0271350AC}"/>
              </a:ext>
            </a:extLst>
          </p:cNvPr>
          <p:cNvSpPr/>
          <p:nvPr/>
        </p:nvSpPr>
        <p:spPr>
          <a:xfrm>
            <a:off x="9400310" y="3660199"/>
            <a:ext cx="1340428"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17" name="Rectangle 16">
            <a:extLst>
              <a:ext uri="{FF2B5EF4-FFF2-40B4-BE49-F238E27FC236}">
                <a16:creationId xmlns:a16="http://schemas.microsoft.com/office/drawing/2014/main" id="{FE060A95-1C4E-469F-9812-91AB2DC7E02A}"/>
              </a:ext>
            </a:extLst>
          </p:cNvPr>
          <p:cNvSpPr/>
          <p:nvPr/>
        </p:nvSpPr>
        <p:spPr>
          <a:xfrm>
            <a:off x="3778831" y="1893749"/>
            <a:ext cx="1340428"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Interest Payment</a:t>
            </a:r>
          </a:p>
        </p:txBody>
      </p:sp>
      <p:sp>
        <p:nvSpPr>
          <p:cNvPr id="19" name="Rectangle 18">
            <a:extLst>
              <a:ext uri="{FF2B5EF4-FFF2-40B4-BE49-F238E27FC236}">
                <a16:creationId xmlns:a16="http://schemas.microsoft.com/office/drawing/2014/main" id="{6A12ECE4-70C4-4B48-9DE5-FE847336CE90}"/>
              </a:ext>
            </a:extLst>
          </p:cNvPr>
          <p:cNvSpPr/>
          <p:nvPr/>
        </p:nvSpPr>
        <p:spPr>
          <a:xfrm>
            <a:off x="5668242" y="1893749"/>
            <a:ext cx="1340428"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Interest Payment</a:t>
            </a:r>
          </a:p>
        </p:txBody>
      </p:sp>
      <p:sp>
        <p:nvSpPr>
          <p:cNvPr id="21" name="Rectangle 20">
            <a:extLst>
              <a:ext uri="{FF2B5EF4-FFF2-40B4-BE49-F238E27FC236}">
                <a16:creationId xmlns:a16="http://schemas.microsoft.com/office/drawing/2014/main" id="{F6FB04C7-74AE-4C57-AAB2-C95F8E83E4CC}"/>
              </a:ext>
            </a:extLst>
          </p:cNvPr>
          <p:cNvSpPr/>
          <p:nvPr/>
        </p:nvSpPr>
        <p:spPr>
          <a:xfrm>
            <a:off x="7652905" y="1893749"/>
            <a:ext cx="1340428"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Interest Payment</a:t>
            </a:r>
          </a:p>
        </p:txBody>
      </p:sp>
      <p:sp>
        <p:nvSpPr>
          <p:cNvPr id="23" name="Rectangle 22">
            <a:extLst>
              <a:ext uri="{FF2B5EF4-FFF2-40B4-BE49-F238E27FC236}">
                <a16:creationId xmlns:a16="http://schemas.microsoft.com/office/drawing/2014/main" id="{38548063-D00C-4978-BA50-7B61EBC6C8D3}"/>
              </a:ext>
            </a:extLst>
          </p:cNvPr>
          <p:cNvSpPr/>
          <p:nvPr/>
        </p:nvSpPr>
        <p:spPr>
          <a:xfrm>
            <a:off x="9070399" y="1477682"/>
            <a:ext cx="2000249" cy="43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Interest Payment</a:t>
            </a:r>
          </a:p>
          <a:p>
            <a:pPr algn="ctr"/>
            <a:r>
              <a:rPr lang="en-US" b="1" dirty="0">
                <a:solidFill>
                  <a:srgbClr val="00B050"/>
                </a:solidFill>
              </a:rPr>
              <a:t>+</a:t>
            </a:r>
          </a:p>
          <a:p>
            <a:pPr algn="ctr"/>
            <a:r>
              <a:rPr lang="en-US" b="1" dirty="0">
                <a:solidFill>
                  <a:srgbClr val="00B050"/>
                </a:solidFill>
              </a:rPr>
              <a:t>Principal Returned</a:t>
            </a:r>
          </a:p>
        </p:txBody>
      </p:sp>
      <p:sp>
        <p:nvSpPr>
          <p:cNvPr id="28" name="Arrow: Down 27">
            <a:extLst>
              <a:ext uri="{FF2B5EF4-FFF2-40B4-BE49-F238E27FC236}">
                <a16:creationId xmlns:a16="http://schemas.microsoft.com/office/drawing/2014/main" id="{0897504E-2256-460B-964B-81AB7DDB3EE9}"/>
              </a:ext>
            </a:extLst>
          </p:cNvPr>
          <p:cNvSpPr/>
          <p:nvPr/>
        </p:nvSpPr>
        <p:spPr>
          <a:xfrm>
            <a:off x="2307235" y="2460059"/>
            <a:ext cx="322118" cy="839060"/>
          </a:xfrm>
          <a:prstGeom prst="downArrow">
            <a:avLst>
              <a:gd name="adj1" fmla="val 30645"/>
              <a:gd name="adj2" fmla="val 6935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Down 28">
            <a:extLst>
              <a:ext uri="{FF2B5EF4-FFF2-40B4-BE49-F238E27FC236}">
                <a16:creationId xmlns:a16="http://schemas.microsoft.com/office/drawing/2014/main" id="{56D91946-F550-4891-BA69-D680DF657A54}"/>
              </a:ext>
            </a:extLst>
          </p:cNvPr>
          <p:cNvSpPr/>
          <p:nvPr/>
        </p:nvSpPr>
        <p:spPr>
          <a:xfrm rot="10800000">
            <a:off x="4287986" y="2460059"/>
            <a:ext cx="322118" cy="839060"/>
          </a:xfrm>
          <a:prstGeom prst="downArrow">
            <a:avLst>
              <a:gd name="adj1" fmla="val 30645"/>
              <a:gd name="adj2" fmla="val 693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Down 29">
            <a:extLst>
              <a:ext uri="{FF2B5EF4-FFF2-40B4-BE49-F238E27FC236}">
                <a16:creationId xmlns:a16="http://schemas.microsoft.com/office/drawing/2014/main" id="{00469C53-B545-454E-926D-F453846E26D9}"/>
              </a:ext>
            </a:extLst>
          </p:cNvPr>
          <p:cNvSpPr/>
          <p:nvPr/>
        </p:nvSpPr>
        <p:spPr>
          <a:xfrm rot="10800000">
            <a:off x="6154886" y="2460059"/>
            <a:ext cx="322118" cy="839060"/>
          </a:xfrm>
          <a:prstGeom prst="downArrow">
            <a:avLst>
              <a:gd name="adj1" fmla="val 30645"/>
              <a:gd name="adj2" fmla="val 693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Down 30">
            <a:extLst>
              <a:ext uri="{FF2B5EF4-FFF2-40B4-BE49-F238E27FC236}">
                <a16:creationId xmlns:a16="http://schemas.microsoft.com/office/drawing/2014/main" id="{D0D5F2B9-6654-4604-924C-969455BFA0A9}"/>
              </a:ext>
            </a:extLst>
          </p:cNvPr>
          <p:cNvSpPr/>
          <p:nvPr/>
        </p:nvSpPr>
        <p:spPr>
          <a:xfrm rot="10800000">
            <a:off x="8170719" y="2460059"/>
            <a:ext cx="322118" cy="839060"/>
          </a:xfrm>
          <a:prstGeom prst="downArrow">
            <a:avLst>
              <a:gd name="adj1" fmla="val 30645"/>
              <a:gd name="adj2" fmla="val 693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Down 31">
            <a:extLst>
              <a:ext uri="{FF2B5EF4-FFF2-40B4-BE49-F238E27FC236}">
                <a16:creationId xmlns:a16="http://schemas.microsoft.com/office/drawing/2014/main" id="{E6C2C547-585C-4EBF-A435-C94B4CA6FEA3}"/>
              </a:ext>
            </a:extLst>
          </p:cNvPr>
          <p:cNvSpPr/>
          <p:nvPr/>
        </p:nvSpPr>
        <p:spPr>
          <a:xfrm rot="10800000">
            <a:off x="9864434" y="2460056"/>
            <a:ext cx="322118" cy="839062"/>
          </a:xfrm>
          <a:prstGeom prst="downArrow">
            <a:avLst>
              <a:gd name="adj1" fmla="val 30645"/>
              <a:gd name="adj2" fmla="val 693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7">
            <a:extLst>
              <a:ext uri="{FF2B5EF4-FFF2-40B4-BE49-F238E27FC236}">
                <a16:creationId xmlns:a16="http://schemas.microsoft.com/office/drawing/2014/main" id="{9BE02728-39CE-85F0-291A-1A6E53E0D664}"/>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How Do I Earn?</a:t>
            </a:r>
          </a:p>
        </p:txBody>
      </p:sp>
      <p:sp>
        <p:nvSpPr>
          <p:cNvPr id="10" name="Slide Number Placeholder 2">
            <a:extLst>
              <a:ext uri="{FF2B5EF4-FFF2-40B4-BE49-F238E27FC236}">
                <a16:creationId xmlns:a16="http://schemas.microsoft.com/office/drawing/2014/main" id="{095EAE54-1352-8FB1-8679-4347DF00120F}"/>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7</a:t>
            </a:fld>
            <a:endParaRPr lang="en-US" sz="900" dirty="0">
              <a:solidFill>
                <a:schemeClr val="accent2"/>
              </a:solidFill>
            </a:endParaRPr>
          </a:p>
        </p:txBody>
      </p:sp>
    </p:spTree>
    <p:extLst>
      <p:ext uri="{BB962C8B-B14F-4D97-AF65-F5344CB8AC3E}">
        <p14:creationId xmlns:p14="http://schemas.microsoft.com/office/powerpoint/2010/main" val="136459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15F2B-6EA5-733D-BD1A-FD0BB5C845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2E9B1-061E-F510-6DF1-B1A17B7D8B0C}"/>
              </a:ext>
            </a:extLst>
          </p:cNvPr>
          <p:cNvSpPr>
            <a:spLocks noGrp="1"/>
          </p:cNvSpPr>
          <p:nvPr>
            <p:ph sz="half" idx="4294967295"/>
          </p:nvPr>
        </p:nvSpPr>
        <p:spPr>
          <a:xfrm>
            <a:off x="584548" y="1690688"/>
            <a:ext cx="5181600" cy="4598988"/>
          </a:xfrm>
        </p:spPr>
        <p:txBody>
          <a:bodyPr>
            <a:normAutofit/>
          </a:bodyPr>
          <a:lstStyle/>
          <a:p>
            <a:r>
              <a:rPr lang="en-US" sz="2400" dirty="0"/>
              <a:t>Not centrally exchanged</a:t>
            </a:r>
          </a:p>
          <a:p>
            <a:r>
              <a:rPr lang="en-US" sz="2400" dirty="0"/>
              <a:t>Broker prices differ</a:t>
            </a:r>
          </a:p>
          <a:p>
            <a:r>
              <a:rPr lang="en-US" sz="2400" dirty="0"/>
              <a:t>Prices depend on:	</a:t>
            </a:r>
          </a:p>
          <a:p>
            <a:pPr lvl="1"/>
            <a:r>
              <a:rPr lang="en-US" sz="2400" dirty="0"/>
              <a:t>Market forces</a:t>
            </a:r>
          </a:p>
          <a:p>
            <a:pPr lvl="1"/>
            <a:r>
              <a:rPr lang="en-US" sz="2400" dirty="0"/>
              <a:t>Rate levels</a:t>
            </a:r>
          </a:p>
          <a:p>
            <a:pPr lvl="1"/>
            <a:r>
              <a:rPr lang="en-US" sz="2400" dirty="0"/>
              <a:t>Trading volume</a:t>
            </a:r>
          </a:p>
          <a:p>
            <a:pPr lvl="1"/>
            <a:r>
              <a:rPr lang="en-US" sz="2400" dirty="0"/>
              <a:t>Relationships</a:t>
            </a:r>
          </a:p>
          <a:p>
            <a:pPr lvl="1"/>
            <a:r>
              <a:rPr lang="en-US" sz="2400" dirty="0"/>
              <a:t>Broker inventory</a:t>
            </a:r>
          </a:p>
          <a:p>
            <a:r>
              <a:rPr lang="en-US" sz="2400" dirty="0"/>
              <a:t>It means you have to shop around</a:t>
            </a:r>
          </a:p>
        </p:txBody>
      </p:sp>
      <p:pic>
        <p:nvPicPr>
          <p:cNvPr id="5124" name="Picture 4" descr="End of Era: Trading Pits Close">
            <a:extLst>
              <a:ext uri="{FF2B5EF4-FFF2-40B4-BE49-F238E27FC236}">
                <a16:creationId xmlns:a16="http://schemas.microsoft.com/office/drawing/2014/main" id="{7E1543F4-6668-2CA5-6887-DD5AF4D75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620" y="1690688"/>
            <a:ext cx="3817645" cy="21474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7">
            <a:extLst>
              <a:ext uri="{FF2B5EF4-FFF2-40B4-BE49-F238E27FC236}">
                <a16:creationId xmlns:a16="http://schemas.microsoft.com/office/drawing/2014/main" id="{D7C94B34-2818-273F-928E-DE415AA28435}"/>
              </a:ext>
            </a:extLst>
          </p:cNvPr>
          <p:cNvSpPr txBox="1">
            <a:spLocks/>
          </p:cNvSpPr>
          <p:nvPr/>
        </p:nvSpPr>
        <p:spPr>
          <a:xfrm>
            <a:off x="581192" y="103687"/>
            <a:ext cx="11029616" cy="1189554"/>
          </a:xfrm>
          <a:prstGeom prst="rect">
            <a:avLst/>
          </a:prstGeom>
        </p:spPr>
        <p:txBody>
          <a:bodyPr vert="horz" lIns="0" tIns="0" rIns="0" bIns="0" rtlCol="0" anchor="b">
            <a:normAutofit/>
          </a:bodyPr>
          <a:lstStyle>
            <a:lvl1pPr algn="l" defTabSz="457200" rtl="0" eaLnBrk="1" latinLnBrk="0" hangingPunct="1">
              <a:spcBef>
                <a:spcPct val="0"/>
              </a:spcBef>
              <a:buNone/>
              <a:defRPr sz="1809" b="0" kern="1200" cap="all">
                <a:solidFill>
                  <a:schemeClr val="tx1">
                    <a:lumMod val="75000"/>
                    <a:lumOff val="2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solidFill>
                <a:latin typeface="+mj-lt"/>
                <a:cs typeface="+mj-cs"/>
              </a:rPr>
              <a:t>How the bond market works</a:t>
            </a:r>
          </a:p>
        </p:txBody>
      </p:sp>
      <p:sp>
        <p:nvSpPr>
          <p:cNvPr id="8" name="Slide Number Placeholder 2">
            <a:extLst>
              <a:ext uri="{FF2B5EF4-FFF2-40B4-BE49-F238E27FC236}">
                <a16:creationId xmlns:a16="http://schemas.microsoft.com/office/drawing/2014/main" id="{56ED5308-A0D7-8D4F-0747-B89EF2379581}"/>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8</a:t>
            </a:fld>
            <a:endParaRPr lang="en-US" sz="900" dirty="0">
              <a:solidFill>
                <a:schemeClr val="accent2"/>
              </a:solidFill>
            </a:endParaRPr>
          </a:p>
        </p:txBody>
      </p:sp>
      <p:pic>
        <p:nvPicPr>
          <p:cNvPr id="2" name="Picture 2" descr="Caucasian man and his African American colleague working in stock trading company discussing currency fall">
            <a:extLst>
              <a:ext uri="{FF2B5EF4-FFF2-40B4-BE49-F238E27FC236}">
                <a16:creationId xmlns:a16="http://schemas.microsoft.com/office/drawing/2014/main" id="{0E8EDE04-9029-6B4D-9169-D8CA13EF0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620" y="4186454"/>
            <a:ext cx="3817645" cy="214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7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297C-B59F-AD55-BE6F-832C03930872}"/>
              </a:ext>
            </a:extLst>
          </p:cNvPr>
          <p:cNvSpPr>
            <a:spLocks noGrp="1"/>
          </p:cNvSpPr>
          <p:nvPr>
            <p:ph type="title"/>
          </p:nvPr>
        </p:nvSpPr>
        <p:spPr>
          <a:xfrm>
            <a:off x="426719" y="-284018"/>
            <a:ext cx="11355705" cy="1402080"/>
          </a:xfrm>
        </p:spPr>
        <p:txBody>
          <a:bodyPr>
            <a:normAutofit/>
          </a:bodyPr>
          <a:lstStyle/>
          <a:p>
            <a:r>
              <a:rPr lang="en-US" sz="3600" dirty="0">
                <a:solidFill>
                  <a:schemeClr val="accent1"/>
                </a:solidFill>
                <a:latin typeface="+mj-lt"/>
                <a:cs typeface="+mj-cs"/>
              </a:rPr>
              <a:t>Broker-dealers and investment advisors in NC</a:t>
            </a:r>
          </a:p>
        </p:txBody>
      </p:sp>
      <p:sp>
        <p:nvSpPr>
          <p:cNvPr id="3" name="TextBox 2">
            <a:extLst>
              <a:ext uri="{FF2B5EF4-FFF2-40B4-BE49-F238E27FC236}">
                <a16:creationId xmlns:a16="http://schemas.microsoft.com/office/drawing/2014/main" id="{D50DC7A4-D284-3428-EC1E-0B4648C4B112}"/>
              </a:ext>
            </a:extLst>
          </p:cNvPr>
          <p:cNvSpPr txBox="1"/>
          <p:nvPr/>
        </p:nvSpPr>
        <p:spPr>
          <a:xfrm>
            <a:off x="2468880" y="1169878"/>
            <a:ext cx="9075420" cy="1554272"/>
          </a:xfrm>
          <a:prstGeom prst="rect">
            <a:avLst/>
          </a:prstGeom>
          <a:noFill/>
        </p:spPr>
        <p:txBody>
          <a:bodyPr wrap="square" rtlCol="0">
            <a:spAutoFit/>
          </a:bodyPr>
          <a:lstStyle/>
          <a:p>
            <a:pPr marL="0" lvl="2">
              <a:spcAft>
                <a:spcPts val="600"/>
              </a:spcAft>
              <a:buClr>
                <a:schemeClr val="accent2">
                  <a:lumMod val="75000"/>
                </a:schemeClr>
              </a:buClr>
            </a:pPr>
            <a:r>
              <a:rPr lang="en-US" b="1" dirty="0">
                <a:solidFill>
                  <a:schemeClr val="tx2"/>
                </a:solidFill>
              </a:rPr>
              <a:t>North Carolina Statute § 159‑30. Investment of idle funds.</a:t>
            </a:r>
          </a:p>
          <a:p>
            <a:pPr marL="0" lvl="2">
              <a:spcAft>
                <a:spcPts val="600"/>
              </a:spcAft>
              <a:buClr>
                <a:schemeClr val="accent2">
                  <a:lumMod val="75000"/>
                </a:schemeClr>
              </a:buClr>
            </a:pPr>
            <a:r>
              <a:rPr lang="en-US" dirty="0">
                <a:solidFill>
                  <a:schemeClr val="tx2"/>
                </a:solidFill>
              </a:rPr>
              <a:t>(a) A local government or public authority may deposit at interest or invest all or part of the cash balance of any fund. The finance officer shall manage investments subject to whatever restrictions and directions the governing board may impose. The finance officer shall have the power to purchase, sell, and exchange securities on behalf of the governing board.</a:t>
            </a:r>
          </a:p>
        </p:txBody>
      </p:sp>
      <p:sp>
        <p:nvSpPr>
          <p:cNvPr id="5" name="Rectangle 4">
            <a:extLst>
              <a:ext uri="{FF2B5EF4-FFF2-40B4-BE49-F238E27FC236}">
                <a16:creationId xmlns:a16="http://schemas.microsoft.com/office/drawing/2014/main" id="{2CE0D6E3-7699-6B5E-8507-B241BD42B2EB}"/>
              </a:ext>
            </a:extLst>
          </p:cNvPr>
          <p:cNvSpPr/>
          <p:nvPr/>
        </p:nvSpPr>
        <p:spPr>
          <a:xfrm>
            <a:off x="957580" y="1292964"/>
            <a:ext cx="1409700" cy="1308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Finance Officer Manages Investments</a:t>
            </a:r>
          </a:p>
        </p:txBody>
      </p:sp>
      <p:graphicFrame>
        <p:nvGraphicFramePr>
          <p:cNvPr id="6" name="Table 5">
            <a:extLst>
              <a:ext uri="{FF2B5EF4-FFF2-40B4-BE49-F238E27FC236}">
                <a16:creationId xmlns:a16="http://schemas.microsoft.com/office/drawing/2014/main" id="{A2FC828C-FD7D-0C7E-73EE-7469BD7C1D4B}"/>
              </a:ext>
            </a:extLst>
          </p:cNvPr>
          <p:cNvGraphicFramePr>
            <a:graphicFrameLocks noGrp="1"/>
          </p:cNvGraphicFramePr>
          <p:nvPr/>
        </p:nvGraphicFramePr>
        <p:xfrm>
          <a:off x="1075371" y="3307814"/>
          <a:ext cx="10058399" cy="2854344"/>
        </p:xfrm>
        <a:graphic>
          <a:graphicData uri="http://schemas.openxmlformats.org/drawingml/2006/table">
            <a:tbl>
              <a:tblPr firstRow="1" bandRow="1">
                <a:tableStyleId>{B301B821-A1FF-4177-AEE7-76D212191A09}</a:tableStyleId>
              </a:tblPr>
              <a:tblGrid>
                <a:gridCol w="2188789">
                  <a:extLst>
                    <a:ext uri="{9D8B030D-6E8A-4147-A177-3AD203B41FA5}">
                      <a16:colId xmlns:a16="http://schemas.microsoft.com/office/drawing/2014/main" val="629344025"/>
                    </a:ext>
                  </a:extLst>
                </a:gridCol>
                <a:gridCol w="3934805">
                  <a:extLst>
                    <a:ext uri="{9D8B030D-6E8A-4147-A177-3AD203B41FA5}">
                      <a16:colId xmlns:a16="http://schemas.microsoft.com/office/drawing/2014/main" val="1949846590"/>
                    </a:ext>
                  </a:extLst>
                </a:gridCol>
                <a:gridCol w="3934805">
                  <a:extLst>
                    <a:ext uri="{9D8B030D-6E8A-4147-A177-3AD203B41FA5}">
                      <a16:colId xmlns:a16="http://schemas.microsoft.com/office/drawing/2014/main" val="2816798953"/>
                    </a:ext>
                  </a:extLst>
                </a:gridCol>
              </a:tblGrid>
              <a:tr h="498486">
                <a:tc>
                  <a:txBody>
                    <a:bodyPr/>
                    <a:lstStyle/>
                    <a:p>
                      <a:endParaRPr lang="en-US" dirty="0"/>
                    </a:p>
                  </a:txBody>
                  <a:tcPr/>
                </a:tc>
                <a:tc>
                  <a:txBody>
                    <a:bodyPr/>
                    <a:lstStyle/>
                    <a:p>
                      <a:pPr algn="ctr"/>
                      <a:r>
                        <a:rPr lang="en-US" dirty="0"/>
                        <a:t>Broker – Dealer</a:t>
                      </a:r>
                    </a:p>
                  </a:txBody>
                  <a:tcPr/>
                </a:tc>
                <a:tc>
                  <a:txBody>
                    <a:bodyPr/>
                    <a:lstStyle/>
                    <a:p>
                      <a:pPr algn="ctr"/>
                      <a:r>
                        <a:rPr lang="en-US" dirty="0"/>
                        <a:t>Investment Advisor</a:t>
                      </a:r>
                    </a:p>
                  </a:txBody>
                  <a:tcPr/>
                </a:tc>
                <a:extLst>
                  <a:ext uri="{0D108BD9-81ED-4DB2-BD59-A6C34878D82A}">
                    <a16:rowId xmlns:a16="http://schemas.microsoft.com/office/drawing/2014/main" val="3358471449"/>
                  </a:ext>
                </a:extLst>
              </a:tr>
              <a:tr h="498486">
                <a:tc>
                  <a:txBody>
                    <a:bodyPr/>
                    <a:lstStyle/>
                    <a:p>
                      <a:r>
                        <a:rPr lang="en-US" b="1" dirty="0"/>
                        <a:t>Market Role</a:t>
                      </a:r>
                    </a:p>
                  </a:txBody>
                  <a:tcPr anchor="ctr"/>
                </a:tc>
                <a:tc>
                  <a:txBody>
                    <a:bodyPr/>
                    <a:lstStyle/>
                    <a:p>
                      <a:pPr algn="ctr"/>
                      <a:r>
                        <a:rPr lang="en-US" dirty="0"/>
                        <a:t>Agent and/or Market Maker</a:t>
                      </a:r>
                    </a:p>
                  </a:txBody>
                  <a:tcPr anchor="ctr"/>
                </a:tc>
                <a:tc>
                  <a:txBody>
                    <a:bodyPr/>
                    <a:lstStyle/>
                    <a:p>
                      <a:pPr algn="ctr"/>
                      <a:r>
                        <a:rPr lang="en-US" dirty="0"/>
                        <a:t>Advisor on Investment Program</a:t>
                      </a:r>
                    </a:p>
                  </a:txBody>
                  <a:tcPr anchor="ctr"/>
                </a:tc>
                <a:extLst>
                  <a:ext uri="{0D108BD9-81ED-4DB2-BD59-A6C34878D82A}">
                    <a16:rowId xmlns:a16="http://schemas.microsoft.com/office/drawing/2014/main" val="2723406194"/>
                  </a:ext>
                </a:extLst>
              </a:tr>
              <a:tr h="498486">
                <a:tc>
                  <a:txBody>
                    <a:bodyPr/>
                    <a:lstStyle/>
                    <a:p>
                      <a:r>
                        <a:rPr lang="en-US" b="1" dirty="0"/>
                        <a:t>FINRA Standard</a:t>
                      </a:r>
                    </a:p>
                  </a:txBody>
                  <a:tcPr anchor="ctr"/>
                </a:tc>
                <a:tc>
                  <a:txBody>
                    <a:bodyPr/>
                    <a:lstStyle/>
                    <a:p>
                      <a:pPr algn="ctr"/>
                      <a:r>
                        <a:rPr lang="en-US" dirty="0"/>
                        <a:t>Suitability Standard</a:t>
                      </a:r>
                    </a:p>
                  </a:txBody>
                  <a:tcPr anchor="ctr"/>
                </a:tc>
                <a:tc>
                  <a:txBody>
                    <a:bodyPr/>
                    <a:lstStyle/>
                    <a:p>
                      <a:pPr algn="ctr"/>
                      <a:r>
                        <a:rPr lang="en-US" dirty="0"/>
                        <a:t>Fiduciary Standard</a:t>
                      </a:r>
                    </a:p>
                  </a:txBody>
                  <a:tcPr anchor="ctr"/>
                </a:tc>
                <a:extLst>
                  <a:ext uri="{0D108BD9-81ED-4DB2-BD59-A6C34878D82A}">
                    <a16:rowId xmlns:a16="http://schemas.microsoft.com/office/drawing/2014/main" val="1734213651"/>
                  </a:ext>
                </a:extLst>
              </a:tr>
              <a:tr h="860400">
                <a:tc>
                  <a:txBody>
                    <a:bodyPr/>
                    <a:lstStyle/>
                    <a:p>
                      <a:r>
                        <a:rPr lang="en-US" b="1" dirty="0"/>
                        <a:t>Fee Structure</a:t>
                      </a:r>
                    </a:p>
                  </a:txBody>
                  <a:tcPr anchor="ctr"/>
                </a:tc>
                <a:tc>
                  <a:txBody>
                    <a:bodyPr/>
                    <a:lstStyle/>
                    <a:p>
                      <a:pPr algn="ctr"/>
                      <a:r>
                        <a:rPr lang="en-US" dirty="0"/>
                        <a:t>Bid-Ask Spread, Commissions</a:t>
                      </a:r>
                    </a:p>
                  </a:txBody>
                  <a:tcPr anchor="ctr"/>
                </a:tc>
                <a:tc>
                  <a:txBody>
                    <a:bodyPr/>
                    <a:lstStyle/>
                    <a:p>
                      <a:pPr algn="ctr"/>
                      <a:r>
                        <a:rPr lang="en-US" dirty="0"/>
                        <a:t>Asset Under Management</a:t>
                      </a:r>
                    </a:p>
                  </a:txBody>
                  <a:tcPr anchor="ctr"/>
                </a:tc>
                <a:extLst>
                  <a:ext uri="{0D108BD9-81ED-4DB2-BD59-A6C34878D82A}">
                    <a16:rowId xmlns:a16="http://schemas.microsoft.com/office/drawing/2014/main" val="4293184232"/>
                  </a:ext>
                </a:extLst>
              </a:tr>
              <a:tr h="498486">
                <a:tc>
                  <a:txBody>
                    <a:bodyPr/>
                    <a:lstStyle/>
                    <a:p>
                      <a:r>
                        <a:rPr lang="en-US" b="1" dirty="0"/>
                        <a:t>Focus</a:t>
                      </a:r>
                    </a:p>
                  </a:txBody>
                  <a:tcPr anchor="ctr"/>
                </a:tc>
                <a:tc>
                  <a:txBody>
                    <a:bodyPr/>
                    <a:lstStyle/>
                    <a:p>
                      <a:pPr algn="ctr"/>
                      <a:r>
                        <a:rPr lang="en-US" dirty="0"/>
                        <a:t>Typically Fulfills Transactions</a:t>
                      </a:r>
                    </a:p>
                  </a:txBody>
                  <a:tcPr anchor="ctr"/>
                </a:tc>
                <a:tc>
                  <a:txBody>
                    <a:bodyPr/>
                    <a:lstStyle/>
                    <a:p>
                      <a:pPr algn="ctr"/>
                      <a:r>
                        <a:rPr lang="en-US" dirty="0"/>
                        <a:t>Typically Implements Portfolio Strategy</a:t>
                      </a:r>
                    </a:p>
                  </a:txBody>
                  <a:tcPr anchor="ctr"/>
                </a:tc>
                <a:extLst>
                  <a:ext uri="{0D108BD9-81ED-4DB2-BD59-A6C34878D82A}">
                    <a16:rowId xmlns:a16="http://schemas.microsoft.com/office/drawing/2014/main" val="969357807"/>
                  </a:ext>
                </a:extLst>
              </a:tr>
            </a:tbl>
          </a:graphicData>
        </a:graphic>
      </p:graphicFrame>
      <p:sp>
        <p:nvSpPr>
          <p:cNvPr id="4" name="Slide Number Placeholder 2">
            <a:extLst>
              <a:ext uri="{FF2B5EF4-FFF2-40B4-BE49-F238E27FC236}">
                <a16:creationId xmlns:a16="http://schemas.microsoft.com/office/drawing/2014/main" id="{47C67795-BAE1-756A-AC33-903F430A0D84}"/>
              </a:ext>
            </a:extLst>
          </p:cNvPr>
          <p:cNvSpPr txBox="1">
            <a:spLocks/>
          </p:cNvSpPr>
          <p:nvPr/>
        </p:nvSpPr>
        <p:spPr>
          <a:xfrm>
            <a:off x="10365080" y="6345659"/>
            <a:ext cx="101644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D57F1E4F-1CFF-5643-939E-217C01CDF565}" type="slidenum">
              <a:rPr lang="en-US" sz="900" smtClean="0">
                <a:solidFill>
                  <a:schemeClr val="accent2"/>
                </a:solidFill>
              </a:rPr>
              <a:pPr algn="r" defTabSz="914400">
                <a:spcAft>
                  <a:spcPts val="600"/>
                </a:spcAft>
              </a:pPr>
              <a:t>9</a:t>
            </a:fld>
            <a:endParaRPr lang="en-US" sz="900" dirty="0">
              <a:solidFill>
                <a:schemeClr val="accent2"/>
              </a:solidFill>
            </a:endParaRPr>
          </a:p>
        </p:txBody>
      </p:sp>
    </p:spTree>
    <p:extLst>
      <p:ext uri="{BB962C8B-B14F-4D97-AF65-F5344CB8AC3E}">
        <p14:creationId xmlns:p14="http://schemas.microsoft.com/office/powerpoint/2010/main" val="25059322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System" displayName="System" id="c45b5233-f6b3-409d-8fe8-d47588fdf556" isdomainofvalue="False" dataSourceId="dc45d25b-be90-4108-801c-1e83f750c19c"/>
</file>

<file path=customXml/item2.xml><?xml version="1.0" encoding="utf-8"?>
<VariableList UniqueId="c45b5233-f6b3-409d-8fe8-d47588fdf556" Name="System" ContentType="XML" MajorVersion="0" MinorVersion="1" isLocalCopy="False" IsBaseObject="False" DataSourceId="dc45d25b-be90-4108-801c-1e83f750c19c" DataSourceMajorVersion="0" DataSourceMinorVersion="1"/>
</file>

<file path=customXml/item3.xml><?xml version="1.0" encoding="utf-8"?>
<VariableListDefinition name="Computed" displayName="Computed" id="ff644fd7-c38f-4ec8-83b7-66388fe42e3c" isdomainofvalue="False" dataSourceId="f2f97b68-e84c-464b-81d0-967849b4e7e0"/>
</file>

<file path=customXml/item4.xml><?xml version="1.0" encoding="utf-8"?>
<VariableListDefinition name="AD_HOC" displayName="AD_HOC" id="6e14b46f-e448-45ff-afe3-2c8399dfd966" isdomainofvalue="False" dataSourceId="de18a3d8-8191-45a6-bcb8-87a79f73fbbe"/>
</file>

<file path=customXml/item5.xml><?xml version="1.0" encoding="utf-8"?>
<AllExternalAdhocVariableMappings/>
</file>

<file path=customXml/item6.xml><?xml version="1.0" encoding="utf-8"?>
<VariableList UniqueId="ff644fd7-c38f-4ec8-83b7-66388fe42e3c" Name="Computed" ContentType="XML" MajorVersion="0" MinorVersion="1" isLocalCopy="False" IsBaseObject="False" DataSourceId="f2f97b68-e84c-464b-81d0-967849b4e7e0" DataSourceMajorVersion="0" DataSourceMinorVersion="1"/>
</file>

<file path=customXml/item7.xml><?xml version="1.0" encoding="utf-8"?>
<VariableList UniqueId="6e14b46f-e448-45ff-afe3-2c8399dfd966" Name="AD_HOC" ContentType="XML" MajorVersion="0" MinorVersion="1" isLocalCopy="False" IsBaseObject="False" DataSourceId="de18a3d8-8191-45a6-bcb8-87a79f73fbbe" DataSourceMajorVersion="0" DataSourceMinorVersion="1"/>
</file>

<file path=customXml/itemProps1.xml><?xml version="1.0" encoding="utf-8"?>
<ds:datastoreItem xmlns:ds="http://schemas.openxmlformats.org/officeDocument/2006/customXml" ds:itemID="{3CE56A12-6B5A-4F1F-AD0D-A19A3E9A397C}">
  <ds:schemaRefs/>
</ds:datastoreItem>
</file>

<file path=customXml/itemProps2.xml><?xml version="1.0" encoding="utf-8"?>
<ds:datastoreItem xmlns:ds="http://schemas.openxmlformats.org/officeDocument/2006/customXml" ds:itemID="{CB0BD1D1-4D67-47E5-AE1D-21CA322CD85D}">
  <ds:schemaRefs/>
</ds:datastoreItem>
</file>

<file path=customXml/itemProps3.xml><?xml version="1.0" encoding="utf-8"?>
<ds:datastoreItem xmlns:ds="http://schemas.openxmlformats.org/officeDocument/2006/customXml" ds:itemID="{7483A508-2482-4FEB-BB3E-ADEA44E2A3EA}">
  <ds:schemaRefs/>
</ds:datastoreItem>
</file>

<file path=customXml/itemProps4.xml><?xml version="1.0" encoding="utf-8"?>
<ds:datastoreItem xmlns:ds="http://schemas.openxmlformats.org/officeDocument/2006/customXml" ds:itemID="{F979AD45-6D37-4AC3-BBBC-B94DF55F6D80}">
  <ds:schemaRefs/>
</ds:datastoreItem>
</file>

<file path=customXml/itemProps5.xml><?xml version="1.0" encoding="utf-8"?>
<ds:datastoreItem xmlns:ds="http://schemas.openxmlformats.org/officeDocument/2006/customXml" ds:itemID="{58D8B923-8E61-4AD7-A432-C6CADD304021}">
  <ds:schemaRefs/>
</ds:datastoreItem>
</file>

<file path=customXml/itemProps6.xml><?xml version="1.0" encoding="utf-8"?>
<ds:datastoreItem xmlns:ds="http://schemas.openxmlformats.org/officeDocument/2006/customXml" ds:itemID="{D3D427F0-E566-43F7-B8F4-DF05B328A03B}">
  <ds:schemaRefs/>
</ds:datastoreItem>
</file>

<file path=customXml/itemProps7.xml><?xml version="1.0" encoding="utf-8"?>
<ds:datastoreItem xmlns:ds="http://schemas.openxmlformats.org/officeDocument/2006/customXml" ds:itemID="{1394CC59-07B4-4A01-9FBD-053F339DC607}">
  <ds:schemaRefs/>
</ds:datastoreItem>
</file>

<file path=docProps/app.xml><?xml version="1.0" encoding="utf-8"?>
<Properties xmlns="http://schemas.openxmlformats.org/officeDocument/2006/extended-properties" xmlns:vt="http://schemas.openxmlformats.org/officeDocument/2006/docPropsVTypes">
  <TotalTime>5085</TotalTime>
  <Words>4398</Words>
  <Application>Microsoft Office PowerPoint</Application>
  <PresentationFormat>Widescreen</PresentationFormat>
  <Paragraphs>772</Paragraphs>
  <Slides>59</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Calibri Light</vt:lpstr>
      <vt:lpstr>Gill Sans MT</vt:lpstr>
      <vt:lpstr>Helvetica</vt:lpstr>
      <vt:lpstr>Helvetica Light</vt:lpstr>
      <vt:lpstr>Wingdings</vt:lpstr>
      <vt:lpstr>Wingdings 2</vt:lpstr>
      <vt:lpstr>Dividend</vt:lpstr>
      <vt:lpstr>July 2024  Investments 101 </vt:lpstr>
      <vt:lpstr>For today’s discussion</vt:lpstr>
      <vt:lpstr>Fixed income 101</vt:lpstr>
      <vt:lpstr>Fixed Income Securities</vt:lpstr>
      <vt:lpstr>PowerPoint Presentation</vt:lpstr>
      <vt:lpstr>PowerPoint Presentation</vt:lpstr>
      <vt:lpstr>PowerPoint Presentation</vt:lpstr>
      <vt:lpstr>PowerPoint Presentation</vt:lpstr>
      <vt:lpstr>Broker-dealers and investment advisors in NC</vt:lpstr>
      <vt:lpstr>Broker Dealer Transaction Process </vt:lpstr>
      <vt:lpstr>PowerPoint Presentation</vt:lpstr>
      <vt:lpstr>PowerPoint Presentation</vt:lpstr>
      <vt:lpstr>fiduciary</vt:lpstr>
      <vt:lpstr>Using bond market language</vt:lpstr>
      <vt:lpstr>PowerPoint Presentation</vt:lpstr>
      <vt:lpstr>PowerPoint Presentation</vt:lpstr>
      <vt:lpstr>PowerPoint Presentation</vt:lpstr>
      <vt:lpstr>PowerPoint Presentation</vt:lpstr>
      <vt:lpstr>Poll question #1</vt:lpstr>
      <vt:lpstr>Understanding Bond Market Concepts</vt:lpstr>
      <vt:lpstr>PowerPoint Presentation</vt:lpstr>
      <vt:lpstr>PowerPoint Presentation</vt:lpstr>
      <vt:lpstr>PowerPoint Presentation</vt:lpstr>
      <vt:lpstr>PowerPoint Presentation</vt:lpstr>
      <vt:lpstr>Poll question #2</vt:lpstr>
      <vt:lpstr>How to Price a Bond in Excel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 #3</vt:lpstr>
      <vt:lpstr>PowerPoint Presentation</vt:lpstr>
      <vt:lpstr>Bonds 101</vt:lpstr>
      <vt:lpstr>Key Investment Objectives</vt:lpstr>
      <vt:lpstr>U.S. Treasuries</vt:lpstr>
      <vt:lpstr>Federal Agencies/Government- Sponsored Enterprises</vt:lpstr>
      <vt:lpstr>Municipal Bonds (“MUNIS”)</vt:lpstr>
      <vt:lpstr>Savings certificates / CDs</vt:lpstr>
      <vt:lpstr>Commercial Paper</vt:lpstr>
      <vt:lpstr>Mutual Funds</vt:lpstr>
      <vt:lpstr>Local Government Investment Pools</vt:lpstr>
      <vt:lpstr>Repurchase agreements</vt:lpstr>
      <vt:lpstr>Why an Investment Policy?</vt:lpstr>
      <vt:lpstr>What Does an Investment Policy Do?</vt:lpstr>
      <vt:lpstr>Policy Components - 1</vt:lpstr>
      <vt:lpstr>Policy Components - 2</vt:lpstr>
      <vt:lpstr>Policy Components - 3</vt:lpstr>
      <vt:lpstr>Policy Components - 4</vt:lpstr>
      <vt:lpstr>Policy Components - 5</vt:lpstr>
      <vt:lpstr>Additional Policy Thoughts</vt:lpstr>
      <vt:lpstr>Investment Policy Resources</vt:lpstr>
      <vt:lpstr>Internal Controls</vt:lpstr>
      <vt:lpstr>Thank you!</vt:lpstr>
      <vt:lpstr>Bond credit ratings</vt:lpstr>
      <vt:lpstr>Official depositories (NC General Statute)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21, 2020  Managing Portfolio Duration</dc:title>
  <dc:creator>Shumaila Ashraf</dc:creator>
  <cp:lastModifiedBy>Alayne Sampson</cp:lastModifiedBy>
  <cp:revision>168</cp:revision>
  <cp:lastPrinted>2021-03-29T15:56:42Z</cp:lastPrinted>
  <dcterms:created xsi:type="dcterms:W3CDTF">2020-10-18T23:10:03Z</dcterms:created>
  <dcterms:modified xsi:type="dcterms:W3CDTF">2024-07-23T18:03:42Z</dcterms:modified>
</cp:coreProperties>
</file>