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7" r:id="rId4"/>
    <p:sldMasterId id="2147484039" r:id="rId5"/>
    <p:sldMasterId id="2147483652" r:id="rId6"/>
    <p:sldMasterId id="2147483656" r:id="rId7"/>
    <p:sldMasterId id="2147484077" r:id="rId8"/>
    <p:sldMasterId id="2147484101" r:id="rId9"/>
    <p:sldMasterId id="2147484113" r:id="rId10"/>
  </p:sldMasterIdLst>
  <p:notesMasterIdLst>
    <p:notesMasterId r:id="rId53"/>
  </p:notesMasterIdLst>
  <p:sldIdLst>
    <p:sldId id="317" r:id="rId11"/>
    <p:sldId id="339" r:id="rId12"/>
    <p:sldId id="343" r:id="rId13"/>
    <p:sldId id="303" r:id="rId14"/>
    <p:sldId id="364" r:id="rId15"/>
    <p:sldId id="269" r:id="rId16"/>
    <p:sldId id="270" r:id="rId17"/>
    <p:sldId id="260" r:id="rId18"/>
    <p:sldId id="258" r:id="rId19"/>
    <p:sldId id="259" r:id="rId20"/>
    <p:sldId id="261" r:id="rId21"/>
    <p:sldId id="262" r:id="rId22"/>
    <p:sldId id="263" r:id="rId23"/>
    <p:sldId id="265" r:id="rId24"/>
    <p:sldId id="264" r:id="rId25"/>
    <p:sldId id="266" r:id="rId26"/>
    <p:sldId id="267" r:id="rId27"/>
    <p:sldId id="268" r:id="rId28"/>
    <p:sldId id="349" r:id="rId29"/>
    <p:sldId id="356" r:id="rId30"/>
    <p:sldId id="340" r:id="rId31"/>
    <p:sldId id="321" r:id="rId32"/>
    <p:sldId id="342" r:id="rId33"/>
    <p:sldId id="350" r:id="rId34"/>
    <p:sldId id="347" r:id="rId35"/>
    <p:sldId id="357" r:id="rId36"/>
    <p:sldId id="366" r:id="rId37"/>
    <p:sldId id="348" r:id="rId38"/>
    <p:sldId id="329" r:id="rId39"/>
    <p:sldId id="351" r:id="rId40"/>
    <p:sldId id="336" r:id="rId41"/>
    <p:sldId id="355" r:id="rId42"/>
    <p:sldId id="331" r:id="rId43"/>
    <p:sldId id="352" r:id="rId44"/>
    <p:sldId id="353" r:id="rId45"/>
    <p:sldId id="344" r:id="rId46"/>
    <p:sldId id="345" r:id="rId47"/>
    <p:sldId id="361" r:id="rId48"/>
    <p:sldId id="346" r:id="rId49"/>
    <p:sldId id="367" r:id="rId50"/>
    <p:sldId id="338" r:id="rId51"/>
    <p:sldId id="363"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92" autoAdjust="0"/>
  </p:normalViewPr>
  <p:slideViewPr>
    <p:cSldViewPr snapToGrid="0">
      <p:cViewPr varScale="1">
        <p:scale>
          <a:sx n="78" d="100"/>
          <a:sy n="78" d="100"/>
        </p:scale>
        <p:origin x="846" y="90"/>
      </p:cViewPr>
      <p:guideLst/>
    </p:cSldViewPr>
  </p:slideViewPr>
  <p:notesTextViewPr>
    <p:cViewPr>
      <p:scale>
        <a:sx n="1" d="1"/>
        <a:sy n="1" d="1"/>
      </p:scale>
      <p:origin x="0" y="0"/>
    </p:cViewPr>
  </p:notesTextViewPr>
  <p:notesViewPr>
    <p:cSldViewPr snapToGrid="0">
      <p:cViewPr varScale="1">
        <p:scale>
          <a:sx n="47" d="100"/>
          <a:sy n="47"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Bond Yield</c:v>
                </c:pt>
              </c:strCache>
            </c:strRef>
          </c:tx>
          <c:spPr>
            <a:ln w="28575" cap="rnd">
              <a:solidFill>
                <a:schemeClr val="accent1"/>
              </a:solidFill>
              <a:round/>
            </a:ln>
            <a:effectLst/>
          </c:spPr>
          <c:marker>
            <c:symbol val="none"/>
          </c:marker>
          <c:cat>
            <c:strRef>
              <c:f>Sheet1!$A$2:$A$5</c:f>
              <c:strCache>
                <c:ptCount val="4"/>
                <c:pt idx="0">
                  <c:v>Jan-Mar</c:v>
                </c:pt>
                <c:pt idx="1">
                  <c:v>Apr-Jun</c:v>
                </c:pt>
                <c:pt idx="2">
                  <c:v>Jul-Sep</c:v>
                </c:pt>
                <c:pt idx="3">
                  <c:v>Oct-Dec</c:v>
                </c:pt>
              </c:strCache>
            </c:strRef>
          </c:cat>
          <c:val>
            <c:numRef>
              <c:f>Sheet1!$B$2:$B$5</c:f>
              <c:numCache>
                <c:formatCode>0.00%</c:formatCode>
                <c:ptCount val="4"/>
                <c:pt idx="0">
                  <c:v>1.3297E-2</c:v>
                </c:pt>
                <c:pt idx="1">
                  <c:v>1.3297E-2</c:v>
                </c:pt>
                <c:pt idx="2">
                  <c:v>1.3297E-2</c:v>
                </c:pt>
                <c:pt idx="3">
                  <c:v>1.3297E-2</c:v>
                </c:pt>
              </c:numCache>
            </c:numRef>
          </c:val>
          <c:smooth val="0"/>
          <c:extLst>
            <c:ext xmlns:c16="http://schemas.microsoft.com/office/drawing/2014/chart" uri="{C3380CC4-5D6E-409C-BE32-E72D297353CC}">
              <c16:uniqueId val="{00000000-0FA1-44B2-9046-98B7F2C11935}"/>
            </c:ext>
          </c:extLst>
        </c:ser>
        <c:ser>
          <c:idx val="1"/>
          <c:order val="1"/>
          <c:tx>
            <c:strRef>
              <c:f>Sheet1!$C$1</c:f>
              <c:strCache>
                <c:ptCount val="1"/>
                <c:pt idx="0">
                  <c:v>2021</c:v>
                </c:pt>
              </c:strCache>
            </c:strRef>
          </c:tx>
          <c:spPr>
            <a:ln w="28575" cap="rnd">
              <a:solidFill>
                <a:schemeClr val="accent2"/>
              </a:solidFill>
              <a:round/>
            </a:ln>
            <a:effectLst/>
          </c:spPr>
          <c:marker>
            <c:symbol val="none"/>
          </c:marker>
          <c:cat>
            <c:strRef>
              <c:f>Sheet1!$A$2:$A$5</c:f>
              <c:strCache>
                <c:ptCount val="4"/>
                <c:pt idx="0">
                  <c:v>Jan-Mar</c:v>
                </c:pt>
                <c:pt idx="1">
                  <c:v>Apr-Jun</c:v>
                </c:pt>
                <c:pt idx="2">
                  <c:v>Jul-Sep</c:v>
                </c:pt>
                <c:pt idx="3">
                  <c:v>Oct-Dec</c:v>
                </c:pt>
              </c:strCache>
            </c:strRef>
          </c:cat>
          <c:val>
            <c:numRef>
              <c:f>Sheet1!$C$2:$C$5</c:f>
              <c:numCache>
                <c:formatCode>0.00%</c:formatCode>
                <c:ptCount val="4"/>
                <c:pt idx="0">
                  <c:v>1E-4</c:v>
                </c:pt>
                <c:pt idx="1">
                  <c:v>1E-4</c:v>
                </c:pt>
                <c:pt idx="2">
                  <c:v>1E-4</c:v>
                </c:pt>
                <c:pt idx="3">
                  <c:v>1E-4</c:v>
                </c:pt>
              </c:numCache>
            </c:numRef>
          </c:val>
          <c:smooth val="0"/>
          <c:extLst>
            <c:ext xmlns:c16="http://schemas.microsoft.com/office/drawing/2014/chart" uri="{C3380CC4-5D6E-409C-BE32-E72D297353CC}">
              <c16:uniqueId val="{00000001-0FA1-44B2-9046-98B7F2C11935}"/>
            </c:ext>
          </c:extLst>
        </c:ser>
        <c:ser>
          <c:idx val="2"/>
          <c:order val="2"/>
          <c:tx>
            <c:strRef>
              <c:f>Sheet1!$D$1</c:f>
              <c:strCache>
                <c:ptCount val="1"/>
                <c:pt idx="0">
                  <c:v>2022</c:v>
                </c:pt>
              </c:strCache>
            </c:strRef>
          </c:tx>
          <c:spPr>
            <a:ln w="28575" cap="rnd">
              <a:solidFill>
                <a:schemeClr val="accent3"/>
              </a:solidFill>
              <a:round/>
            </a:ln>
            <a:effectLst/>
          </c:spPr>
          <c:marker>
            <c:symbol val="none"/>
          </c:marker>
          <c:cat>
            <c:strRef>
              <c:f>Sheet1!$A$2:$A$5</c:f>
              <c:strCache>
                <c:ptCount val="4"/>
                <c:pt idx="0">
                  <c:v>Jan-Mar</c:v>
                </c:pt>
                <c:pt idx="1">
                  <c:v>Apr-Jun</c:v>
                </c:pt>
                <c:pt idx="2">
                  <c:v>Jul-Sep</c:v>
                </c:pt>
                <c:pt idx="3">
                  <c:v>Oct-Dec</c:v>
                </c:pt>
              </c:strCache>
            </c:strRef>
          </c:cat>
          <c:val>
            <c:numRef>
              <c:f>Sheet1!$D$2:$D$5</c:f>
              <c:numCache>
                <c:formatCode>0.00%</c:formatCode>
                <c:ptCount val="4"/>
                <c:pt idx="0">
                  <c:v>2.9999999999999997E-4</c:v>
                </c:pt>
                <c:pt idx="1">
                  <c:v>5.8999999999999999E-3</c:v>
                </c:pt>
                <c:pt idx="2">
                  <c:v>2.0299999999999999E-2</c:v>
                </c:pt>
                <c:pt idx="3">
                  <c:v>3.4599999999999999E-2</c:v>
                </c:pt>
              </c:numCache>
            </c:numRef>
          </c:val>
          <c:smooth val="0"/>
          <c:extLst>
            <c:ext xmlns:c16="http://schemas.microsoft.com/office/drawing/2014/chart" uri="{C3380CC4-5D6E-409C-BE32-E72D297353CC}">
              <c16:uniqueId val="{00000002-0FA1-44B2-9046-98B7F2C11935}"/>
            </c:ext>
          </c:extLst>
        </c:ser>
        <c:ser>
          <c:idx val="3"/>
          <c:order val="3"/>
          <c:tx>
            <c:strRef>
              <c:f>Sheet1!$E$1</c:f>
              <c:strCache>
                <c:ptCount val="1"/>
                <c:pt idx="0">
                  <c:v>2023</c:v>
                </c:pt>
              </c:strCache>
            </c:strRef>
          </c:tx>
          <c:spPr>
            <a:ln w="28575" cap="rnd">
              <a:solidFill>
                <a:schemeClr val="accent4"/>
              </a:solidFill>
              <a:round/>
            </a:ln>
            <a:effectLst/>
          </c:spPr>
          <c:marker>
            <c:symbol val="none"/>
          </c:marker>
          <c:cat>
            <c:strRef>
              <c:f>Sheet1!$A$2:$A$5</c:f>
              <c:strCache>
                <c:ptCount val="4"/>
                <c:pt idx="0">
                  <c:v>Jan-Mar</c:v>
                </c:pt>
                <c:pt idx="1">
                  <c:v>Apr-Jun</c:v>
                </c:pt>
                <c:pt idx="2">
                  <c:v>Jul-Sep</c:v>
                </c:pt>
                <c:pt idx="3">
                  <c:v>Oct-Dec</c:v>
                </c:pt>
              </c:strCache>
            </c:strRef>
          </c:cat>
          <c:val>
            <c:numRef>
              <c:f>Sheet1!$E$2:$E$5</c:f>
              <c:numCache>
                <c:formatCode>0.00%</c:formatCode>
                <c:ptCount val="4"/>
                <c:pt idx="0">
                  <c:v>4.4200000000000003E-2</c:v>
                </c:pt>
                <c:pt idx="1">
                  <c:v>4.9000000000000002E-2</c:v>
                </c:pt>
                <c:pt idx="2">
                  <c:v>5.1799999999999999E-2</c:v>
                </c:pt>
                <c:pt idx="3">
                  <c:v>5.2600000000000001E-2</c:v>
                </c:pt>
              </c:numCache>
            </c:numRef>
          </c:val>
          <c:smooth val="0"/>
          <c:extLst>
            <c:ext xmlns:c16="http://schemas.microsoft.com/office/drawing/2014/chart" uri="{C3380CC4-5D6E-409C-BE32-E72D297353CC}">
              <c16:uniqueId val="{00000003-0FA1-44B2-9046-98B7F2C11935}"/>
            </c:ext>
          </c:extLst>
        </c:ser>
        <c:dLbls>
          <c:showLegendKey val="0"/>
          <c:showVal val="0"/>
          <c:showCatName val="0"/>
          <c:showSerName val="0"/>
          <c:showPercent val="0"/>
          <c:showBubbleSize val="0"/>
        </c:dLbls>
        <c:smooth val="0"/>
        <c:axId val="786932112"/>
        <c:axId val="610758768"/>
      </c:lineChart>
      <c:catAx>
        <c:axId val="78693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0758768"/>
        <c:crosses val="autoZero"/>
        <c:auto val="1"/>
        <c:lblAlgn val="ctr"/>
        <c:lblOffset val="100"/>
        <c:noMultiLvlLbl val="0"/>
      </c:catAx>
      <c:valAx>
        <c:axId val="6107587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6932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5A9F00C-8DF2-4E00-88BA-3CF296BC87C4}" type="datetimeFigureOut">
              <a:rPr lang="en-US" smtClean="0"/>
              <a:t>1/31/2024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553CAB4-9C1A-4117-BBAF-82782BDD5265}" type="slidenum">
              <a:rPr lang="en-US" smtClean="0"/>
              <a:t>‹#›</a:t>
            </a:fld>
            <a:endParaRPr lang="en-US" dirty="0"/>
          </a:p>
        </p:txBody>
      </p:sp>
    </p:spTree>
    <p:extLst>
      <p:ext uri="{BB962C8B-B14F-4D97-AF65-F5344CB8AC3E}">
        <p14:creationId xmlns:p14="http://schemas.microsoft.com/office/powerpoint/2010/main" val="85218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1</a:t>
            </a:fld>
            <a:endParaRPr lang="en-US" dirty="0"/>
          </a:p>
        </p:txBody>
      </p:sp>
    </p:spTree>
    <p:extLst>
      <p:ext uri="{BB962C8B-B14F-4D97-AF65-F5344CB8AC3E}">
        <p14:creationId xmlns:p14="http://schemas.microsoft.com/office/powerpoint/2010/main" val="132509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24</a:t>
            </a:fld>
            <a:endParaRPr lang="en-US" dirty="0"/>
          </a:p>
        </p:txBody>
      </p:sp>
    </p:spTree>
    <p:extLst>
      <p:ext uri="{BB962C8B-B14F-4D97-AF65-F5344CB8AC3E}">
        <p14:creationId xmlns:p14="http://schemas.microsoft.com/office/powerpoint/2010/main" val="111913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DSR Funds – not eligible for spending exception.</a:t>
            </a:r>
          </a:p>
        </p:txBody>
      </p:sp>
      <p:sp>
        <p:nvSpPr>
          <p:cNvPr id="4" name="Slide Number Placeholder 3"/>
          <p:cNvSpPr>
            <a:spLocks noGrp="1"/>
          </p:cNvSpPr>
          <p:nvPr>
            <p:ph type="sldNum" sz="quarter" idx="5"/>
          </p:nvPr>
        </p:nvSpPr>
        <p:spPr/>
        <p:txBody>
          <a:bodyPr/>
          <a:lstStyle/>
          <a:p>
            <a:fld id="{7553CAB4-9C1A-4117-BBAF-82782BDD5265}" type="slidenum">
              <a:rPr lang="en-US" smtClean="0"/>
              <a:t>25</a:t>
            </a:fld>
            <a:endParaRPr lang="en-US" dirty="0"/>
          </a:p>
        </p:txBody>
      </p:sp>
    </p:spTree>
    <p:extLst>
      <p:ext uri="{BB962C8B-B14F-4D97-AF65-F5344CB8AC3E}">
        <p14:creationId xmlns:p14="http://schemas.microsoft.com/office/powerpoint/2010/main" val="2978727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28</a:t>
            </a:fld>
            <a:endParaRPr lang="en-US" dirty="0"/>
          </a:p>
        </p:txBody>
      </p:sp>
    </p:spTree>
    <p:extLst>
      <p:ext uri="{BB962C8B-B14F-4D97-AF65-F5344CB8AC3E}">
        <p14:creationId xmlns:p14="http://schemas.microsoft.com/office/powerpoint/2010/main" val="3553778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29</a:t>
            </a:fld>
            <a:endParaRPr lang="en-US" dirty="0"/>
          </a:p>
        </p:txBody>
      </p:sp>
    </p:spTree>
    <p:extLst>
      <p:ext uri="{BB962C8B-B14F-4D97-AF65-F5344CB8AC3E}">
        <p14:creationId xmlns:p14="http://schemas.microsoft.com/office/powerpoint/2010/main" val="2702525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Series 2019’s – we are seeing yield reduction liabilities.  Payments will be due in 2024.</a:t>
            </a:r>
          </a:p>
        </p:txBody>
      </p:sp>
      <p:sp>
        <p:nvSpPr>
          <p:cNvPr id="4" name="Slide Number Placeholder 3"/>
          <p:cNvSpPr>
            <a:spLocks noGrp="1"/>
          </p:cNvSpPr>
          <p:nvPr>
            <p:ph type="sldNum" sz="quarter" idx="5"/>
          </p:nvPr>
        </p:nvSpPr>
        <p:spPr/>
        <p:txBody>
          <a:bodyPr/>
          <a:lstStyle/>
          <a:p>
            <a:fld id="{7553CAB4-9C1A-4117-BBAF-82782BDD5265}" type="slidenum">
              <a:rPr lang="en-US" smtClean="0"/>
              <a:t>30</a:t>
            </a:fld>
            <a:endParaRPr lang="en-US" dirty="0"/>
          </a:p>
        </p:txBody>
      </p:sp>
    </p:spTree>
    <p:extLst>
      <p:ext uri="{BB962C8B-B14F-4D97-AF65-F5344CB8AC3E}">
        <p14:creationId xmlns:p14="http://schemas.microsoft.com/office/powerpoint/2010/main" val="1715817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Series 2023’s positive arbitrage from the start.</a:t>
            </a:r>
          </a:p>
        </p:txBody>
      </p:sp>
      <p:sp>
        <p:nvSpPr>
          <p:cNvPr id="4" name="Slide Number Placeholder 3"/>
          <p:cNvSpPr>
            <a:spLocks noGrp="1"/>
          </p:cNvSpPr>
          <p:nvPr>
            <p:ph type="sldNum" sz="quarter" idx="5"/>
          </p:nvPr>
        </p:nvSpPr>
        <p:spPr/>
        <p:txBody>
          <a:bodyPr/>
          <a:lstStyle/>
          <a:p>
            <a:fld id="{7553CAB4-9C1A-4117-BBAF-82782BDD5265}" type="slidenum">
              <a:rPr lang="en-US" smtClean="0"/>
              <a:t>31</a:t>
            </a:fld>
            <a:endParaRPr lang="en-US" dirty="0"/>
          </a:p>
        </p:txBody>
      </p:sp>
    </p:spTree>
    <p:extLst>
      <p:ext uri="{BB962C8B-B14F-4D97-AF65-F5344CB8AC3E}">
        <p14:creationId xmlns:p14="http://schemas.microsoft.com/office/powerpoint/2010/main" val="3130151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32</a:t>
            </a:fld>
            <a:endParaRPr lang="en-US" dirty="0"/>
          </a:p>
        </p:txBody>
      </p:sp>
    </p:spTree>
    <p:extLst>
      <p:ext uri="{BB962C8B-B14F-4D97-AF65-F5344CB8AC3E}">
        <p14:creationId xmlns:p14="http://schemas.microsoft.com/office/powerpoint/2010/main" val="4280421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33</a:t>
            </a:fld>
            <a:endParaRPr lang="en-US" dirty="0"/>
          </a:p>
        </p:txBody>
      </p:sp>
    </p:spTree>
    <p:extLst>
      <p:ext uri="{BB962C8B-B14F-4D97-AF65-F5344CB8AC3E}">
        <p14:creationId xmlns:p14="http://schemas.microsoft.com/office/powerpoint/2010/main" val="1715558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34</a:t>
            </a:fld>
            <a:endParaRPr lang="en-US" dirty="0"/>
          </a:p>
        </p:txBody>
      </p:sp>
    </p:spTree>
    <p:extLst>
      <p:ext uri="{BB962C8B-B14F-4D97-AF65-F5344CB8AC3E}">
        <p14:creationId xmlns:p14="http://schemas.microsoft.com/office/powerpoint/2010/main" val="3270657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35</a:t>
            </a:fld>
            <a:endParaRPr lang="en-US" dirty="0"/>
          </a:p>
        </p:txBody>
      </p:sp>
    </p:spTree>
    <p:extLst>
      <p:ext uri="{BB962C8B-B14F-4D97-AF65-F5344CB8AC3E}">
        <p14:creationId xmlns:p14="http://schemas.microsoft.com/office/powerpoint/2010/main" val="1759733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2</a:t>
            </a:fld>
            <a:endParaRPr lang="en-US" dirty="0"/>
          </a:p>
        </p:txBody>
      </p:sp>
    </p:spTree>
    <p:extLst>
      <p:ext uri="{BB962C8B-B14F-4D97-AF65-F5344CB8AC3E}">
        <p14:creationId xmlns:p14="http://schemas.microsoft.com/office/powerpoint/2010/main" val="2643728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Reimbursement at the beginning of the issue &amp; possible reimbursement if project finished and gross proceeds left.</a:t>
            </a:r>
          </a:p>
        </p:txBody>
      </p:sp>
      <p:sp>
        <p:nvSpPr>
          <p:cNvPr id="4" name="Slide Number Placeholder 3"/>
          <p:cNvSpPr>
            <a:spLocks noGrp="1"/>
          </p:cNvSpPr>
          <p:nvPr>
            <p:ph type="sldNum" sz="quarter" idx="5"/>
          </p:nvPr>
        </p:nvSpPr>
        <p:spPr/>
        <p:txBody>
          <a:bodyPr/>
          <a:lstStyle/>
          <a:p>
            <a:fld id="{7553CAB4-9C1A-4117-BBAF-82782BDD5265}" type="slidenum">
              <a:rPr lang="en-US" smtClean="0"/>
              <a:t>36</a:t>
            </a:fld>
            <a:endParaRPr lang="en-US" dirty="0"/>
          </a:p>
        </p:txBody>
      </p:sp>
    </p:spTree>
    <p:extLst>
      <p:ext uri="{BB962C8B-B14F-4D97-AF65-F5344CB8AC3E}">
        <p14:creationId xmlns:p14="http://schemas.microsoft.com/office/powerpoint/2010/main" val="628454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IRS looking for in the unit’s written procedures?</a:t>
            </a:r>
          </a:p>
        </p:txBody>
      </p:sp>
      <p:sp>
        <p:nvSpPr>
          <p:cNvPr id="4" name="Slide Number Placeholder 3"/>
          <p:cNvSpPr>
            <a:spLocks noGrp="1"/>
          </p:cNvSpPr>
          <p:nvPr>
            <p:ph type="sldNum" sz="quarter" idx="5"/>
          </p:nvPr>
        </p:nvSpPr>
        <p:spPr/>
        <p:txBody>
          <a:bodyPr/>
          <a:lstStyle/>
          <a:p>
            <a:fld id="{7553CAB4-9C1A-4117-BBAF-82782BDD5265}" type="slidenum">
              <a:rPr lang="en-US" smtClean="0"/>
              <a:t>37</a:t>
            </a:fld>
            <a:endParaRPr lang="en-US" dirty="0"/>
          </a:p>
        </p:txBody>
      </p:sp>
    </p:spTree>
    <p:extLst>
      <p:ext uri="{BB962C8B-B14F-4D97-AF65-F5344CB8AC3E}">
        <p14:creationId xmlns:p14="http://schemas.microsoft.com/office/powerpoint/2010/main" val="2296842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date may be anniversary or another chosen bond year.  If you owe – check and Form 8038-T.</a:t>
            </a:r>
          </a:p>
        </p:txBody>
      </p:sp>
      <p:sp>
        <p:nvSpPr>
          <p:cNvPr id="4" name="Slide Number Placeholder 3"/>
          <p:cNvSpPr>
            <a:spLocks noGrp="1"/>
          </p:cNvSpPr>
          <p:nvPr>
            <p:ph type="sldNum" sz="quarter" idx="5"/>
          </p:nvPr>
        </p:nvSpPr>
        <p:spPr/>
        <p:txBody>
          <a:bodyPr/>
          <a:lstStyle/>
          <a:p>
            <a:fld id="{7553CAB4-9C1A-4117-BBAF-82782BDD5265}" type="slidenum">
              <a:rPr lang="en-US" smtClean="0"/>
              <a:t>38</a:t>
            </a:fld>
            <a:endParaRPr lang="en-US" dirty="0"/>
          </a:p>
        </p:txBody>
      </p:sp>
    </p:spTree>
    <p:extLst>
      <p:ext uri="{BB962C8B-B14F-4D97-AF65-F5344CB8AC3E}">
        <p14:creationId xmlns:p14="http://schemas.microsoft.com/office/powerpoint/2010/main" val="3169234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39</a:t>
            </a:fld>
            <a:endParaRPr lang="en-US" dirty="0"/>
          </a:p>
        </p:txBody>
      </p:sp>
    </p:spTree>
    <p:extLst>
      <p:ext uri="{BB962C8B-B14F-4D97-AF65-F5344CB8AC3E}">
        <p14:creationId xmlns:p14="http://schemas.microsoft.com/office/powerpoint/2010/main" val="3017804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3CAB4-9C1A-4117-BBAF-82782BDD5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556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41</a:t>
            </a:fld>
            <a:endParaRPr lang="en-US" dirty="0"/>
          </a:p>
        </p:txBody>
      </p:sp>
    </p:spTree>
    <p:extLst>
      <p:ext uri="{BB962C8B-B14F-4D97-AF65-F5344CB8AC3E}">
        <p14:creationId xmlns:p14="http://schemas.microsoft.com/office/powerpoint/2010/main" val="488710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42</a:t>
            </a:fld>
            <a:endParaRPr lang="en-US" dirty="0"/>
          </a:p>
        </p:txBody>
      </p:sp>
    </p:spTree>
    <p:extLst>
      <p:ext uri="{BB962C8B-B14F-4D97-AF65-F5344CB8AC3E}">
        <p14:creationId xmlns:p14="http://schemas.microsoft.com/office/powerpoint/2010/main" val="595556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1986 Tax Law. </a:t>
            </a:r>
          </a:p>
        </p:txBody>
      </p:sp>
      <p:sp>
        <p:nvSpPr>
          <p:cNvPr id="4" name="Slide Number Placeholder 3"/>
          <p:cNvSpPr>
            <a:spLocks noGrp="1"/>
          </p:cNvSpPr>
          <p:nvPr>
            <p:ph type="sldNum" sz="quarter" idx="5"/>
          </p:nvPr>
        </p:nvSpPr>
        <p:spPr/>
        <p:txBody>
          <a:bodyPr/>
          <a:lstStyle/>
          <a:p>
            <a:fld id="{7553CAB4-9C1A-4117-BBAF-82782BDD5265}" type="slidenum">
              <a:rPr lang="en-US" smtClean="0"/>
              <a:t>3</a:t>
            </a:fld>
            <a:endParaRPr lang="en-US" dirty="0"/>
          </a:p>
        </p:txBody>
      </p:sp>
    </p:spTree>
    <p:extLst>
      <p:ext uri="{BB962C8B-B14F-4D97-AF65-F5344CB8AC3E}">
        <p14:creationId xmlns:p14="http://schemas.microsoft.com/office/powerpoint/2010/main" val="197862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4</a:t>
            </a:fld>
            <a:endParaRPr lang="en-US" dirty="0"/>
          </a:p>
        </p:txBody>
      </p:sp>
    </p:spTree>
    <p:extLst>
      <p:ext uri="{BB962C8B-B14F-4D97-AF65-F5344CB8AC3E}">
        <p14:creationId xmlns:p14="http://schemas.microsoft.com/office/powerpoint/2010/main" val="337131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 begins on the date of issue.  Yield Restriction begins when temporary period expires.  Separate calculations.</a:t>
            </a:r>
          </a:p>
        </p:txBody>
      </p:sp>
      <p:sp>
        <p:nvSpPr>
          <p:cNvPr id="4" name="Slide Number Placeholder 3"/>
          <p:cNvSpPr>
            <a:spLocks noGrp="1"/>
          </p:cNvSpPr>
          <p:nvPr>
            <p:ph type="sldNum" sz="quarter" idx="5"/>
          </p:nvPr>
        </p:nvSpPr>
        <p:spPr/>
        <p:txBody>
          <a:bodyPr/>
          <a:lstStyle/>
          <a:p>
            <a:fld id="{7553CAB4-9C1A-4117-BBAF-82782BDD5265}" type="slidenum">
              <a:rPr lang="en-US" smtClean="0"/>
              <a:t>19</a:t>
            </a:fld>
            <a:endParaRPr lang="en-US" dirty="0"/>
          </a:p>
        </p:txBody>
      </p:sp>
    </p:spTree>
    <p:extLst>
      <p:ext uri="{BB962C8B-B14F-4D97-AF65-F5344CB8AC3E}">
        <p14:creationId xmlns:p14="http://schemas.microsoft.com/office/powerpoint/2010/main" val="420063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20</a:t>
            </a:fld>
            <a:endParaRPr lang="en-US" dirty="0"/>
          </a:p>
        </p:txBody>
      </p:sp>
    </p:spTree>
    <p:extLst>
      <p:ext uri="{BB962C8B-B14F-4D97-AF65-F5344CB8AC3E}">
        <p14:creationId xmlns:p14="http://schemas.microsoft.com/office/powerpoint/2010/main" val="500000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21</a:t>
            </a:fld>
            <a:endParaRPr lang="en-US" dirty="0"/>
          </a:p>
        </p:txBody>
      </p:sp>
    </p:spTree>
    <p:extLst>
      <p:ext uri="{BB962C8B-B14F-4D97-AF65-F5344CB8AC3E}">
        <p14:creationId xmlns:p14="http://schemas.microsoft.com/office/powerpoint/2010/main" val="738045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22</a:t>
            </a:fld>
            <a:endParaRPr lang="en-US" dirty="0"/>
          </a:p>
        </p:txBody>
      </p:sp>
    </p:spTree>
    <p:extLst>
      <p:ext uri="{BB962C8B-B14F-4D97-AF65-F5344CB8AC3E}">
        <p14:creationId xmlns:p14="http://schemas.microsoft.com/office/powerpoint/2010/main" val="496296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3CAB4-9C1A-4117-BBAF-82782BDD5265}" type="slidenum">
              <a:rPr lang="en-US" smtClean="0"/>
              <a:t>23</a:t>
            </a:fld>
            <a:endParaRPr lang="en-US" dirty="0"/>
          </a:p>
        </p:txBody>
      </p:sp>
    </p:spTree>
    <p:extLst>
      <p:ext uri="{BB962C8B-B14F-4D97-AF65-F5344CB8AC3E}">
        <p14:creationId xmlns:p14="http://schemas.microsoft.com/office/powerpoint/2010/main" val="111176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1DB2C-57CE-0861-41CB-FC9E33AE92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E648E8-31EF-6DD2-9E35-71252A09D3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A19638-ADAD-22AA-ADAD-5C7197B8FC03}"/>
              </a:ext>
            </a:extLst>
          </p:cNvPr>
          <p:cNvSpPr>
            <a:spLocks noGrp="1"/>
          </p:cNvSpPr>
          <p:nvPr>
            <p:ph type="dt" sz="half" idx="10"/>
          </p:nvPr>
        </p:nvSpPr>
        <p:spPr/>
        <p:txBody>
          <a:bodyPr/>
          <a:lstStyle/>
          <a:p>
            <a:fld id="{8F511C44-DEEB-4D18-B6B6-AA1A3EFDC777}" type="datetimeFigureOut">
              <a:rPr lang="en-US" smtClean="0"/>
              <a:t>1/31/2024</a:t>
            </a:fld>
            <a:endParaRPr lang="en-US" dirty="0"/>
          </a:p>
        </p:txBody>
      </p:sp>
      <p:sp>
        <p:nvSpPr>
          <p:cNvPr id="5" name="Footer Placeholder 4">
            <a:extLst>
              <a:ext uri="{FF2B5EF4-FFF2-40B4-BE49-F238E27FC236}">
                <a16:creationId xmlns:a16="http://schemas.microsoft.com/office/drawing/2014/main" id="{274D8440-9F2C-82B8-3C16-05A03E29FD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BEA10D-8890-0D48-955B-7956D684A3EF}"/>
              </a:ext>
            </a:extLst>
          </p:cNvPr>
          <p:cNvSpPr>
            <a:spLocks noGrp="1"/>
          </p:cNvSpPr>
          <p:nvPr>
            <p:ph type="sldNum" sz="quarter" idx="12"/>
          </p:nvPr>
        </p:nvSpPr>
        <p:spPr/>
        <p:txBody>
          <a:bodyPr/>
          <a:lstStyle/>
          <a:p>
            <a:fld id="{386FB15C-093C-4DF4-867E-E2B14810C537}" type="slidenum">
              <a:rPr lang="en-US" smtClean="0"/>
              <a:t>‹#›</a:t>
            </a:fld>
            <a:endParaRPr lang="en-US" dirty="0"/>
          </a:p>
        </p:txBody>
      </p:sp>
    </p:spTree>
    <p:extLst>
      <p:ext uri="{BB962C8B-B14F-4D97-AF65-F5344CB8AC3E}">
        <p14:creationId xmlns:p14="http://schemas.microsoft.com/office/powerpoint/2010/main" val="3477118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FEB2-CADF-051F-C1B5-D8F4269DE1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32FF21-128F-ECB7-B9F9-F639A4D8A1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EA8AD-B3A4-0BB2-36F9-F3AF078A8187}"/>
              </a:ext>
            </a:extLst>
          </p:cNvPr>
          <p:cNvSpPr>
            <a:spLocks noGrp="1"/>
          </p:cNvSpPr>
          <p:nvPr>
            <p:ph type="dt" sz="half" idx="10"/>
          </p:nvPr>
        </p:nvSpPr>
        <p:spPr/>
        <p:txBody>
          <a:bodyPr/>
          <a:lstStyle/>
          <a:p>
            <a:fld id="{8F511C44-DEEB-4D18-B6B6-AA1A3EFDC777}" type="datetimeFigureOut">
              <a:rPr lang="en-US" smtClean="0"/>
              <a:t>1/31/2024</a:t>
            </a:fld>
            <a:endParaRPr lang="en-US" dirty="0"/>
          </a:p>
        </p:txBody>
      </p:sp>
      <p:sp>
        <p:nvSpPr>
          <p:cNvPr id="5" name="Footer Placeholder 4">
            <a:extLst>
              <a:ext uri="{FF2B5EF4-FFF2-40B4-BE49-F238E27FC236}">
                <a16:creationId xmlns:a16="http://schemas.microsoft.com/office/drawing/2014/main" id="{C6D5F898-909F-B9F6-3966-AFFD86E14F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9D5695-B715-846C-77F2-4798DC2C8D4A}"/>
              </a:ext>
            </a:extLst>
          </p:cNvPr>
          <p:cNvSpPr>
            <a:spLocks noGrp="1"/>
          </p:cNvSpPr>
          <p:nvPr>
            <p:ph type="sldNum" sz="quarter" idx="12"/>
          </p:nvPr>
        </p:nvSpPr>
        <p:spPr/>
        <p:txBody>
          <a:bodyPr/>
          <a:lstStyle/>
          <a:p>
            <a:fld id="{386FB15C-093C-4DF4-867E-E2B14810C537}" type="slidenum">
              <a:rPr lang="en-US" smtClean="0"/>
              <a:t>‹#›</a:t>
            </a:fld>
            <a:endParaRPr lang="en-US" dirty="0"/>
          </a:p>
        </p:txBody>
      </p:sp>
    </p:spTree>
    <p:extLst>
      <p:ext uri="{BB962C8B-B14F-4D97-AF65-F5344CB8AC3E}">
        <p14:creationId xmlns:p14="http://schemas.microsoft.com/office/powerpoint/2010/main" val="307196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793ECC-8031-E666-27CC-48926F33F4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232E2E-A1FB-6C6B-DE95-BA96F092B7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BFAB66-2043-76AD-403D-879530164879}"/>
              </a:ext>
            </a:extLst>
          </p:cNvPr>
          <p:cNvSpPr>
            <a:spLocks noGrp="1"/>
          </p:cNvSpPr>
          <p:nvPr>
            <p:ph type="dt" sz="half" idx="10"/>
          </p:nvPr>
        </p:nvSpPr>
        <p:spPr/>
        <p:txBody>
          <a:bodyPr/>
          <a:lstStyle/>
          <a:p>
            <a:fld id="{8F511C44-DEEB-4D18-B6B6-AA1A3EFDC777}" type="datetimeFigureOut">
              <a:rPr lang="en-US" smtClean="0"/>
              <a:t>1/31/2024</a:t>
            </a:fld>
            <a:endParaRPr lang="en-US" dirty="0"/>
          </a:p>
        </p:txBody>
      </p:sp>
      <p:sp>
        <p:nvSpPr>
          <p:cNvPr id="5" name="Footer Placeholder 4">
            <a:extLst>
              <a:ext uri="{FF2B5EF4-FFF2-40B4-BE49-F238E27FC236}">
                <a16:creationId xmlns:a16="http://schemas.microsoft.com/office/drawing/2014/main" id="{BBEBAB9F-CEBF-712F-DB2F-9948AD61CB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369C32-2B14-59B8-C8F0-FA765AC43F64}"/>
              </a:ext>
            </a:extLst>
          </p:cNvPr>
          <p:cNvSpPr>
            <a:spLocks noGrp="1"/>
          </p:cNvSpPr>
          <p:nvPr>
            <p:ph type="sldNum" sz="quarter" idx="12"/>
          </p:nvPr>
        </p:nvSpPr>
        <p:spPr/>
        <p:txBody>
          <a:bodyPr/>
          <a:lstStyle/>
          <a:p>
            <a:fld id="{386FB15C-093C-4DF4-867E-E2B14810C537}" type="slidenum">
              <a:rPr lang="en-US" smtClean="0"/>
              <a:t>‹#›</a:t>
            </a:fld>
            <a:endParaRPr lang="en-US" dirty="0"/>
          </a:p>
        </p:txBody>
      </p:sp>
    </p:spTree>
    <p:extLst>
      <p:ext uri="{BB962C8B-B14F-4D97-AF65-F5344CB8AC3E}">
        <p14:creationId xmlns:p14="http://schemas.microsoft.com/office/powerpoint/2010/main" val="924140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91AE-08B7-1295-6E7D-7A435AF42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11728B-062B-8777-9D66-DDAF35793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E0FAA-2E31-26B5-9797-D637C1F16CF0}"/>
              </a:ext>
            </a:extLst>
          </p:cNvPr>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5" name="Footer Placeholder 4">
            <a:extLst>
              <a:ext uri="{FF2B5EF4-FFF2-40B4-BE49-F238E27FC236}">
                <a16:creationId xmlns:a16="http://schemas.microsoft.com/office/drawing/2014/main" id="{713D6EC9-AE20-AB3E-48AC-87AC7BD5CB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6E334D-5418-D6DE-DB3A-2CD5C40F7358}"/>
              </a:ext>
            </a:extLst>
          </p:cNvPr>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190638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7202-0DCD-CF7F-748F-73A1BF8C0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85CD6B-ADA7-B1B6-7219-4EE1D79140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33B62-762F-79C4-9E1B-A54BDE2D876F}"/>
              </a:ext>
            </a:extLst>
          </p:cNvPr>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5" name="Footer Placeholder 4">
            <a:extLst>
              <a:ext uri="{FF2B5EF4-FFF2-40B4-BE49-F238E27FC236}">
                <a16:creationId xmlns:a16="http://schemas.microsoft.com/office/drawing/2014/main" id="{4B309C33-91BB-CD7E-A990-EAD869931C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E21F85-281C-70F8-6EC6-5AADAD2D4B0A}"/>
              </a:ext>
            </a:extLst>
          </p:cNvPr>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3934159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6647-1B89-B820-A9A9-19C319FFB1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011E6A-D738-BBFB-9B29-F7216911D9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F9D61-424B-CD9F-E76E-C1B958476E9E}"/>
              </a:ext>
            </a:extLst>
          </p:cNvPr>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5" name="Footer Placeholder 4">
            <a:extLst>
              <a:ext uri="{FF2B5EF4-FFF2-40B4-BE49-F238E27FC236}">
                <a16:creationId xmlns:a16="http://schemas.microsoft.com/office/drawing/2014/main" id="{6C5440C9-1322-7241-EAE3-B1825BA63F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A45753-E1DD-96FC-62E5-460BF509904C}"/>
              </a:ext>
            </a:extLst>
          </p:cNvPr>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2333604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3D64D-3AB1-020B-5ECE-2622AD0FE2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76DCE8-0545-B87B-E431-02642AF83A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52BB69-F0AA-DAF5-1A91-BA578E789B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9AA350-7A5C-AD61-D99B-EA72A91189B5}"/>
              </a:ext>
            </a:extLst>
          </p:cNvPr>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6" name="Footer Placeholder 5">
            <a:extLst>
              <a:ext uri="{FF2B5EF4-FFF2-40B4-BE49-F238E27FC236}">
                <a16:creationId xmlns:a16="http://schemas.microsoft.com/office/drawing/2014/main" id="{F1887B45-1293-FCC4-EFF5-5E019196C6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11D86B-2503-84C0-4DD9-8DA8D6AB9B2D}"/>
              </a:ext>
            </a:extLst>
          </p:cNvPr>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2082331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0FD9-1924-8B63-A2C9-2866474104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69F307-3885-E372-8DA1-3A4D75E8A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0FB3AA-341A-F3B2-296B-FDF865FD99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13D98D-9647-1111-9CF5-0D80681FAF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FC7E8-B049-F20D-5D79-17CF90A01E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5009E5-786E-FE8F-9782-B5EDCE9E39DA}"/>
              </a:ext>
            </a:extLst>
          </p:cNvPr>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8" name="Footer Placeholder 7">
            <a:extLst>
              <a:ext uri="{FF2B5EF4-FFF2-40B4-BE49-F238E27FC236}">
                <a16:creationId xmlns:a16="http://schemas.microsoft.com/office/drawing/2014/main" id="{01D6A9B1-B068-B8FD-40B2-B368703AA25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436FA66-B77B-4151-B310-80078F31C2A4}"/>
              </a:ext>
            </a:extLst>
          </p:cNvPr>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1554469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5ED3-7902-DD10-25A6-6333308C95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6E6F76-0D1B-746D-4678-EEC2DF30052C}"/>
              </a:ext>
            </a:extLst>
          </p:cNvPr>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4" name="Footer Placeholder 3">
            <a:extLst>
              <a:ext uri="{FF2B5EF4-FFF2-40B4-BE49-F238E27FC236}">
                <a16:creationId xmlns:a16="http://schemas.microsoft.com/office/drawing/2014/main" id="{3B3470EB-F8FC-BD2A-2F79-76EEC7D265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0297F8-DFFB-B0B6-1D06-A8D20BEFB468}"/>
              </a:ext>
            </a:extLst>
          </p:cNvPr>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364552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776DA-6B3F-503E-8E16-3AF784556704}"/>
              </a:ext>
            </a:extLst>
          </p:cNvPr>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3" name="Footer Placeholder 2">
            <a:extLst>
              <a:ext uri="{FF2B5EF4-FFF2-40B4-BE49-F238E27FC236}">
                <a16:creationId xmlns:a16="http://schemas.microsoft.com/office/drawing/2014/main" id="{ABA7029C-C2F8-5DD6-4C83-6192EC9A6B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8B3776C-9753-A3E7-2D5C-A02695EE53C0}"/>
              </a:ext>
            </a:extLst>
          </p:cNvPr>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2314812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3862-C257-C0F3-CE68-897D61EE9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132CBD-8766-551B-BE36-84F6336EDE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5405BE-C19A-E84A-97C6-6F19D2B97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F42F9D-F6A2-7B6D-59CE-811A8FEDC3AD}"/>
              </a:ext>
            </a:extLst>
          </p:cNvPr>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6" name="Footer Placeholder 5">
            <a:extLst>
              <a:ext uri="{FF2B5EF4-FFF2-40B4-BE49-F238E27FC236}">
                <a16:creationId xmlns:a16="http://schemas.microsoft.com/office/drawing/2014/main" id="{9ECF572C-53DE-A4DA-CDBA-6277C14BA2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9B99E6-0600-4C58-18E2-2F2936A59959}"/>
              </a:ext>
            </a:extLst>
          </p:cNvPr>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293780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DCD0-AFD8-B174-1B72-47F925ED6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9EF526-1829-776E-5590-C0FA547A7B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E2A4A-969E-3CF0-5814-6CC34F766C13}"/>
              </a:ext>
            </a:extLst>
          </p:cNvPr>
          <p:cNvSpPr>
            <a:spLocks noGrp="1"/>
          </p:cNvSpPr>
          <p:nvPr>
            <p:ph type="dt" sz="half" idx="10"/>
          </p:nvPr>
        </p:nvSpPr>
        <p:spPr/>
        <p:txBody>
          <a:bodyPr/>
          <a:lstStyle/>
          <a:p>
            <a:fld id="{8F511C44-DEEB-4D18-B6B6-AA1A3EFDC777}" type="datetimeFigureOut">
              <a:rPr lang="en-US" smtClean="0"/>
              <a:t>1/31/2024</a:t>
            </a:fld>
            <a:endParaRPr lang="en-US" dirty="0"/>
          </a:p>
        </p:txBody>
      </p:sp>
      <p:sp>
        <p:nvSpPr>
          <p:cNvPr id="5" name="Footer Placeholder 4">
            <a:extLst>
              <a:ext uri="{FF2B5EF4-FFF2-40B4-BE49-F238E27FC236}">
                <a16:creationId xmlns:a16="http://schemas.microsoft.com/office/drawing/2014/main" id="{58BC2D8C-44FC-1B2C-4D86-4E2E737BE5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58924F-CABF-1DBB-D801-0360726035C7}"/>
              </a:ext>
            </a:extLst>
          </p:cNvPr>
          <p:cNvSpPr>
            <a:spLocks noGrp="1"/>
          </p:cNvSpPr>
          <p:nvPr>
            <p:ph type="sldNum" sz="quarter" idx="12"/>
          </p:nvPr>
        </p:nvSpPr>
        <p:spPr/>
        <p:txBody>
          <a:bodyPr/>
          <a:lstStyle/>
          <a:p>
            <a:fld id="{386FB15C-093C-4DF4-867E-E2B14810C537}" type="slidenum">
              <a:rPr lang="en-US" smtClean="0"/>
              <a:t>‹#›</a:t>
            </a:fld>
            <a:endParaRPr lang="en-US" dirty="0"/>
          </a:p>
        </p:txBody>
      </p:sp>
    </p:spTree>
    <p:extLst>
      <p:ext uri="{BB962C8B-B14F-4D97-AF65-F5344CB8AC3E}">
        <p14:creationId xmlns:p14="http://schemas.microsoft.com/office/powerpoint/2010/main" val="4145901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6AEF-F333-884B-3D2D-62B3D823C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550B7F-5AF8-C780-3975-8078786BC2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7CE24F0-AC12-0B2D-17BC-73EAB626E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16E1DB-4AD3-D968-93C2-A86297D9222B}"/>
              </a:ext>
            </a:extLst>
          </p:cNvPr>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6" name="Footer Placeholder 5">
            <a:extLst>
              <a:ext uri="{FF2B5EF4-FFF2-40B4-BE49-F238E27FC236}">
                <a16:creationId xmlns:a16="http://schemas.microsoft.com/office/drawing/2014/main" id="{8A79DAEB-CFBF-536E-39F4-BC6938103A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315B7B-97A1-B43B-D026-8923AA92FF89}"/>
              </a:ext>
            </a:extLst>
          </p:cNvPr>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1495268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4FE2D-6D21-7C5E-4BF5-6D37CF3AE6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94D741-7437-1146-AB72-FE4C57EC77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5CC11-C065-FB32-DEF5-9BEA07FDB444}"/>
              </a:ext>
            </a:extLst>
          </p:cNvPr>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5" name="Footer Placeholder 4">
            <a:extLst>
              <a:ext uri="{FF2B5EF4-FFF2-40B4-BE49-F238E27FC236}">
                <a16:creationId xmlns:a16="http://schemas.microsoft.com/office/drawing/2014/main" id="{84C1ED92-C083-C9D1-6D5D-705633F189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AFB9E1-3A43-8C10-45BD-3C18E1819BAE}"/>
              </a:ext>
            </a:extLst>
          </p:cNvPr>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2615552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455230-C02F-C0E9-2EC3-98A6534BF9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3206F3-293A-4C42-B9EA-05CAF52870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74D26-BEE8-4154-6279-C54E90940505}"/>
              </a:ext>
            </a:extLst>
          </p:cNvPr>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5" name="Footer Placeholder 4">
            <a:extLst>
              <a:ext uri="{FF2B5EF4-FFF2-40B4-BE49-F238E27FC236}">
                <a16:creationId xmlns:a16="http://schemas.microsoft.com/office/drawing/2014/main" id="{805EA642-5F0E-9494-17D6-E9E01C16F5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50B5E3-5ED7-C34F-D192-7134FACB7941}"/>
              </a:ext>
            </a:extLst>
          </p:cNvPr>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2656938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084353" y="2372246"/>
            <a:ext cx="4946283" cy="873330"/>
          </a:xfrm>
          <a:prstGeom prst="rect">
            <a:avLst/>
          </a:prstGeom>
        </p:spPr>
        <p:txBody>
          <a:bodyPr/>
          <a:lstStyle>
            <a:lvl1pPr>
              <a:defRPr sz="4500">
                <a:solidFill>
                  <a:schemeClr val="bg1"/>
                </a:solidFill>
              </a:defRPr>
            </a:lvl1pPr>
          </a:lstStyle>
          <a:p>
            <a:r>
              <a:rPr lang="en-US"/>
              <a:t>Title</a:t>
            </a:r>
            <a:endParaRPr lang="en-US" dirty="0"/>
          </a:p>
        </p:txBody>
      </p:sp>
      <p:sp>
        <p:nvSpPr>
          <p:cNvPr id="9" name="Text Placeholder 8"/>
          <p:cNvSpPr>
            <a:spLocks noGrp="1"/>
          </p:cNvSpPr>
          <p:nvPr>
            <p:ph type="body" sz="quarter" idx="10" hasCustomPrompt="1"/>
          </p:nvPr>
        </p:nvSpPr>
        <p:spPr>
          <a:xfrm>
            <a:off x="7085013" y="3244852"/>
            <a:ext cx="4945063" cy="466725"/>
          </a:xfrm>
          <a:prstGeom prst="rect">
            <a:avLst/>
          </a:prstGeom>
        </p:spPr>
        <p:txBody>
          <a:bodyPr/>
          <a:lstStyle>
            <a:lvl1pPr marL="0" indent="0">
              <a:buNone/>
              <a:defRPr sz="1800">
                <a:solidFill>
                  <a:schemeClr val="bg1"/>
                </a:solidFill>
              </a:defRPr>
            </a:lvl1pPr>
          </a:lstStyle>
          <a:p>
            <a:pPr lvl="0"/>
            <a:r>
              <a:rPr lang="en-US" sz="1800" dirty="0"/>
              <a:t>Date</a:t>
            </a:r>
            <a:endParaRPr lang="en-US" dirty="0"/>
          </a:p>
        </p:txBody>
      </p:sp>
    </p:spTree>
    <p:extLst>
      <p:ext uri="{BB962C8B-B14F-4D97-AF65-F5344CB8AC3E}">
        <p14:creationId xmlns:p14="http://schemas.microsoft.com/office/powerpoint/2010/main" val="1726421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65139" y="1690688"/>
            <a:ext cx="11212512" cy="4502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158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5067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30477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736500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034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08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5BE8-3FD3-C408-C781-4290553A2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AEEA70-5FE9-4B60-43DB-235C07E736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35DA0-EC16-9F3E-0270-370057586F09}"/>
              </a:ext>
            </a:extLst>
          </p:cNvPr>
          <p:cNvSpPr>
            <a:spLocks noGrp="1"/>
          </p:cNvSpPr>
          <p:nvPr>
            <p:ph type="dt" sz="half" idx="10"/>
          </p:nvPr>
        </p:nvSpPr>
        <p:spPr/>
        <p:txBody>
          <a:bodyPr/>
          <a:lstStyle/>
          <a:p>
            <a:fld id="{8F511C44-DEEB-4D18-B6B6-AA1A3EFDC777}" type="datetimeFigureOut">
              <a:rPr lang="en-US" smtClean="0"/>
              <a:t>1/31/2024</a:t>
            </a:fld>
            <a:endParaRPr lang="en-US" dirty="0"/>
          </a:p>
        </p:txBody>
      </p:sp>
      <p:sp>
        <p:nvSpPr>
          <p:cNvPr id="5" name="Footer Placeholder 4">
            <a:extLst>
              <a:ext uri="{FF2B5EF4-FFF2-40B4-BE49-F238E27FC236}">
                <a16:creationId xmlns:a16="http://schemas.microsoft.com/office/drawing/2014/main" id="{6B91247B-8DEF-94CC-5C6D-3BF63296D8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D4235E-EAC3-C476-DEF6-5EBA07B31602}"/>
              </a:ext>
            </a:extLst>
          </p:cNvPr>
          <p:cNvSpPr>
            <a:spLocks noGrp="1"/>
          </p:cNvSpPr>
          <p:nvPr>
            <p:ph type="sldNum" sz="quarter" idx="12"/>
          </p:nvPr>
        </p:nvSpPr>
        <p:spPr/>
        <p:txBody>
          <a:bodyPr/>
          <a:lstStyle/>
          <a:p>
            <a:fld id="{386FB15C-093C-4DF4-867E-E2B14810C537}" type="slidenum">
              <a:rPr lang="en-US" smtClean="0"/>
              <a:t>‹#›</a:t>
            </a:fld>
            <a:endParaRPr lang="en-US" dirty="0"/>
          </a:p>
        </p:txBody>
      </p:sp>
    </p:spTree>
    <p:extLst>
      <p:ext uri="{BB962C8B-B14F-4D97-AF65-F5344CB8AC3E}">
        <p14:creationId xmlns:p14="http://schemas.microsoft.com/office/powerpoint/2010/main" val="3188133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E318CC4-0748-4049-B438-BBF0854372B6}" type="slidenum">
              <a:rPr lang="en-US" smtClean="0"/>
              <a:pPr>
                <a:defRPr/>
              </a:pPr>
              <a:t>‹#›</a:t>
            </a:fld>
            <a:endParaRPr lang="en-US" dirty="0"/>
          </a:p>
        </p:txBody>
      </p:sp>
    </p:spTree>
    <p:extLst>
      <p:ext uri="{BB962C8B-B14F-4D97-AF65-F5344CB8AC3E}">
        <p14:creationId xmlns:p14="http://schemas.microsoft.com/office/powerpoint/2010/main" val="2936856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E318CC4-0748-4049-B438-BBF0854372B6}" type="slidenum">
              <a:rPr lang="en-US" smtClean="0"/>
              <a:pPr>
                <a:defRPr/>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809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E318CC4-0748-4049-B438-BBF0854372B6}" type="slidenum">
              <a:rPr lang="en-US" smtClean="0"/>
              <a:pPr>
                <a:defRPr/>
              </a:pPr>
              <a:t>‹#›</a:t>
            </a:fld>
            <a:endParaRPr lang="en-US" dirty="0"/>
          </a:p>
        </p:txBody>
      </p:sp>
    </p:spTree>
    <p:extLst>
      <p:ext uri="{BB962C8B-B14F-4D97-AF65-F5344CB8AC3E}">
        <p14:creationId xmlns:p14="http://schemas.microsoft.com/office/powerpoint/2010/main" val="1254113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E318CC4-0748-4049-B438-BBF0854372B6}" type="slidenum">
              <a:rPr lang="en-US" smtClean="0"/>
              <a:pPr>
                <a:defRPr/>
              </a:pPr>
              <a:t>‹#›</a:t>
            </a:fld>
            <a:endParaRPr lang="en-US" dirty="0"/>
          </a:p>
        </p:txBody>
      </p:sp>
    </p:spTree>
    <p:extLst>
      <p:ext uri="{BB962C8B-B14F-4D97-AF65-F5344CB8AC3E}">
        <p14:creationId xmlns:p14="http://schemas.microsoft.com/office/powerpoint/2010/main" val="909977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E318CC4-0748-4049-B438-BBF0854372B6}" type="slidenum">
              <a:rPr lang="en-US" smtClean="0"/>
              <a:pPr>
                <a:defRPr/>
              </a:pPr>
              <a:t>‹#›</a:t>
            </a:fld>
            <a:endParaRPr lang="en-US" dirty="0"/>
          </a:p>
        </p:txBody>
      </p:sp>
    </p:spTree>
    <p:extLst>
      <p:ext uri="{BB962C8B-B14F-4D97-AF65-F5344CB8AC3E}">
        <p14:creationId xmlns:p14="http://schemas.microsoft.com/office/powerpoint/2010/main" val="594444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506B9B79-1D7A-4B46-BCBE-7145E6857234}" type="slidenum">
              <a:rPr lang="en-US" smtClean="0"/>
              <a:pPr>
                <a:defRPr/>
              </a:pPr>
              <a:t>‹#›</a:t>
            </a:fld>
            <a:endParaRPr lang="en-US" dirty="0"/>
          </a:p>
        </p:txBody>
      </p:sp>
    </p:spTree>
    <p:extLst>
      <p:ext uri="{BB962C8B-B14F-4D97-AF65-F5344CB8AC3E}">
        <p14:creationId xmlns:p14="http://schemas.microsoft.com/office/powerpoint/2010/main" val="167829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BEA474-078D-4E9B-9B14-09A87B19DC46}" type="datetime1">
              <a:rPr lang="en-US" smtClean="0"/>
              <a:t>1/31/2024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93912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E318CC4-0748-4049-B438-BBF0854372B6}" type="slidenum">
              <a:rPr lang="en-US" smtClean="0"/>
              <a:pPr>
                <a:defRPr/>
              </a:pPr>
              <a:t>‹#›</a:t>
            </a:fld>
            <a:endParaRPr lang="en-US" dirty="0"/>
          </a:p>
        </p:txBody>
      </p:sp>
    </p:spTree>
    <p:extLst>
      <p:ext uri="{BB962C8B-B14F-4D97-AF65-F5344CB8AC3E}">
        <p14:creationId xmlns:p14="http://schemas.microsoft.com/office/powerpoint/2010/main" val="3805181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E318CC4-0748-4049-B438-BBF0854372B6}" type="slidenum">
              <a:rPr lang="en-US" smtClean="0"/>
              <a:pPr>
                <a:defRPr/>
              </a:pPr>
              <a:t>‹#›</a:t>
            </a:fld>
            <a:endParaRPr lang="en-US" dirty="0"/>
          </a:p>
        </p:txBody>
      </p:sp>
    </p:spTree>
    <p:extLst>
      <p:ext uri="{BB962C8B-B14F-4D97-AF65-F5344CB8AC3E}">
        <p14:creationId xmlns:p14="http://schemas.microsoft.com/office/powerpoint/2010/main" val="12125876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E318CC4-0748-4049-B438-BBF0854372B6}" type="slidenum">
              <a:rPr lang="en-US" smtClean="0"/>
              <a:pPr>
                <a:defRPr/>
              </a:pPr>
              <a:t>‹#›</a:t>
            </a:fld>
            <a:endParaRPr lang="en-US" dirty="0"/>
          </a:p>
        </p:txBody>
      </p:sp>
    </p:spTree>
    <p:extLst>
      <p:ext uri="{BB962C8B-B14F-4D97-AF65-F5344CB8AC3E}">
        <p14:creationId xmlns:p14="http://schemas.microsoft.com/office/powerpoint/2010/main" val="409585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E14AF-20DB-9B8E-554A-EF3F00603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DB9288-5B18-758C-36AF-AAAD2057A9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4C0689-5D9F-4EE4-9105-C462F90A28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1D0851-9808-D9C8-18EC-8B80476BF547}"/>
              </a:ext>
            </a:extLst>
          </p:cNvPr>
          <p:cNvSpPr>
            <a:spLocks noGrp="1"/>
          </p:cNvSpPr>
          <p:nvPr>
            <p:ph type="dt" sz="half" idx="10"/>
          </p:nvPr>
        </p:nvSpPr>
        <p:spPr/>
        <p:txBody>
          <a:bodyPr/>
          <a:lstStyle/>
          <a:p>
            <a:fld id="{8F511C44-DEEB-4D18-B6B6-AA1A3EFDC777}" type="datetimeFigureOut">
              <a:rPr lang="en-US" smtClean="0"/>
              <a:t>1/31/2024</a:t>
            </a:fld>
            <a:endParaRPr lang="en-US" dirty="0"/>
          </a:p>
        </p:txBody>
      </p:sp>
      <p:sp>
        <p:nvSpPr>
          <p:cNvPr id="6" name="Footer Placeholder 5">
            <a:extLst>
              <a:ext uri="{FF2B5EF4-FFF2-40B4-BE49-F238E27FC236}">
                <a16:creationId xmlns:a16="http://schemas.microsoft.com/office/drawing/2014/main" id="{A75EB1F6-310A-0361-A8CA-27CFF42AAB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070D28-D024-AE01-A2C2-32512E098755}"/>
              </a:ext>
            </a:extLst>
          </p:cNvPr>
          <p:cNvSpPr>
            <a:spLocks noGrp="1"/>
          </p:cNvSpPr>
          <p:nvPr>
            <p:ph type="sldNum" sz="quarter" idx="12"/>
          </p:nvPr>
        </p:nvSpPr>
        <p:spPr/>
        <p:txBody>
          <a:bodyPr/>
          <a:lstStyle/>
          <a:p>
            <a:fld id="{386FB15C-093C-4DF4-867E-E2B14810C537}" type="slidenum">
              <a:rPr lang="en-US" smtClean="0"/>
              <a:t>‹#›</a:t>
            </a:fld>
            <a:endParaRPr lang="en-US" dirty="0"/>
          </a:p>
        </p:txBody>
      </p:sp>
    </p:spTree>
    <p:extLst>
      <p:ext uri="{BB962C8B-B14F-4D97-AF65-F5344CB8AC3E}">
        <p14:creationId xmlns:p14="http://schemas.microsoft.com/office/powerpoint/2010/main" val="14491975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31094641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2509450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872653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2833661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3648516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1045353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1188341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26212641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127463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1386858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2A1F-1982-AA56-2B75-C1DB1094D8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C1254F-6B02-A2D4-43BE-7F726B6E14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9A90C-9B02-0295-365E-CEE10F69A8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978FFA-B0DE-AA0B-C60E-C2FC71F707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75D3E9-F313-2375-2835-A3CD196ACB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62CCD3-1AC4-B2D8-403A-BDFC2DF68CD3}"/>
              </a:ext>
            </a:extLst>
          </p:cNvPr>
          <p:cNvSpPr>
            <a:spLocks noGrp="1"/>
          </p:cNvSpPr>
          <p:nvPr>
            <p:ph type="dt" sz="half" idx="10"/>
          </p:nvPr>
        </p:nvSpPr>
        <p:spPr/>
        <p:txBody>
          <a:bodyPr/>
          <a:lstStyle/>
          <a:p>
            <a:fld id="{8F511C44-DEEB-4D18-B6B6-AA1A3EFDC777}" type="datetimeFigureOut">
              <a:rPr lang="en-US" smtClean="0"/>
              <a:t>1/31/2024</a:t>
            </a:fld>
            <a:endParaRPr lang="en-US" dirty="0"/>
          </a:p>
        </p:txBody>
      </p:sp>
      <p:sp>
        <p:nvSpPr>
          <p:cNvPr id="8" name="Footer Placeholder 7">
            <a:extLst>
              <a:ext uri="{FF2B5EF4-FFF2-40B4-BE49-F238E27FC236}">
                <a16:creationId xmlns:a16="http://schemas.microsoft.com/office/drawing/2014/main" id="{EB34097B-AD1A-E241-1C37-A9AC8EDB2DB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38627C5-0AD2-8E1C-0200-52809070EE12}"/>
              </a:ext>
            </a:extLst>
          </p:cNvPr>
          <p:cNvSpPr>
            <a:spLocks noGrp="1"/>
          </p:cNvSpPr>
          <p:nvPr>
            <p:ph type="sldNum" sz="quarter" idx="12"/>
          </p:nvPr>
        </p:nvSpPr>
        <p:spPr/>
        <p:txBody>
          <a:bodyPr/>
          <a:lstStyle/>
          <a:p>
            <a:fld id="{386FB15C-093C-4DF4-867E-E2B14810C537}" type="slidenum">
              <a:rPr lang="en-US" smtClean="0"/>
              <a:t>‹#›</a:t>
            </a:fld>
            <a:endParaRPr lang="en-US" dirty="0"/>
          </a:p>
        </p:txBody>
      </p:sp>
    </p:spTree>
    <p:extLst>
      <p:ext uri="{BB962C8B-B14F-4D97-AF65-F5344CB8AC3E}">
        <p14:creationId xmlns:p14="http://schemas.microsoft.com/office/powerpoint/2010/main" val="33001623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6E4349-E001-4E81-8000-1FE9A3F2B647}"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83FF4F-DDBF-45F4-A308-41B37732022F}" type="slidenum">
              <a:rPr lang="en-US" smtClean="0"/>
              <a:t>‹#›</a:t>
            </a:fld>
            <a:endParaRPr lang="en-US" dirty="0"/>
          </a:p>
        </p:txBody>
      </p:sp>
    </p:spTree>
    <p:extLst>
      <p:ext uri="{BB962C8B-B14F-4D97-AF65-F5344CB8AC3E}">
        <p14:creationId xmlns:p14="http://schemas.microsoft.com/office/powerpoint/2010/main" val="1630888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5070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264601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4666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7117018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6546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88700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11034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1800766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63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0D16-0CC8-225B-248C-468D03353A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A03C7A-FC9A-0DBE-CF00-F848959C61F2}"/>
              </a:ext>
            </a:extLst>
          </p:cNvPr>
          <p:cNvSpPr>
            <a:spLocks noGrp="1"/>
          </p:cNvSpPr>
          <p:nvPr>
            <p:ph type="dt" sz="half" idx="10"/>
          </p:nvPr>
        </p:nvSpPr>
        <p:spPr/>
        <p:txBody>
          <a:bodyPr/>
          <a:lstStyle/>
          <a:p>
            <a:fld id="{8F511C44-DEEB-4D18-B6B6-AA1A3EFDC777}" type="datetimeFigureOut">
              <a:rPr lang="en-US" smtClean="0"/>
              <a:t>1/31/2024</a:t>
            </a:fld>
            <a:endParaRPr lang="en-US" dirty="0"/>
          </a:p>
        </p:txBody>
      </p:sp>
      <p:sp>
        <p:nvSpPr>
          <p:cNvPr id="4" name="Footer Placeholder 3">
            <a:extLst>
              <a:ext uri="{FF2B5EF4-FFF2-40B4-BE49-F238E27FC236}">
                <a16:creationId xmlns:a16="http://schemas.microsoft.com/office/drawing/2014/main" id="{CDA7DC1C-AE1A-142F-A5DE-588488CA531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8721637-5B7F-8B95-B56F-9817BCEAC66F}"/>
              </a:ext>
            </a:extLst>
          </p:cNvPr>
          <p:cNvSpPr>
            <a:spLocks noGrp="1"/>
          </p:cNvSpPr>
          <p:nvPr>
            <p:ph type="sldNum" sz="quarter" idx="12"/>
          </p:nvPr>
        </p:nvSpPr>
        <p:spPr/>
        <p:txBody>
          <a:bodyPr/>
          <a:lstStyle/>
          <a:p>
            <a:fld id="{386FB15C-093C-4DF4-867E-E2B14810C537}" type="slidenum">
              <a:rPr lang="en-US" smtClean="0"/>
              <a:t>‹#›</a:t>
            </a:fld>
            <a:endParaRPr lang="en-US" dirty="0"/>
          </a:p>
        </p:txBody>
      </p:sp>
    </p:spTree>
    <p:extLst>
      <p:ext uri="{BB962C8B-B14F-4D97-AF65-F5344CB8AC3E}">
        <p14:creationId xmlns:p14="http://schemas.microsoft.com/office/powerpoint/2010/main" val="18612405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5739731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38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E5F8C6-DABF-C07F-19B3-E8A4765BD841}"/>
              </a:ext>
            </a:extLst>
          </p:cNvPr>
          <p:cNvSpPr>
            <a:spLocks noGrp="1"/>
          </p:cNvSpPr>
          <p:nvPr>
            <p:ph type="dt" sz="half" idx="10"/>
          </p:nvPr>
        </p:nvSpPr>
        <p:spPr/>
        <p:txBody>
          <a:bodyPr/>
          <a:lstStyle/>
          <a:p>
            <a:fld id="{8F511C44-DEEB-4D18-B6B6-AA1A3EFDC777}" type="datetimeFigureOut">
              <a:rPr lang="en-US" smtClean="0"/>
              <a:t>1/31/2024</a:t>
            </a:fld>
            <a:endParaRPr lang="en-US" dirty="0"/>
          </a:p>
        </p:txBody>
      </p:sp>
      <p:sp>
        <p:nvSpPr>
          <p:cNvPr id="3" name="Footer Placeholder 2">
            <a:extLst>
              <a:ext uri="{FF2B5EF4-FFF2-40B4-BE49-F238E27FC236}">
                <a16:creationId xmlns:a16="http://schemas.microsoft.com/office/drawing/2014/main" id="{1AC71ACD-80E6-8441-65B5-8B16289DDA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B76E6B5-CFF2-FF19-FF43-9920BC5658FC}"/>
              </a:ext>
            </a:extLst>
          </p:cNvPr>
          <p:cNvSpPr>
            <a:spLocks noGrp="1"/>
          </p:cNvSpPr>
          <p:nvPr>
            <p:ph type="sldNum" sz="quarter" idx="12"/>
          </p:nvPr>
        </p:nvSpPr>
        <p:spPr/>
        <p:txBody>
          <a:bodyPr/>
          <a:lstStyle/>
          <a:p>
            <a:fld id="{386FB15C-093C-4DF4-867E-E2B14810C537}" type="slidenum">
              <a:rPr lang="en-US" smtClean="0"/>
              <a:t>‹#›</a:t>
            </a:fld>
            <a:endParaRPr lang="en-US" dirty="0"/>
          </a:p>
        </p:txBody>
      </p:sp>
    </p:spTree>
    <p:extLst>
      <p:ext uri="{BB962C8B-B14F-4D97-AF65-F5344CB8AC3E}">
        <p14:creationId xmlns:p14="http://schemas.microsoft.com/office/powerpoint/2010/main" val="2198880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D8ED-917C-501A-70F8-623295FA3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4CDC4B-23FA-F753-7F5A-CEAB96C1B2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FB17A3-4AF2-EA76-7811-7BA917565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020EB-A685-F9AE-DD1A-8CD6FCADB49C}"/>
              </a:ext>
            </a:extLst>
          </p:cNvPr>
          <p:cNvSpPr>
            <a:spLocks noGrp="1"/>
          </p:cNvSpPr>
          <p:nvPr>
            <p:ph type="dt" sz="half" idx="10"/>
          </p:nvPr>
        </p:nvSpPr>
        <p:spPr/>
        <p:txBody>
          <a:bodyPr/>
          <a:lstStyle/>
          <a:p>
            <a:fld id="{8F511C44-DEEB-4D18-B6B6-AA1A3EFDC777}" type="datetimeFigureOut">
              <a:rPr lang="en-US" smtClean="0"/>
              <a:t>1/31/2024</a:t>
            </a:fld>
            <a:endParaRPr lang="en-US" dirty="0"/>
          </a:p>
        </p:txBody>
      </p:sp>
      <p:sp>
        <p:nvSpPr>
          <p:cNvPr id="6" name="Footer Placeholder 5">
            <a:extLst>
              <a:ext uri="{FF2B5EF4-FFF2-40B4-BE49-F238E27FC236}">
                <a16:creationId xmlns:a16="http://schemas.microsoft.com/office/drawing/2014/main" id="{05581104-93D6-E2EF-7478-E5CBE5097D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12AB3E-C214-5E0C-299F-B4062659720C}"/>
              </a:ext>
            </a:extLst>
          </p:cNvPr>
          <p:cNvSpPr>
            <a:spLocks noGrp="1"/>
          </p:cNvSpPr>
          <p:nvPr>
            <p:ph type="sldNum" sz="quarter" idx="12"/>
          </p:nvPr>
        </p:nvSpPr>
        <p:spPr/>
        <p:txBody>
          <a:bodyPr/>
          <a:lstStyle/>
          <a:p>
            <a:fld id="{386FB15C-093C-4DF4-867E-E2B14810C537}" type="slidenum">
              <a:rPr lang="en-US" smtClean="0"/>
              <a:t>‹#›</a:t>
            </a:fld>
            <a:endParaRPr lang="en-US" dirty="0"/>
          </a:p>
        </p:txBody>
      </p:sp>
    </p:spTree>
    <p:extLst>
      <p:ext uri="{BB962C8B-B14F-4D97-AF65-F5344CB8AC3E}">
        <p14:creationId xmlns:p14="http://schemas.microsoft.com/office/powerpoint/2010/main" val="345953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D77C-10EE-0627-1128-D382E6FF2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3FF803-2373-4B4D-5D67-BA51A5B57D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AE9DD47-08F7-059E-F518-9AB6D521F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DBD68B-DF49-14D3-28B0-93AF55811BD5}"/>
              </a:ext>
            </a:extLst>
          </p:cNvPr>
          <p:cNvSpPr>
            <a:spLocks noGrp="1"/>
          </p:cNvSpPr>
          <p:nvPr>
            <p:ph type="dt" sz="half" idx="10"/>
          </p:nvPr>
        </p:nvSpPr>
        <p:spPr/>
        <p:txBody>
          <a:bodyPr/>
          <a:lstStyle/>
          <a:p>
            <a:fld id="{8F511C44-DEEB-4D18-B6B6-AA1A3EFDC777}" type="datetimeFigureOut">
              <a:rPr lang="en-US" smtClean="0"/>
              <a:t>1/31/2024</a:t>
            </a:fld>
            <a:endParaRPr lang="en-US" dirty="0"/>
          </a:p>
        </p:txBody>
      </p:sp>
      <p:sp>
        <p:nvSpPr>
          <p:cNvPr id="6" name="Footer Placeholder 5">
            <a:extLst>
              <a:ext uri="{FF2B5EF4-FFF2-40B4-BE49-F238E27FC236}">
                <a16:creationId xmlns:a16="http://schemas.microsoft.com/office/drawing/2014/main" id="{5114A4CA-FE69-623D-B3BD-93F1A1D7D7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8D144E-6E9E-EF0C-2999-281986AD70FC}"/>
              </a:ext>
            </a:extLst>
          </p:cNvPr>
          <p:cNvSpPr>
            <a:spLocks noGrp="1"/>
          </p:cNvSpPr>
          <p:nvPr>
            <p:ph type="sldNum" sz="quarter" idx="12"/>
          </p:nvPr>
        </p:nvSpPr>
        <p:spPr/>
        <p:txBody>
          <a:bodyPr/>
          <a:lstStyle/>
          <a:p>
            <a:fld id="{386FB15C-093C-4DF4-867E-E2B14810C537}" type="slidenum">
              <a:rPr lang="en-US" smtClean="0"/>
              <a:t>‹#›</a:t>
            </a:fld>
            <a:endParaRPr lang="en-US" dirty="0"/>
          </a:p>
        </p:txBody>
      </p:sp>
    </p:spTree>
    <p:extLst>
      <p:ext uri="{BB962C8B-B14F-4D97-AF65-F5344CB8AC3E}">
        <p14:creationId xmlns:p14="http://schemas.microsoft.com/office/powerpoint/2010/main" val="164692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11E6A9-9A19-8ACC-03D4-9A07BCA1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A28EFB-4180-7274-2398-F38BA95DEC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9FD6D-3F93-1EBC-1DE8-8FCB347BCB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11C44-DEEB-4D18-B6B6-AA1A3EFDC777}" type="datetimeFigureOut">
              <a:rPr lang="en-US" smtClean="0"/>
              <a:t>1/31/2024</a:t>
            </a:fld>
            <a:endParaRPr lang="en-US" dirty="0"/>
          </a:p>
        </p:txBody>
      </p:sp>
      <p:sp>
        <p:nvSpPr>
          <p:cNvPr id="5" name="Footer Placeholder 4">
            <a:extLst>
              <a:ext uri="{FF2B5EF4-FFF2-40B4-BE49-F238E27FC236}">
                <a16:creationId xmlns:a16="http://schemas.microsoft.com/office/drawing/2014/main" id="{1A405BB4-36BF-E758-4E66-58F56437B5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80AF2FE-FCE7-020A-7EC8-DBB60EC28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B15C-093C-4DF4-867E-E2B14810C537}" type="slidenum">
              <a:rPr lang="en-US" smtClean="0"/>
              <a:t>‹#›</a:t>
            </a:fld>
            <a:endParaRPr lang="en-US" dirty="0"/>
          </a:p>
        </p:txBody>
      </p:sp>
    </p:spTree>
    <p:extLst>
      <p:ext uri="{BB962C8B-B14F-4D97-AF65-F5344CB8AC3E}">
        <p14:creationId xmlns:p14="http://schemas.microsoft.com/office/powerpoint/2010/main" val="4100799222"/>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1EC9A-260E-10BB-48B1-08B954F75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C8A39C-13CD-B742-4914-AF49521BD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87807-54E4-5B3A-03B5-9BA5EB3B41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E4349-E001-4E81-8000-1FE9A3F2B647}" type="datetimeFigureOut">
              <a:rPr lang="en-US" smtClean="0"/>
              <a:t>1/31/2024</a:t>
            </a:fld>
            <a:endParaRPr lang="en-US" dirty="0"/>
          </a:p>
        </p:txBody>
      </p:sp>
      <p:sp>
        <p:nvSpPr>
          <p:cNvPr id="5" name="Footer Placeholder 4">
            <a:extLst>
              <a:ext uri="{FF2B5EF4-FFF2-40B4-BE49-F238E27FC236}">
                <a16:creationId xmlns:a16="http://schemas.microsoft.com/office/drawing/2014/main" id="{4B1696A5-CE15-6B51-AECF-1D9490F1BF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E529CB-555A-67EE-5925-B2916E897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3FF4F-DDBF-45F4-A308-41B37732022F}" type="slidenum">
              <a:rPr lang="en-US" smtClean="0"/>
              <a:t>‹#›</a:t>
            </a:fld>
            <a:endParaRPr lang="en-US" dirty="0"/>
          </a:p>
        </p:txBody>
      </p:sp>
    </p:spTree>
    <p:extLst>
      <p:ext uri="{BB962C8B-B14F-4D97-AF65-F5344CB8AC3E}">
        <p14:creationId xmlns:p14="http://schemas.microsoft.com/office/powerpoint/2010/main" val="3212049464"/>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4357" y="1053732"/>
            <a:ext cx="2792185" cy="598250"/>
          </a:xfrm>
          <a:prstGeom prst="rect">
            <a:avLst/>
          </a:prstGeom>
        </p:spPr>
      </p:pic>
    </p:spTree>
    <p:extLst>
      <p:ext uri="{BB962C8B-B14F-4D97-AF65-F5344CB8AC3E}">
        <p14:creationId xmlns:p14="http://schemas.microsoft.com/office/powerpoint/2010/main" val="2026487494"/>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696" y="365127"/>
            <a:ext cx="1121264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64696" y="1825625"/>
            <a:ext cx="1121264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6377155"/>
            <a:ext cx="12192000" cy="480845"/>
          </a:xfrm>
          <a:prstGeom prst="rect">
            <a:avLst/>
          </a:prstGeom>
          <a:solidFill>
            <a:srgbClr val="027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696" y="6377154"/>
            <a:ext cx="2196987" cy="469450"/>
          </a:xfrm>
          <a:prstGeom prst="rect">
            <a:avLst/>
          </a:prstGeom>
        </p:spPr>
      </p:pic>
    </p:spTree>
    <p:extLst>
      <p:ext uri="{BB962C8B-B14F-4D97-AF65-F5344CB8AC3E}">
        <p14:creationId xmlns:p14="http://schemas.microsoft.com/office/powerpoint/2010/main" val="918128109"/>
      </p:ext>
    </p:extLst>
  </p:cSld>
  <p:clrMap bg1="lt1" tx1="dk1" bg2="lt2" tx2="dk2" accent1="accent1" accent2="accent2" accent3="accent3" accent4="accent4" accent5="accent5" accent6="accent6" hlink="hlink" folHlink="folHlink"/>
  <p:sldLayoutIdLst>
    <p:sldLayoutId id="2147483657" r:id="rId1"/>
    <p:sldLayoutId id="2147483662" r:id="rId2"/>
    <p:sldLayoutId id="2147483666" r:id="rId3"/>
    <p:sldLayoutId id="2147483667" r:id="rId4"/>
    <p:sldLayoutId id="2147483665" r:id="rId5"/>
  </p:sldLayoutIdLst>
  <p:txStyles>
    <p:titleStyle>
      <a:lvl1pPr algn="l" defTabSz="685800" rtl="0" eaLnBrk="1" latinLnBrk="0" hangingPunct="1">
        <a:lnSpc>
          <a:spcPct val="90000"/>
        </a:lnSpc>
        <a:spcBef>
          <a:spcPct val="0"/>
        </a:spcBef>
        <a:buNone/>
        <a:defRPr sz="3300" kern="1200">
          <a:solidFill>
            <a:srgbClr val="027B32"/>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F6B26"/>
        </a:buClr>
        <a:buFont typeface="Arial"/>
        <a:buChar char="•"/>
        <a:defRPr sz="21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Clr>
          <a:srgbClr val="0F6B26"/>
        </a:buClr>
        <a:buFont typeface="Arial"/>
        <a:buChar char="•"/>
        <a:defRPr sz="18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Clr>
          <a:srgbClr val="0F6B26"/>
        </a:buClr>
        <a:buFont typeface="Arial"/>
        <a:buChar char="•"/>
        <a:defRPr sz="15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Clr>
          <a:srgbClr val="0F6B26"/>
        </a:buClr>
        <a:buFont typeface="Arial"/>
        <a:buChar char="•"/>
        <a:defRPr sz="13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Clr>
          <a:srgbClr val="0F6B26"/>
        </a:buClr>
        <a:buFont typeface="Arial"/>
        <a:buChar char="•"/>
        <a:defRPr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1/31/2024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C665D2-2CE0-48CB-AC93-5B282572A72B}"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144273"/>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11C44-DEEB-4D18-B6B6-AA1A3EFDC777}" type="datetimeFigureOut">
              <a:rPr lang="en-US" smtClean="0"/>
              <a:t>1/31/2024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B15C-093C-4DF4-867E-E2B14810C537}" type="slidenum">
              <a:rPr lang="en-US" smtClean="0"/>
              <a:t>‹#›</a:t>
            </a:fld>
            <a:endParaRPr lang="en-US" dirty="0"/>
          </a:p>
        </p:txBody>
      </p:sp>
    </p:spTree>
    <p:extLst>
      <p:ext uri="{BB962C8B-B14F-4D97-AF65-F5344CB8AC3E}">
        <p14:creationId xmlns:p14="http://schemas.microsoft.com/office/powerpoint/2010/main" val="663576343"/>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61BEF0D-F0BB-DE4B-95CE-6DB70DBA9567}" type="datetimeFigureOut">
              <a:rPr lang="en-US" smtClean="0"/>
              <a:pPr/>
              <a:t>1/31/2024</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381670"/>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5.xml"/><Relationship Id="rId5" Type="http://schemas.openxmlformats.org/officeDocument/2006/relationships/image" Target="../media/image2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1.xml"/><Relationship Id="rId5" Type="http://schemas.openxmlformats.org/officeDocument/2006/relationships/image" Target="../media/image13.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74173" y="222422"/>
            <a:ext cx="11713027" cy="3867663"/>
          </a:xfrm>
        </p:spPr>
        <p:txBody>
          <a:bodyPr>
            <a:noAutofit/>
          </a:bodyPr>
          <a:lstStyle/>
          <a:p>
            <a:pPr algn="ctr"/>
            <a:r>
              <a:rPr lang="en-US" sz="4800" dirty="0">
                <a:solidFill>
                  <a:schemeClr val="accent6">
                    <a:lumMod val="75000"/>
                  </a:schemeClr>
                </a:solidFill>
                <a:latin typeface="Fira Sans Medium" panose="020B0603050000020004" pitchFamily="34" charset="0"/>
              </a:rPr>
              <a:t>NC Local Government Investment Association</a:t>
            </a:r>
            <a:br>
              <a:rPr lang="en-US" sz="4800" dirty="0">
                <a:solidFill>
                  <a:schemeClr val="tx1"/>
                </a:solidFill>
                <a:latin typeface="Fira Sans Medium" panose="020B0603050000020004" pitchFamily="34" charset="0"/>
              </a:rPr>
            </a:br>
            <a:r>
              <a:rPr lang="en-US" sz="2400" dirty="0">
                <a:solidFill>
                  <a:schemeClr val="tx1"/>
                </a:solidFill>
                <a:latin typeface="Fira Sans Medium" panose="020B0603050000020004" pitchFamily="34" charset="0"/>
              </a:rPr>
              <a:t> </a:t>
            </a:r>
            <a:br>
              <a:rPr lang="en-US" sz="4800" dirty="0">
                <a:solidFill>
                  <a:schemeClr val="tx1"/>
                </a:solidFill>
                <a:latin typeface="Fira Sans Medium" panose="020B0603050000020004" pitchFamily="34" charset="0"/>
              </a:rPr>
            </a:br>
            <a:r>
              <a:rPr lang="en-US" sz="4800" dirty="0">
                <a:solidFill>
                  <a:schemeClr val="accent6">
                    <a:lumMod val="75000"/>
                  </a:schemeClr>
                </a:solidFill>
                <a:latin typeface="Fira Sans Medium" panose="020B0603050000020004" pitchFamily="34" charset="0"/>
              </a:rPr>
              <a:t>2024 Winter Conference</a:t>
            </a:r>
            <a:br>
              <a:rPr lang="en-US" sz="4800" dirty="0">
                <a:solidFill>
                  <a:schemeClr val="tx1"/>
                </a:solidFill>
                <a:latin typeface="Fira Sans Medium" panose="020B0603050000020004" pitchFamily="34" charset="0"/>
              </a:rPr>
            </a:br>
            <a:br>
              <a:rPr lang="en-US" sz="2400" dirty="0">
                <a:solidFill>
                  <a:schemeClr val="tx1"/>
                </a:solidFill>
                <a:latin typeface="Fira Sans Medium" panose="020B0603050000020004" pitchFamily="34" charset="0"/>
              </a:rPr>
            </a:br>
            <a:r>
              <a:rPr lang="en-US" sz="4400" dirty="0">
                <a:solidFill>
                  <a:srgbClr val="0033CC"/>
                </a:solidFill>
                <a:latin typeface="Fira Sans Medium" panose="020B0603050000020004" pitchFamily="34" charset="0"/>
              </a:rPr>
              <a:t>Basics of Arbitrage Rebate Compliance</a:t>
            </a:r>
            <a:br>
              <a:rPr lang="en-US" sz="4400" i="1" dirty="0">
                <a:solidFill>
                  <a:srgbClr val="0033CC"/>
                </a:solidFill>
                <a:latin typeface="Fira Sans Medium" panose="020B0603050000020004" pitchFamily="34" charset="0"/>
              </a:rPr>
            </a:br>
            <a:r>
              <a:rPr lang="en-US" sz="4400" i="1" dirty="0">
                <a:solidFill>
                  <a:srgbClr val="0033CC"/>
                </a:solidFill>
                <a:latin typeface="Fira Sans Medium" panose="020B0603050000020004" pitchFamily="34" charset="0"/>
              </a:rPr>
              <a:t>“</a:t>
            </a:r>
            <a:r>
              <a:rPr lang="en-US" sz="3200" i="1" dirty="0">
                <a:solidFill>
                  <a:srgbClr val="0033CC"/>
                </a:solidFill>
                <a:latin typeface="Fira Sans Medium" panose="020B0603050000020004" pitchFamily="34" charset="0"/>
              </a:rPr>
              <a:t>Like I need something else to worry about!”</a:t>
            </a:r>
            <a:endParaRPr lang="en-US" sz="4400" i="1" dirty="0">
              <a:solidFill>
                <a:srgbClr val="0033CC"/>
              </a:solidFill>
              <a:latin typeface="Fira Sans Medium" panose="020B0603050000020004" pitchFamily="34" charset="0"/>
            </a:endParaRPr>
          </a:p>
        </p:txBody>
      </p:sp>
      <p:pic>
        <p:nvPicPr>
          <p:cNvPr id="7" name="Picture 6">
            <a:extLst>
              <a:ext uri="{FF2B5EF4-FFF2-40B4-BE49-F238E27FC236}">
                <a16:creationId xmlns:a16="http://schemas.microsoft.com/office/drawing/2014/main" id="{F5547DA2-8F3C-F437-96FE-5020F15E6F0A}"/>
              </a:ext>
            </a:extLst>
          </p:cNvPr>
          <p:cNvPicPr>
            <a:picLocks noChangeAspect="1"/>
          </p:cNvPicPr>
          <p:nvPr/>
        </p:nvPicPr>
        <p:blipFill>
          <a:blip r:embed="rId3"/>
          <a:stretch>
            <a:fillRect/>
          </a:stretch>
        </p:blipFill>
        <p:spPr>
          <a:xfrm>
            <a:off x="4395015" y="4781871"/>
            <a:ext cx="4845694" cy="1269148"/>
          </a:xfrm>
          <a:prstGeom prst="rect">
            <a:avLst/>
          </a:prstGeom>
        </p:spPr>
      </p:pic>
      <p:pic>
        <p:nvPicPr>
          <p:cNvPr id="5" name="Picture 4">
            <a:extLst>
              <a:ext uri="{FF2B5EF4-FFF2-40B4-BE49-F238E27FC236}">
                <a16:creationId xmlns:a16="http://schemas.microsoft.com/office/drawing/2014/main" id="{5D1BBC66-AE08-29E5-7E88-D7D78505D6B3}"/>
              </a:ext>
            </a:extLst>
          </p:cNvPr>
          <p:cNvPicPr>
            <a:picLocks noChangeAspect="1"/>
          </p:cNvPicPr>
          <p:nvPr/>
        </p:nvPicPr>
        <p:blipFill>
          <a:blip r:embed="rId4"/>
          <a:stretch>
            <a:fillRect/>
          </a:stretch>
        </p:blipFill>
        <p:spPr>
          <a:xfrm>
            <a:off x="873211" y="4494968"/>
            <a:ext cx="3195273" cy="1711459"/>
          </a:xfrm>
          <a:prstGeom prst="rect">
            <a:avLst/>
          </a:prstGeom>
        </p:spPr>
      </p:pic>
      <p:pic>
        <p:nvPicPr>
          <p:cNvPr id="8" name="Picture 7">
            <a:extLst>
              <a:ext uri="{FF2B5EF4-FFF2-40B4-BE49-F238E27FC236}">
                <a16:creationId xmlns:a16="http://schemas.microsoft.com/office/drawing/2014/main" id="{796A6D13-5F04-1B9C-7230-E3FA57542AD4}"/>
              </a:ext>
            </a:extLst>
          </p:cNvPr>
          <p:cNvPicPr>
            <a:picLocks noChangeAspect="1"/>
          </p:cNvPicPr>
          <p:nvPr/>
        </p:nvPicPr>
        <p:blipFill>
          <a:blip r:embed="rId5"/>
          <a:stretch>
            <a:fillRect/>
          </a:stretch>
        </p:blipFill>
        <p:spPr>
          <a:xfrm>
            <a:off x="9567241" y="4538800"/>
            <a:ext cx="1751548" cy="1755291"/>
          </a:xfrm>
          <a:prstGeom prst="rect">
            <a:avLst/>
          </a:prstGeom>
        </p:spPr>
      </p:pic>
    </p:spTree>
    <p:extLst>
      <p:ext uri="{BB962C8B-B14F-4D97-AF65-F5344CB8AC3E}">
        <p14:creationId xmlns:p14="http://schemas.microsoft.com/office/powerpoint/2010/main" val="153776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298E9-7090-47B4-B2CA-3E641F6C8839}"/>
              </a:ext>
            </a:extLst>
          </p:cNvPr>
          <p:cNvSpPr>
            <a:spLocks noGrp="1"/>
          </p:cNvSpPr>
          <p:nvPr>
            <p:ph type="title"/>
          </p:nvPr>
        </p:nvSpPr>
        <p:spPr/>
        <p:txBody>
          <a:bodyPr>
            <a:normAutofit/>
          </a:bodyPr>
          <a:lstStyle/>
          <a:p>
            <a:r>
              <a:rPr lang="en-US" sz="4800" dirty="0"/>
              <a:t>Bond Sale, Series 2021</a:t>
            </a:r>
          </a:p>
        </p:txBody>
      </p:sp>
      <p:sp>
        <p:nvSpPr>
          <p:cNvPr id="3" name="Content Placeholder 2">
            <a:extLst>
              <a:ext uri="{FF2B5EF4-FFF2-40B4-BE49-F238E27FC236}">
                <a16:creationId xmlns:a16="http://schemas.microsoft.com/office/drawing/2014/main" id="{161D4D54-40EF-44A8-ACB3-AF1FC659EB5A}"/>
              </a:ext>
            </a:extLst>
          </p:cNvPr>
          <p:cNvSpPr>
            <a:spLocks noGrp="1"/>
          </p:cNvSpPr>
          <p:nvPr>
            <p:ph idx="1"/>
          </p:nvPr>
        </p:nvSpPr>
        <p:spPr/>
        <p:txBody>
          <a:bodyPr/>
          <a:lstStyle/>
          <a:p>
            <a:pPr algn="ctr"/>
            <a:r>
              <a:rPr lang="en-US" sz="2800" dirty="0"/>
              <a:t>April 2021 – County issues bonds</a:t>
            </a:r>
          </a:p>
          <a:p>
            <a:pPr lvl="1"/>
            <a:endParaRPr lang="en-US" sz="2800" dirty="0"/>
          </a:p>
          <a:p>
            <a:pPr marL="128016" lvl="1" indent="0">
              <a:buNone/>
            </a:pPr>
            <a:r>
              <a:rPr lang="en-US" sz="2800" dirty="0"/>
              <a:t>Results:</a:t>
            </a:r>
          </a:p>
          <a:p>
            <a:pPr lvl="1">
              <a:buClr>
                <a:srgbClr val="990000"/>
              </a:buClr>
              <a:buFont typeface="Wingdings" panose="05000000000000000000" pitchFamily="2" charset="2"/>
              <a:buChar char="§"/>
            </a:pPr>
            <a:r>
              <a:rPr lang="en-US" sz="2800" dirty="0"/>
              <a:t>Par Amount - $151,150,000</a:t>
            </a:r>
          </a:p>
          <a:p>
            <a:pPr lvl="1">
              <a:buClr>
                <a:srgbClr val="990000"/>
              </a:buClr>
              <a:buFont typeface="Wingdings" panose="05000000000000000000" pitchFamily="2" charset="2"/>
              <a:buChar char="§"/>
            </a:pPr>
            <a:r>
              <a:rPr lang="en-US" sz="2800" dirty="0"/>
              <a:t>Premium - $23,158,051</a:t>
            </a:r>
          </a:p>
          <a:p>
            <a:pPr lvl="1">
              <a:buClr>
                <a:srgbClr val="990000"/>
              </a:buClr>
              <a:buFont typeface="Wingdings" panose="05000000000000000000" pitchFamily="2" charset="2"/>
              <a:buChar char="§"/>
            </a:pPr>
            <a:r>
              <a:rPr lang="en-US" sz="2800" dirty="0"/>
              <a:t>True Interest Cost - 1.4389%</a:t>
            </a:r>
          </a:p>
          <a:p>
            <a:pPr lvl="1">
              <a:buClr>
                <a:srgbClr val="990000"/>
              </a:buClr>
              <a:buFont typeface="Wingdings" panose="05000000000000000000" pitchFamily="2" charset="2"/>
              <a:buChar char="§"/>
            </a:pPr>
            <a:r>
              <a:rPr lang="en-US" sz="2800" dirty="0"/>
              <a:t>Arbitrage Yield – 1.3297%</a:t>
            </a:r>
          </a:p>
          <a:p>
            <a:pPr marL="91440" lvl="1" indent="-91440">
              <a:spcBef>
                <a:spcPts val="1200"/>
              </a:spcBef>
              <a:spcAft>
                <a:spcPts val="200"/>
              </a:spcAft>
              <a:buSzPct val="100000"/>
              <a:buFont typeface="Tw Cen MT" panose="020B0602020104020603" pitchFamily="34" charset="0"/>
              <a:buChar char=" "/>
            </a:pPr>
            <a:endParaRPr lang="en-US" sz="2400" dirty="0"/>
          </a:p>
          <a:p>
            <a:endParaRPr lang="en-US" dirty="0"/>
          </a:p>
        </p:txBody>
      </p:sp>
    </p:spTree>
    <p:extLst>
      <p:ext uri="{BB962C8B-B14F-4D97-AF65-F5344CB8AC3E}">
        <p14:creationId xmlns:p14="http://schemas.microsoft.com/office/powerpoint/2010/main" val="76373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59CE-6BDE-44FF-9C56-1BC46CDA6B74}"/>
              </a:ext>
            </a:extLst>
          </p:cNvPr>
          <p:cNvSpPr>
            <a:spLocks noGrp="1"/>
          </p:cNvSpPr>
          <p:nvPr>
            <p:ph type="title"/>
          </p:nvPr>
        </p:nvSpPr>
        <p:spPr/>
        <p:txBody>
          <a:bodyPr>
            <a:normAutofit/>
          </a:bodyPr>
          <a:lstStyle/>
          <a:p>
            <a:r>
              <a:rPr lang="en-US" sz="4800" dirty="0"/>
              <a:t>Bond Sale proceeds</a:t>
            </a:r>
          </a:p>
        </p:txBody>
      </p:sp>
      <p:sp>
        <p:nvSpPr>
          <p:cNvPr id="3" name="Content Placeholder 2">
            <a:extLst>
              <a:ext uri="{FF2B5EF4-FFF2-40B4-BE49-F238E27FC236}">
                <a16:creationId xmlns:a16="http://schemas.microsoft.com/office/drawing/2014/main" id="{380718D7-BD2D-4A25-A1D8-3D7CE19304EC}"/>
              </a:ext>
            </a:extLst>
          </p:cNvPr>
          <p:cNvSpPr>
            <a:spLocks noGrp="1"/>
          </p:cNvSpPr>
          <p:nvPr>
            <p:ph idx="1"/>
          </p:nvPr>
        </p:nvSpPr>
        <p:spPr/>
        <p:txBody>
          <a:bodyPr/>
          <a:lstStyle/>
          <a:p>
            <a:pPr marL="0" indent="0">
              <a:buNone/>
            </a:pPr>
            <a:endParaRPr lang="en-US" sz="3200" dirty="0"/>
          </a:p>
          <a:p>
            <a:pPr marL="0" indent="0">
              <a:buNone/>
            </a:pPr>
            <a:r>
              <a:rPr lang="en-US" sz="3200" dirty="0"/>
              <a:t>Tax Exempt proceeds can earn interest.</a:t>
            </a:r>
          </a:p>
          <a:p>
            <a:pPr marL="0" indent="0">
              <a:buNone/>
            </a:pPr>
            <a:endParaRPr lang="en-US" sz="3200" dirty="0"/>
          </a:p>
          <a:p>
            <a:pPr marL="0" indent="0">
              <a:buNone/>
            </a:pPr>
            <a:r>
              <a:rPr lang="en-US" sz="3200" dirty="0"/>
              <a:t>Invested proceeds</a:t>
            </a:r>
          </a:p>
          <a:p>
            <a:pPr lvl="1">
              <a:buClr>
                <a:srgbClr val="990000"/>
              </a:buClr>
              <a:buFont typeface="Wingdings" panose="05000000000000000000" pitchFamily="2" charset="2"/>
              <a:buChar char="§"/>
            </a:pPr>
            <a:r>
              <a:rPr lang="en-US" sz="2800" dirty="0"/>
              <a:t>NCCMT</a:t>
            </a:r>
          </a:p>
          <a:p>
            <a:pPr lvl="1">
              <a:buClr>
                <a:srgbClr val="990000"/>
              </a:buClr>
              <a:buFont typeface="Wingdings" panose="05000000000000000000" pitchFamily="2" charset="2"/>
              <a:buChar char="§"/>
            </a:pPr>
            <a:r>
              <a:rPr lang="en-US" sz="2800" dirty="0"/>
              <a:t>Commercial Paper</a:t>
            </a:r>
          </a:p>
          <a:p>
            <a:endParaRPr lang="en-US" dirty="0"/>
          </a:p>
        </p:txBody>
      </p:sp>
    </p:spTree>
    <p:extLst>
      <p:ext uri="{BB962C8B-B14F-4D97-AF65-F5344CB8AC3E}">
        <p14:creationId xmlns:p14="http://schemas.microsoft.com/office/powerpoint/2010/main" val="48189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E7BA-7C86-4A6C-8189-E8F038588B71}"/>
              </a:ext>
            </a:extLst>
          </p:cNvPr>
          <p:cNvSpPr>
            <a:spLocks noGrp="1"/>
          </p:cNvSpPr>
          <p:nvPr>
            <p:ph type="title"/>
          </p:nvPr>
        </p:nvSpPr>
        <p:spPr/>
        <p:txBody>
          <a:bodyPr>
            <a:normAutofit/>
          </a:bodyPr>
          <a:lstStyle/>
          <a:p>
            <a:pPr algn="ctr"/>
            <a:r>
              <a:rPr lang="en-US" sz="4800" dirty="0"/>
              <a:t>Interest rate history</a:t>
            </a:r>
          </a:p>
        </p:txBody>
      </p:sp>
      <p:graphicFrame>
        <p:nvGraphicFramePr>
          <p:cNvPr id="6" name="Content Placeholder 5">
            <a:extLst>
              <a:ext uri="{FF2B5EF4-FFF2-40B4-BE49-F238E27FC236}">
                <a16:creationId xmlns:a16="http://schemas.microsoft.com/office/drawing/2014/main" id="{10923D9E-0D8D-4CAD-95B0-4F743E7AFB03}"/>
              </a:ext>
            </a:extLst>
          </p:cNvPr>
          <p:cNvGraphicFramePr>
            <a:graphicFrameLocks noGrp="1"/>
          </p:cNvGraphicFramePr>
          <p:nvPr>
            <p:ph idx="1"/>
          </p:nvPr>
        </p:nvGraphicFramePr>
        <p:xfrm>
          <a:off x="1023938" y="2286000"/>
          <a:ext cx="9720262"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760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8E04-F4A7-4292-9E03-7B03FF1A5B3B}"/>
              </a:ext>
            </a:extLst>
          </p:cNvPr>
          <p:cNvSpPr>
            <a:spLocks noGrp="1"/>
          </p:cNvSpPr>
          <p:nvPr>
            <p:ph type="title"/>
          </p:nvPr>
        </p:nvSpPr>
        <p:spPr>
          <a:xfrm>
            <a:off x="1097280" y="286603"/>
            <a:ext cx="10058400" cy="1084997"/>
          </a:xfrm>
        </p:spPr>
        <p:txBody>
          <a:bodyPr/>
          <a:lstStyle/>
          <a:p>
            <a:pPr algn="ctr"/>
            <a:r>
              <a:rPr lang="en-US" sz="4800" dirty="0"/>
              <a:t>Arbitrage-What is it?</a:t>
            </a:r>
            <a:endParaRPr lang="en-US" dirty="0"/>
          </a:p>
        </p:txBody>
      </p:sp>
      <p:sp>
        <p:nvSpPr>
          <p:cNvPr id="3" name="Content Placeholder 2">
            <a:extLst>
              <a:ext uri="{FF2B5EF4-FFF2-40B4-BE49-F238E27FC236}">
                <a16:creationId xmlns:a16="http://schemas.microsoft.com/office/drawing/2014/main" id="{DC7BD201-A693-4DFE-9B55-4EF7531DDBDF}"/>
              </a:ext>
            </a:extLst>
          </p:cNvPr>
          <p:cNvSpPr>
            <a:spLocks noGrp="1"/>
          </p:cNvSpPr>
          <p:nvPr>
            <p:ph idx="1"/>
          </p:nvPr>
        </p:nvSpPr>
        <p:spPr/>
        <p:txBody>
          <a:bodyPr>
            <a:normAutofit/>
          </a:bodyPr>
          <a:lstStyle/>
          <a:p>
            <a:r>
              <a:rPr lang="en-US" sz="2800" dirty="0"/>
              <a:t>The difference between the interest paid on tax-exempt bonds and the interest earned by investing the proceeds of the tax-exempt bonds in taxable higher yielding securities.</a:t>
            </a:r>
          </a:p>
        </p:txBody>
      </p:sp>
      <p:sp>
        <p:nvSpPr>
          <p:cNvPr id="4" name="TextBox 3">
            <a:extLst>
              <a:ext uri="{FF2B5EF4-FFF2-40B4-BE49-F238E27FC236}">
                <a16:creationId xmlns:a16="http://schemas.microsoft.com/office/drawing/2014/main" id="{93B9F149-C1ED-0E4E-5418-AECDBA6E4EBB}"/>
              </a:ext>
            </a:extLst>
          </p:cNvPr>
          <p:cNvSpPr txBox="1"/>
          <p:nvPr/>
        </p:nvSpPr>
        <p:spPr>
          <a:xfrm>
            <a:off x="0" y="5548093"/>
            <a:ext cx="12191993" cy="707886"/>
          </a:xfrm>
          <a:prstGeom prst="rect">
            <a:avLst/>
          </a:prstGeom>
          <a:solidFill>
            <a:srgbClr val="990000"/>
          </a:solidFill>
        </p:spPr>
        <p:txBody>
          <a:bodyPr wrap="square" rtlCol="0">
            <a:spAutoFit/>
          </a:bodyPr>
          <a:lstStyle/>
          <a:p>
            <a:pPr algn="ctr" defTabSz="512064">
              <a:spcAft>
                <a:spcPts val="600"/>
              </a:spcAft>
            </a:pPr>
            <a:r>
              <a:rPr lang="en-US" sz="4000" b="1" dirty="0">
                <a:solidFill>
                  <a:schemeClr val="bg1"/>
                </a:solidFill>
                <a:latin typeface="+mj-lt"/>
              </a:rPr>
              <a:t>Definitions</a:t>
            </a:r>
          </a:p>
        </p:txBody>
      </p:sp>
    </p:spTree>
    <p:extLst>
      <p:ext uri="{BB962C8B-B14F-4D97-AF65-F5344CB8AC3E}">
        <p14:creationId xmlns:p14="http://schemas.microsoft.com/office/powerpoint/2010/main" val="351334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F7DA-30B8-4EAD-8B67-C00057900C21}"/>
              </a:ext>
            </a:extLst>
          </p:cNvPr>
          <p:cNvSpPr>
            <a:spLocks noGrp="1"/>
          </p:cNvSpPr>
          <p:nvPr>
            <p:ph type="title"/>
          </p:nvPr>
        </p:nvSpPr>
        <p:spPr>
          <a:xfrm>
            <a:off x="1097280" y="286603"/>
            <a:ext cx="10058400" cy="1060283"/>
          </a:xfrm>
        </p:spPr>
        <p:txBody>
          <a:bodyPr>
            <a:normAutofit/>
          </a:bodyPr>
          <a:lstStyle/>
          <a:p>
            <a:pPr algn="ctr"/>
            <a:r>
              <a:rPr lang="en-US" sz="4800" dirty="0"/>
              <a:t>Arbitrage Rebate</a:t>
            </a:r>
          </a:p>
        </p:txBody>
      </p:sp>
      <p:sp>
        <p:nvSpPr>
          <p:cNvPr id="3" name="Content Placeholder 2">
            <a:extLst>
              <a:ext uri="{FF2B5EF4-FFF2-40B4-BE49-F238E27FC236}">
                <a16:creationId xmlns:a16="http://schemas.microsoft.com/office/drawing/2014/main" id="{BCBD48E6-031F-4E8E-8E81-3C7294B0EAA2}"/>
              </a:ext>
            </a:extLst>
          </p:cNvPr>
          <p:cNvSpPr>
            <a:spLocks noGrp="1"/>
          </p:cNvSpPr>
          <p:nvPr>
            <p:ph idx="1"/>
          </p:nvPr>
        </p:nvSpPr>
        <p:spPr/>
        <p:txBody>
          <a:bodyPr>
            <a:normAutofit/>
          </a:bodyPr>
          <a:lstStyle/>
          <a:p>
            <a:pPr marL="0" indent="0">
              <a:buNone/>
            </a:pPr>
            <a:r>
              <a:rPr lang="en-US" sz="2800" dirty="0"/>
              <a:t>Investment earning on your bond proceeds in excess of the declared tax-exempt bond yield</a:t>
            </a:r>
          </a:p>
          <a:p>
            <a:pPr marL="0" indent="0">
              <a:buNone/>
            </a:pPr>
            <a:r>
              <a:rPr lang="en-US" sz="2800" dirty="0"/>
              <a:t>Rebated to Federal Government</a:t>
            </a:r>
          </a:p>
        </p:txBody>
      </p:sp>
      <p:sp>
        <p:nvSpPr>
          <p:cNvPr id="4" name="TextBox 3">
            <a:extLst>
              <a:ext uri="{FF2B5EF4-FFF2-40B4-BE49-F238E27FC236}">
                <a16:creationId xmlns:a16="http://schemas.microsoft.com/office/drawing/2014/main" id="{3E42CE58-691D-0771-3F2C-FD5F1442CB4E}"/>
              </a:ext>
            </a:extLst>
          </p:cNvPr>
          <p:cNvSpPr txBox="1"/>
          <p:nvPr/>
        </p:nvSpPr>
        <p:spPr>
          <a:xfrm>
            <a:off x="0" y="5548093"/>
            <a:ext cx="12191993" cy="707886"/>
          </a:xfrm>
          <a:prstGeom prst="rect">
            <a:avLst/>
          </a:prstGeom>
          <a:solidFill>
            <a:srgbClr val="990000"/>
          </a:solidFill>
        </p:spPr>
        <p:txBody>
          <a:bodyPr wrap="square" rtlCol="0">
            <a:spAutoFit/>
          </a:bodyPr>
          <a:lstStyle/>
          <a:p>
            <a:pPr algn="ctr" defTabSz="512064">
              <a:spcAft>
                <a:spcPts val="600"/>
              </a:spcAft>
            </a:pPr>
            <a:r>
              <a:rPr lang="en-US" sz="4000" b="1" dirty="0">
                <a:solidFill>
                  <a:schemeClr val="bg1"/>
                </a:solidFill>
                <a:latin typeface="+mj-lt"/>
              </a:rPr>
              <a:t>Definitions</a:t>
            </a:r>
          </a:p>
        </p:txBody>
      </p:sp>
    </p:spTree>
    <p:extLst>
      <p:ext uri="{BB962C8B-B14F-4D97-AF65-F5344CB8AC3E}">
        <p14:creationId xmlns:p14="http://schemas.microsoft.com/office/powerpoint/2010/main" val="2774517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98C3D-8781-40E2-9E70-5A3BED36BE7F}"/>
              </a:ext>
            </a:extLst>
          </p:cNvPr>
          <p:cNvSpPr>
            <a:spLocks noGrp="1"/>
          </p:cNvSpPr>
          <p:nvPr>
            <p:ph type="title"/>
          </p:nvPr>
        </p:nvSpPr>
        <p:spPr>
          <a:xfrm>
            <a:off x="1097280" y="286604"/>
            <a:ext cx="10058400" cy="1172246"/>
          </a:xfrm>
        </p:spPr>
        <p:txBody>
          <a:bodyPr>
            <a:normAutofit/>
          </a:bodyPr>
          <a:lstStyle/>
          <a:p>
            <a:pPr algn="ctr"/>
            <a:r>
              <a:rPr lang="en-US" sz="4800" dirty="0"/>
              <a:t>Arbitrage-how to handle</a:t>
            </a:r>
          </a:p>
        </p:txBody>
      </p:sp>
      <p:sp>
        <p:nvSpPr>
          <p:cNvPr id="3" name="Content Placeholder 2">
            <a:extLst>
              <a:ext uri="{FF2B5EF4-FFF2-40B4-BE49-F238E27FC236}">
                <a16:creationId xmlns:a16="http://schemas.microsoft.com/office/drawing/2014/main" id="{5DD25B57-B2D5-4E79-A739-6EB436C24C18}"/>
              </a:ext>
            </a:extLst>
          </p:cNvPr>
          <p:cNvSpPr>
            <a:spLocks noGrp="1"/>
          </p:cNvSpPr>
          <p:nvPr>
            <p:ph idx="1"/>
          </p:nvPr>
        </p:nvSpPr>
        <p:spPr/>
        <p:txBody>
          <a:bodyPr>
            <a:normAutofit/>
          </a:bodyPr>
          <a:lstStyle/>
          <a:p>
            <a:pPr>
              <a:buClr>
                <a:srgbClr val="990000"/>
              </a:buClr>
              <a:buFont typeface="Wingdings" panose="05000000000000000000" pitchFamily="2" charset="2"/>
              <a:buChar char="v"/>
            </a:pPr>
            <a:endParaRPr lang="en-US" sz="3200" dirty="0"/>
          </a:p>
          <a:p>
            <a:pPr>
              <a:buClr>
                <a:srgbClr val="990000"/>
              </a:buClr>
              <a:buFont typeface="Wingdings" panose="05000000000000000000" pitchFamily="2" charset="2"/>
              <a:buChar char="v"/>
            </a:pPr>
            <a:r>
              <a:rPr lang="en-US" sz="3200" dirty="0"/>
              <a:t>Enlist assistance</a:t>
            </a:r>
          </a:p>
          <a:p>
            <a:pPr>
              <a:buClr>
                <a:srgbClr val="990000"/>
              </a:buClr>
              <a:buFont typeface="Wingdings" panose="05000000000000000000" pitchFamily="2" charset="2"/>
              <a:buChar char="v"/>
            </a:pPr>
            <a:r>
              <a:rPr lang="en-US" sz="3200" dirty="0"/>
              <a:t>Evaluated every year</a:t>
            </a:r>
          </a:p>
        </p:txBody>
      </p:sp>
      <p:sp>
        <p:nvSpPr>
          <p:cNvPr id="4" name="TextBox 3">
            <a:extLst>
              <a:ext uri="{FF2B5EF4-FFF2-40B4-BE49-F238E27FC236}">
                <a16:creationId xmlns:a16="http://schemas.microsoft.com/office/drawing/2014/main" id="{24E737E6-A3F1-0107-FB78-B4580AFFC2D9}"/>
              </a:ext>
            </a:extLst>
          </p:cNvPr>
          <p:cNvSpPr txBox="1"/>
          <p:nvPr/>
        </p:nvSpPr>
        <p:spPr>
          <a:xfrm>
            <a:off x="0" y="5548093"/>
            <a:ext cx="12191993" cy="707886"/>
          </a:xfrm>
          <a:prstGeom prst="rect">
            <a:avLst/>
          </a:prstGeom>
          <a:solidFill>
            <a:srgbClr val="990000"/>
          </a:solidFill>
        </p:spPr>
        <p:txBody>
          <a:bodyPr wrap="square" rtlCol="0">
            <a:spAutoFit/>
          </a:bodyPr>
          <a:lstStyle/>
          <a:p>
            <a:pPr algn="ctr" defTabSz="512064">
              <a:spcAft>
                <a:spcPts val="600"/>
              </a:spcAft>
            </a:pPr>
            <a:r>
              <a:rPr lang="en-US" sz="4000" b="1" dirty="0">
                <a:solidFill>
                  <a:schemeClr val="bg1"/>
                </a:solidFill>
                <a:latin typeface="+mj-lt"/>
              </a:rPr>
              <a:t>Experiences</a:t>
            </a:r>
          </a:p>
        </p:txBody>
      </p:sp>
    </p:spTree>
    <p:extLst>
      <p:ext uri="{BB962C8B-B14F-4D97-AF65-F5344CB8AC3E}">
        <p14:creationId xmlns:p14="http://schemas.microsoft.com/office/powerpoint/2010/main" val="434182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0102-50F0-43D5-8118-A00084577C19}"/>
              </a:ext>
            </a:extLst>
          </p:cNvPr>
          <p:cNvSpPr>
            <a:spLocks noGrp="1"/>
          </p:cNvSpPr>
          <p:nvPr>
            <p:ph type="title"/>
          </p:nvPr>
        </p:nvSpPr>
        <p:spPr/>
        <p:txBody>
          <a:bodyPr>
            <a:normAutofit/>
          </a:bodyPr>
          <a:lstStyle/>
          <a:p>
            <a:r>
              <a:rPr lang="en-US" sz="4800" dirty="0"/>
              <a:t>Evaluation</a:t>
            </a:r>
          </a:p>
        </p:txBody>
      </p:sp>
      <p:sp>
        <p:nvSpPr>
          <p:cNvPr id="3" name="Content Placeholder 2">
            <a:extLst>
              <a:ext uri="{FF2B5EF4-FFF2-40B4-BE49-F238E27FC236}">
                <a16:creationId xmlns:a16="http://schemas.microsoft.com/office/drawing/2014/main" id="{BF39FDA2-DEFC-401E-A661-E17225C02D3C}"/>
              </a:ext>
            </a:extLst>
          </p:cNvPr>
          <p:cNvSpPr>
            <a:spLocks noGrp="1"/>
          </p:cNvSpPr>
          <p:nvPr>
            <p:ph idx="1"/>
          </p:nvPr>
        </p:nvSpPr>
        <p:spPr/>
        <p:txBody>
          <a:bodyPr/>
          <a:lstStyle/>
          <a:p>
            <a:r>
              <a:rPr lang="en-US" dirty="0"/>
              <a:t>Year 1</a:t>
            </a:r>
          </a:p>
          <a:p>
            <a:endParaRPr lang="en-US" dirty="0"/>
          </a:p>
        </p:txBody>
      </p:sp>
      <p:pic>
        <p:nvPicPr>
          <p:cNvPr id="4" name="Picture 3">
            <a:extLst>
              <a:ext uri="{FF2B5EF4-FFF2-40B4-BE49-F238E27FC236}">
                <a16:creationId xmlns:a16="http://schemas.microsoft.com/office/drawing/2014/main" id="{98262CD0-9CCF-452B-AA4E-8537B86512F9}"/>
              </a:ext>
            </a:extLst>
          </p:cNvPr>
          <p:cNvPicPr>
            <a:picLocks noChangeAspect="1"/>
          </p:cNvPicPr>
          <p:nvPr/>
        </p:nvPicPr>
        <p:blipFill>
          <a:blip r:embed="rId2"/>
          <a:stretch>
            <a:fillRect/>
          </a:stretch>
        </p:blipFill>
        <p:spPr>
          <a:xfrm>
            <a:off x="1114940" y="2686049"/>
            <a:ext cx="9762623" cy="2456402"/>
          </a:xfrm>
          <a:prstGeom prst="rect">
            <a:avLst/>
          </a:prstGeom>
        </p:spPr>
      </p:pic>
    </p:spTree>
    <p:extLst>
      <p:ext uri="{BB962C8B-B14F-4D97-AF65-F5344CB8AC3E}">
        <p14:creationId xmlns:p14="http://schemas.microsoft.com/office/powerpoint/2010/main" val="2127773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433A-D730-446A-9EB0-F0F3FCDC969F}"/>
              </a:ext>
            </a:extLst>
          </p:cNvPr>
          <p:cNvSpPr>
            <a:spLocks noGrp="1"/>
          </p:cNvSpPr>
          <p:nvPr>
            <p:ph type="title"/>
          </p:nvPr>
        </p:nvSpPr>
        <p:spPr/>
        <p:txBody>
          <a:bodyPr>
            <a:normAutofit/>
          </a:bodyPr>
          <a:lstStyle/>
          <a:p>
            <a:r>
              <a:rPr lang="en-US" sz="4800" dirty="0"/>
              <a:t>Evaluation</a:t>
            </a:r>
          </a:p>
        </p:txBody>
      </p:sp>
      <p:sp>
        <p:nvSpPr>
          <p:cNvPr id="3" name="Content Placeholder 2">
            <a:extLst>
              <a:ext uri="{FF2B5EF4-FFF2-40B4-BE49-F238E27FC236}">
                <a16:creationId xmlns:a16="http://schemas.microsoft.com/office/drawing/2014/main" id="{B88EC260-B12A-487A-BA93-59470A32F155}"/>
              </a:ext>
            </a:extLst>
          </p:cNvPr>
          <p:cNvSpPr>
            <a:spLocks noGrp="1"/>
          </p:cNvSpPr>
          <p:nvPr>
            <p:ph idx="1"/>
          </p:nvPr>
        </p:nvSpPr>
        <p:spPr/>
        <p:txBody>
          <a:bodyPr/>
          <a:lstStyle/>
          <a:p>
            <a:r>
              <a:rPr lang="en-US" dirty="0"/>
              <a:t>Year 2</a:t>
            </a:r>
          </a:p>
          <a:p>
            <a:endParaRPr lang="en-US" dirty="0"/>
          </a:p>
        </p:txBody>
      </p:sp>
      <p:pic>
        <p:nvPicPr>
          <p:cNvPr id="4" name="Picture 3">
            <a:extLst>
              <a:ext uri="{FF2B5EF4-FFF2-40B4-BE49-F238E27FC236}">
                <a16:creationId xmlns:a16="http://schemas.microsoft.com/office/drawing/2014/main" id="{6FEDDA5F-0EF2-4F6F-8484-239289534AD6}"/>
              </a:ext>
            </a:extLst>
          </p:cNvPr>
          <p:cNvPicPr>
            <a:picLocks noChangeAspect="1"/>
          </p:cNvPicPr>
          <p:nvPr/>
        </p:nvPicPr>
        <p:blipFill>
          <a:blip r:embed="rId2"/>
          <a:stretch>
            <a:fillRect/>
          </a:stretch>
        </p:blipFill>
        <p:spPr>
          <a:xfrm>
            <a:off x="1024127" y="2657232"/>
            <a:ext cx="10024173" cy="2644609"/>
          </a:xfrm>
          <a:prstGeom prst="rect">
            <a:avLst/>
          </a:prstGeom>
        </p:spPr>
      </p:pic>
    </p:spTree>
    <p:extLst>
      <p:ext uri="{BB962C8B-B14F-4D97-AF65-F5344CB8AC3E}">
        <p14:creationId xmlns:p14="http://schemas.microsoft.com/office/powerpoint/2010/main" val="1849738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35AD-6388-422A-A308-B6CED1AD9373}"/>
              </a:ext>
            </a:extLst>
          </p:cNvPr>
          <p:cNvSpPr>
            <a:spLocks noGrp="1"/>
          </p:cNvSpPr>
          <p:nvPr>
            <p:ph type="title"/>
          </p:nvPr>
        </p:nvSpPr>
        <p:spPr/>
        <p:txBody>
          <a:bodyPr/>
          <a:lstStyle/>
          <a:p>
            <a:r>
              <a:rPr lang="en-US" dirty="0"/>
              <a:t>Bond Sale, Series 2023</a:t>
            </a:r>
          </a:p>
        </p:txBody>
      </p:sp>
      <p:sp>
        <p:nvSpPr>
          <p:cNvPr id="3" name="Content Placeholder 2">
            <a:extLst>
              <a:ext uri="{FF2B5EF4-FFF2-40B4-BE49-F238E27FC236}">
                <a16:creationId xmlns:a16="http://schemas.microsoft.com/office/drawing/2014/main" id="{21833E81-7563-4FED-BCFC-E112FE82DDED}"/>
              </a:ext>
            </a:extLst>
          </p:cNvPr>
          <p:cNvSpPr>
            <a:spLocks noGrp="1"/>
          </p:cNvSpPr>
          <p:nvPr>
            <p:ph idx="1"/>
          </p:nvPr>
        </p:nvSpPr>
        <p:spPr/>
        <p:txBody>
          <a:bodyPr/>
          <a:lstStyle/>
          <a:p>
            <a:r>
              <a:rPr lang="en-US" sz="2400" dirty="0"/>
              <a:t>October 2023 – County issues bonds</a:t>
            </a:r>
          </a:p>
          <a:p>
            <a:pPr lvl="1"/>
            <a:endParaRPr lang="en-US" sz="2400" dirty="0"/>
          </a:p>
          <a:p>
            <a:pPr marL="128016" lvl="1" indent="0">
              <a:buNone/>
            </a:pPr>
            <a:r>
              <a:rPr lang="en-US" sz="2400" dirty="0"/>
              <a:t>Results:</a:t>
            </a:r>
          </a:p>
          <a:p>
            <a:pPr lvl="1">
              <a:buClr>
                <a:srgbClr val="990000"/>
              </a:buClr>
              <a:buFont typeface="Wingdings" panose="05000000000000000000" pitchFamily="2" charset="2"/>
              <a:buChar char="§"/>
            </a:pPr>
            <a:r>
              <a:rPr lang="en-US" sz="2400" dirty="0"/>
              <a:t>Par Amount - $15,135,000</a:t>
            </a:r>
          </a:p>
          <a:p>
            <a:pPr lvl="1">
              <a:buClr>
                <a:srgbClr val="990000"/>
              </a:buClr>
              <a:buFont typeface="Wingdings" panose="05000000000000000000" pitchFamily="2" charset="2"/>
              <a:buChar char="§"/>
            </a:pPr>
            <a:r>
              <a:rPr lang="en-US" sz="2400" dirty="0"/>
              <a:t>Premium - $935,414</a:t>
            </a:r>
          </a:p>
          <a:p>
            <a:pPr lvl="1">
              <a:buClr>
                <a:srgbClr val="990000"/>
              </a:buClr>
              <a:buFont typeface="Wingdings" panose="05000000000000000000" pitchFamily="2" charset="2"/>
              <a:buChar char="§"/>
            </a:pPr>
            <a:r>
              <a:rPr lang="en-US" sz="2400" dirty="0"/>
              <a:t>True Interest Cost – 4.2436%</a:t>
            </a:r>
          </a:p>
          <a:p>
            <a:pPr lvl="1">
              <a:buClr>
                <a:srgbClr val="990000"/>
              </a:buClr>
              <a:buFont typeface="Wingdings" panose="05000000000000000000" pitchFamily="2" charset="2"/>
              <a:buChar char="§"/>
            </a:pPr>
            <a:r>
              <a:rPr lang="en-US" sz="2400" dirty="0"/>
              <a:t>Arbitrage Yield – 4.0378%</a:t>
            </a:r>
          </a:p>
          <a:p>
            <a:pPr lvl="1"/>
            <a:endParaRPr lang="en-US" sz="2400" dirty="0"/>
          </a:p>
          <a:p>
            <a:pPr marL="128016" lvl="1" indent="0">
              <a:buNone/>
            </a:pPr>
            <a:r>
              <a:rPr lang="en-US" sz="2400" dirty="0"/>
              <a:t>Current Investment Interest Rates – 5.26%</a:t>
            </a:r>
          </a:p>
          <a:p>
            <a:endParaRPr lang="en-US" dirty="0"/>
          </a:p>
        </p:txBody>
      </p:sp>
    </p:spTree>
    <p:extLst>
      <p:ext uri="{BB962C8B-B14F-4D97-AF65-F5344CB8AC3E}">
        <p14:creationId xmlns:p14="http://schemas.microsoft.com/office/powerpoint/2010/main" val="294744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3F8E0F-7C57-0529-E089-6790C60B997F}"/>
              </a:ext>
            </a:extLst>
          </p:cNvPr>
          <p:cNvSpPr>
            <a:spLocks noGrp="1"/>
          </p:cNvSpPr>
          <p:nvPr>
            <p:ph type="title"/>
          </p:nvPr>
        </p:nvSpPr>
        <p:spPr/>
        <p:txBody>
          <a:bodyPr anchor="t"/>
          <a:lstStyle/>
          <a:p>
            <a:r>
              <a:rPr lang="en-US" b="1" dirty="0">
                <a:solidFill>
                  <a:srgbClr val="990000"/>
                </a:solidFill>
              </a:rPr>
              <a:t>Arbitrage Rebate and Yield Restriction -</a:t>
            </a:r>
            <a:br>
              <a:rPr lang="en-US" b="1" dirty="0">
                <a:solidFill>
                  <a:srgbClr val="990000"/>
                </a:solidFill>
              </a:rPr>
            </a:br>
            <a:r>
              <a:rPr lang="en-US" b="1" dirty="0">
                <a:solidFill>
                  <a:srgbClr val="990000"/>
                </a:solidFill>
              </a:rPr>
              <a:t>           Two Sets of Tax Code Rules</a:t>
            </a:r>
          </a:p>
        </p:txBody>
      </p:sp>
      <p:sp>
        <p:nvSpPr>
          <p:cNvPr id="5" name="Content Placeholder 2">
            <a:extLst>
              <a:ext uri="{FF2B5EF4-FFF2-40B4-BE49-F238E27FC236}">
                <a16:creationId xmlns:a16="http://schemas.microsoft.com/office/drawing/2014/main" id="{3A175C64-FF5D-E633-E9EA-7B6220EBFB59}"/>
              </a:ext>
            </a:extLst>
          </p:cNvPr>
          <p:cNvSpPr>
            <a:spLocks noGrp="1"/>
          </p:cNvSpPr>
          <p:nvPr>
            <p:ph sz="half" idx="1"/>
          </p:nvPr>
        </p:nvSpPr>
        <p:spPr>
          <a:xfrm>
            <a:off x="1157287" y="2654300"/>
            <a:ext cx="4316384" cy="2484434"/>
          </a:xfrm>
        </p:spPr>
        <p:txBody>
          <a:bodyPr anchor="ctr">
            <a:normAutofit/>
          </a:bodyPr>
          <a:lstStyle/>
          <a:p>
            <a:pPr marL="171450" lvl="2" indent="0">
              <a:lnSpc>
                <a:spcPct val="100000"/>
              </a:lnSpc>
              <a:spcBef>
                <a:spcPct val="0"/>
              </a:spcBef>
              <a:buNone/>
            </a:pPr>
            <a:r>
              <a:rPr lang="en-US" altLang="en-US" sz="2400" dirty="0">
                <a:latin typeface="Calibri" panose="020F0502020204030204" pitchFamily="34" charset="0"/>
                <a:cs typeface="Calibri" panose="020F0502020204030204" pitchFamily="34" charset="0"/>
              </a:rPr>
              <a:t>Compliance is due at least every </a:t>
            </a:r>
            <a:r>
              <a:rPr lang="en-US" altLang="en-US" sz="2400" b="1" u="sng" dirty="0">
                <a:highlight>
                  <a:srgbClr val="FFFF00"/>
                </a:highlight>
                <a:latin typeface="Calibri" panose="020F0502020204030204" pitchFamily="34" charset="0"/>
                <a:cs typeface="Calibri" panose="020F0502020204030204" pitchFamily="34" charset="0"/>
              </a:rPr>
              <a:t>5 years </a:t>
            </a:r>
            <a:r>
              <a:rPr lang="en-US" altLang="en-US" sz="2400" dirty="0">
                <a:latin typeface="Calibri" panose="020F0502020204030204" pitchFamily="34" charset="0"/>
                <a:cs typeface="Calibri" panose="020F0502020204030204" pitchFamily="34" charset="0"/>
              </a:rPr>
              <a:t>while gross proceeds remain outstanding.</a:t>
            </a:r>
          </a:p>
          <a:p>
            <a:pPr marL="171450" lvl="2" indent="0" algn="ctr">
              <a:lnSpc>
                <a:spcPct val="100000"/>
              </a:lnSpc>
              <a:spcBef>
                <a:spcPct val="0"/>
              </a:spcBef>
              <a:buNone/>
            </a:pPr>
            <a:r>
              <a:rPr lang="en-US" altLang="en-US" sz="2400" dirty="0">
                <a:latin typeface="Calibri" panose="020F0502020204030204" pitchFamily="34" charset="0"/>
                <a:cs typeface="Calibri" panose="020F0502020204030204" pitchFamily="34" charset="0"/>
              </a:rPr>
              <a:t>(Tax Reform Act of 1986)</a:t>
            </a:r>
          </a:p>
          <a:p>
            <a:pPr marL="171450" lvl="2" indent="0">
              <a:lnSpc>
                <a:spcPct val="100000"/>
              </a:lnSpc>
              <a:spcBef>
                <a:spcPct val="0"/>
              </a:spcBef>
              <a:buNone/>
            </a:pPr>
            <a:endParaRPr lang="en-US" altLang="en-US" sz="2400" b="1" u="sng" dirty="0">
              <a:latin typeface="Calibri" panose="020F0502020204030204" pitchFamily="34" charset="0"/>
              <a:cs typeface="Calibri" panose="020F0502020204030204" pitchFamily="34" charset="0"/>
            </a:endParaRPr>
          </a:p>
          <a:p>
            <a:pPr marL="0" indent="0">
              <a:buNone/>
            </a:pPr>
            <a:endParaRPr lang="en-US" dirty="0"/>
          </a:p>
        </p:txBody>
      </p:sp>
      <p:sp>
        <p:nvSpPr>
          <p:cNvPr id="4" name="Text Placeholder 3">
            <a:extLst>
              <a:ext uri="{FF2B5EF4-FFF2-40B4-BE49-F238E27FC236}">
                <a16:creationId xmlns:a16="http://schemas.microsoft.com/office/drawing/2014/main" id="{B86FF4AE-0433-94E1-596B-034CB15D2B25}"/>
              </a:ext>
            </a:extLst>
          </p:cNvPr>
          <p:cNvSpPr>
            <a:spLocks noGrp="1"/>
          </p:cNvSpPr>
          <p:nvPr>
            <p:ph sz="half" idx="2"/>
          </p:nvPr>
        </p:nvSpPr>
        <p:spPr>
          <a:xfrm>
            <a:off x="5942379" y="2640034"/>
            <a:ext cx="4937760" cy="2612002"/>
          </a:xfrm>
        </p:spPr>
        <p:txBody>
          <a:bodyPr>
            <a:noAutofit/>
          </a:bodyPr>
          <a:lstStyle/>
          <a:p>
            <a:pPr marL="0" indent="0" defTabSz="457200">
              <a:lnSpc>
                <a:spcPct val="100000"/>
              </a:lnSpc>
              <a:spcBef>
                <a:spcPts val="0"/>
              </a:spcBef>
              <a:spcAft>
                <a:spcPts val="0"/>
              </a:spcAft>
              <a:buClrTx/>
              <a:buSzTx/>
              <a:buNone/>
              <a:defRPr/>
            </a:pPr>
            <a:r>
              <a:rPr lang="en-US" altLang="en-US" sz="2400" dirty="0">
                <a:latin typeface="Calibri" panose="020F0502020204030204" pitchFamily="34" charset="0"/>
                <a:cs typeface="Calibri" panose="020F0502020204030204" pitchFamily="34" charset="0"/>
              </a:rPr>
              <a:t>If project proceeds are held longer than </a:t>
            </a:r>
            <a:r>
              <a:rPr lang="en-US" altLang="en-US" sz="2400" b="1" u="sng" dirty="0">
                <a:highlight>
                  <a:srgbClr val="FFFF00"/>
                </a:highlight>
                <a:latin typeface="Calibri" panose="020F0502020204030204" pitchFamily="34" charset="0"/>
                <a:cs typeface="Calibri" panose="020F0502020204030204" pitchFamily="34" charset="0"/>
              </a:rPr>
              <a:t>3 years</a:t>
            </a:r>
            <a:r>
              <a:rPr lang="en-US" altLang="en-US" sz="2400" dirty="0">
                <a:latin typeface="Calibri" panose="020F0502020204030204" pitchFamily="34" charset="0"/>
                <a:cs typeface="Calibri" panose="020F0502020204030204" pitchFamily="34" charset="0"/>
              </a:rPr>
              <a:t>, outstanding project proceeds are to be yield restricted and earn limited income.  The yield restriction calculation becomes a factor for compliance purposes.</a:t>
            </a:r>
          </a:p>
          <a:p>
            <a:pPr marL="0" indent="0" algn="ctr" defTabSz="457200">
              <a:lnSpc>
                <a:spcPct val="100000"/>
              </a:lnSpc>
              <a:spcBef>
                <a:spcPts val="0"/>
              </a:spcBef>
              <a:spcAft>
                <a:spcPts val="0"/>
              </a:spcAft>
              <a:buClrTx/>
              <a:buSzTx/>
              <a:buNone/>
              <a:defRPr/>
            </a:pPr>
            <a:r>
              <a:rPr lang="en-US" altLang="en-US" sz="2400" dirty="0">
                <a:latin typeface="Calibri" panose="020F0502020204030204" pitchFamily="34" charset="0"/>
                <a:cs typeface="Calibri" panose="020F0502020204030204" pitchFamily="34" charset="0"/>
              </a:rPr>
              <a:t>(Tax Reform Act of 1969)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rPr>
              <a:t>f Rules and Two Separate Calculations</a:t>
            </a:r>
          </a:p>
          <a:p>
            <a:endParaRPr lang="en-US" sz="2400" dirty="0"/>
          </a:p>
        </p:txBody>
      </p:sp>
      <p:sp>
        <p:nvSpPr>
          <p:cNvPr id="6" name="Text Placeholder 5">
            <a:extLst>
              <a:ext uri="{FF2B5EF4-FFF2-40B4-BE49-F238E27FC236}">
                <a16:creationId xmlns:a16="http://schemas.microsoft.com/office/drawing/2014/main" id="{3E4CB166-4000-6D46-7216-26BF92544C7D}"/>
              </a:ext>
            </a:extLst>
          </p:cNvPr>
          <p:cNvSpPr>
            <a:spLocks noGrp="1"/>
          </p:cNvSpPr>
          <p:nvPr>
            <p:ph type="body" idx="4294967295"/>
          </p:nvPr>
        </p:nvSpPr>
        <p:spPr>
          <a:xfrm>
            <a:off x="1157287" y="1917700"/>
            <a:ext cx="4938713" cy="736600"/>
          </a:xfrm>
        </p:spPr>
        <p:txBody>
          <a:bodyPr anchor="ctr">
            <a:normAutofit/>
          </a:bodyPr>
          <a:lstStyle/>
          <a:p>
            <a:pPr marL="171450" lvl="2" indent="0">
              <a:lnSpc>
                <a:spcPct val="100000"/>
              </a:lnSpc>
              <a:spcBef>
                <a:spcPct val="0"/>
              </a:spcBef>
              <a:buNone/>
            </a:pPr>
            <a:r>
              <a:rPr lang="en-US" altLang="en-US" sz="2800" b="1" u="sng" dirty="0">
                <a:latin typeface="Calibri" panose="020F0502020204030204" pitchFamily="34" charset="0"/>
                <a:cs typeface="Calibri" panose="020F0502020204030204" pitchFamily="34" charset="0"/>
              </a:rPr>
              <a:t>Arbitrage Rebate Rules</a:t>
            </a:r>
          </a:p>
        </p:txBody>
      </p:sp>
      <p:sp>
        <p:nvSpPr>
          <p:cNvPr id="7" name="Text Placeholder 6">
            <a:extLst>
              <a:ext uri="{FF2B5EF4-FFF2-40B4-BE49-F238E27FC236}">
                <a16:creationId xmlns:a16="http://schemas.microsoft.com/office/drawing/2014/main" id="{B7B800D6-D79D-17E7-37A9-C87F5CB776F0}"/>
              </a:ext>
            </a:extLst>
          </p:cNvPr>
          <p:cNvSpPr>
            <a:spLocks noGrp="1"/>
          </p:cNvSpPr>
          <p:nvPr>
            <p:ph type="body" sz="quarter" idx="4294967295"/>
          </p:nvPr>
        </p:nvSpPr>
        <p:spPr>
          <a:xfrm>
            <a:off x="5561045" y="1868780"/>
            <a:ext cx="6410131" cy="921901"/>
          </a:xfrm>
        </p:spPr>
        <p:txBody>
          <a:bodyPr anchor="ctr">
            <a:noAutofit/>
          </a:bodyPr>
          <a:lstStyle/>
          <a:p>
            <a:pPr marL="171450" marR="0" lvl="2" indent="0" algn="ctr" defTabSz="914400" rtl="0" eaLnBrk="1" fontAlgn="auto" latinLnBrk="0" hangingPunct="1">
              <a:lnSpc>
                <a:spcPct val="100000"/>
              </a:lnSpc>
              <a:spcBef>
                <a:spcPct val="0"/>
              </a:spcBef>
              <a:spcAft>
                <a:spcPts val="400"/>
              </a:spcAft>
              <a:buClr>
                <a:srgbClr val="DDDDDD"/>
              </a:buClr>
              <a:buSzTx/>
              <a:buFont typeface="Calibri" pitchFamily="34" charset="0"/>
              <a:buNone/>
              <a:tabLst/>
              <a:defRPr/>
            </a:pPr>
            <a:endParaRPr kumimoji="0" lang="en-US" altLang="en-US" sz="2800" b="1" i="0" u="sng"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171450" marR="0" lvl="2" indent="0" algn="ctr" defTabSz="914400" rtl="0" eaLnBrk="1" fontAlgn="auto" latinLnBrk="0" hangingPunct="1">
              <a:lnSpc>
                <a:spcPct val="100000"/>
              </a:lnSpc>
              <a:spcBef>
                <a:spcPct val="0"/>
              </a:spcBef>
              <a:spcAft>
                <a:spcPts val="400"/>
              </a:spcAft>
              <a:buClr>
                <a:srgbClr val="DDDDDD"/>
              </a:buClr>
              <a:buSzTx/>
              <a:buFont typeface="Calibri" pitchFamily="34" charset="0"/>
              <a:buNone/>
              <a:tabLst/>
              <a:defRPr/>
            </a:pPr>
            <a:r>
              <a:rPr kumimoji="0" lang="en-US" altLang="en-US" sz="2800" b="1" i="0" u="sng"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Yield Restriction Rules (Capital Projects)</a:t>
            </a:r>
          </a:p>
          <a:p>
            <a:endParaRPr lang="en-US" sz="2800" dirty="0"/>
          </a:p>
        </p:txBody>
      </p:sp>
      <p:sp>
        <p:nvSpPr>
          <p:cNvPr id="8" name="TextBox 7">
            <a:extLst>
              <a:ext uri="{FF2B5EF4-FFF2-40B4-BE49-F238E27FC236}">
                <a16:creationId xmlns:a16="http://schemas.microsoft.com/office/drawing/2014/main" id="{055B1360-4D3A-EC40-0042-046572AD4139}"/>
              </a:ext>
            </a:extLst>
          </p:cNvPr>
          <p:cNvSpPr txBox="1"/>
          <p:nvPr/>
        </p:nvSpPr>
        <p:spPr>
          <a:xfrm>
            <a:off x="0" y="5491219"/>
            <a:ext cx="12191999" cy="707886"/>
          </a:xfrm>
          <a:prstGeom prst="rect">
            <a:avLst/>
          </a:prstGeom>
          <a:solidFill>
            <a:srgbClr val="990000"/>
          </a:solidFill>
        </p:spPr>
        <p:txBody>
          <a:bodyPr wrap="square" rtlCol="0">
            <a:spAutoFit/>
          </a:bodyPr>
          <a:lstStyle/>
          <a:p>
            <a:pPr algn="ctr"/>
            <a:r>
              <a:rPr lang="en-US" sz="4000" b="1" i="1" dirty="0">
                <a:solidFill>
                  <a:schemeClr val="bg1"/>
                </a:solidFill>
                <a:latin typeface="+mj-lt"/>
              </a:rPr>
              <a:t>It’s the law no matter if a payment is due or not</a:t>
            </a:r>
          </a:p>
        </p:txBody>
      </p:sp>
      <p:pic>
        <p:nvPicPr>
          <p:cNvPr id="2" name="Picture 1">
            <a:extLst>
              <a:ext uri="{FF2B5EF4-FFF2-40B4-BE49-F238E27FC236}">
                <a16:creationId xmlns:a16="http://schemas.microsoft.com/office/drawing/2014/main" id="{E0F2AFF6-BFA5-C9D3-9ABE-9248AB474EA5}"/>
              </a:ext>
            </a:extLst>
          </p:cNvPr>
          <p:cNvPicPr>
            <a:picLocks noChangeAspect="1"/>
          </p:cNvPicPr>
          <p:nvPr/>
        </p:nvPicPr>
        <p:blipFill>
          <a:blip r:embed="rId3"/>
          <a:stretch>
            <a:fillRect/>
          </a:stretch>
        </p:blipFill>
        <p:spPr>
          <a:xfrm>
            <a:off x="10477114" y="6265891"/>
            <a:ext cx="1641929" cy="557297"/>
          </a:xfrm>
          <a:prstGeom prst="rect">
            <a:avLst/>
          </a:prstGeom>
        </p:spPr>
      </p:pic>
    </p:spTree>
    <p:extLst>
      <p:ext uri="{BB962C8B-B14F-4D97-AF65-F5344CB8AC3E}">
        <p14:creationId xmlns:p14="http://schemas.microsoft.com/office/powerpoint/2010/main" val="287166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5" name="Rectangle 24">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Content Placeholder 2">
            <a:extLst>
              <a:ext uri="{FF2B5EF4-FFF2-40B4-BE49-F238E27FC236}">
                <a16:creationId xmlns:a16="http://schemas.microsoft.com/office/drawing/2014/main" id="{3A175C64-FF5D-E633-E9EA-7B6220EBFB59}"/>
              </a:ext>
            </a:extLst>
          </p:cNvPr>
          <p:cNvSpPr>
            <a:spLocks noGrp="1"/>
          </p:cNvSpPr>
          <p:nvPr>
            <p:ph sz="half" idx="1"/>
          </p:nvPr>
        </p:nvSpPr>
        <p:spPr>
          <a:xfrm>
            <a:off x="1031509" y="955964"/>
            <a:ext cx="2714880" cy="2991875"/>
          </a:xfrm>
        </p:spPr>
        <p:txBody>
          <a:bodyPr anchor="ctr">
            <a:normAutofit/>
          </a:bodyPr>
          <a:lstStyle/>
          <a:p>
            <a:pPr marL="96012" lvl="2" indent="0" defTabSz="512064">
              <a:lnSpc>
                <a:spcPct val="100000"/>
              </a:lnSpc>
              <a:spcBef>
                <a:spcPct val="0"/>
              </a:spcBef>
              <a:spcAft>
                <a:spcPts val="224"/>
              </a:spcAft>
              <a:buNone/>
            </a:pPr>
            <a:endParaRPr lang="en-US" altLang="en-US" sz="672" kern="1200" dirty="0">
              <a:solidFill>
                <a:schemeClr val="tx1">
                  <a:lumMod val="75000"/>
                  <a:lumOff val="25000"/>
                </a:schemeClr>
              </a:solidFill>
              <a:latin typeface="Calibri" panose="020F0502020204030204" pitchFamily="34" charset="0"/>
              <a:ea typeface="+mn-ea"/>
              <a:cs typeface="Calibri" panose="020F0502020204030204" pitchFamily="34" charset="0"/>
            </a:endParaRPr>
          </a:p>
          <a:p>
            <a:pPr marL="96012" lvl="2" indent="0" defTabSz="512064">
              <a:lnSpc>
                <a:spcPct val="100000"/>
              </a:lnSpc>
              <a:spcBef>
                <a:spcPct val="0"/>
              </a:spcBef>
              <a:spcAft>
                <a:spcPts val="224"/>
              </a:spcAft>
              <a:buNone/>
            </a:pPr>
            <a:endParaRPr lang="en-US" altLang="en-US" sz="1344" b="1" u="sng" kern="1200" dirty="0">
              <a:solidFill>
                <a:schemeClr val="tx1">
                  <a:lumMod val="75000"/>
                  <a:lumOff val="25000"/>
                </a:schemeClr>
              </a:solidFill>
              <a:latin typeface="Calibri" panose="020F0502020204030204" pitchFamily="34" charset="0"/>
              <a:ea typeface="+mn-ea"/>
              <a:cs typeface="Calibri" panose="020F0502020204030204" pitchFamily="34" charset="0"/>
            </a:endParaRPr>
          </a:p>
          <a:p>
            <a:pPr marL="0" indent="0">
              <a:buNone/>
            </a:pPr>
            <a:endParaRPr lang="en-US" dirty="0"/>
          </a:p>
        </p:txBody>
      </p:sp>
      <p:sp>
        <p:nvSpPr>
          <p:cNvPr id="6" name="Text Placeholder 5">
            <a:extLst>
              <a:ext uri="{FF2B5EF4-FFF2-40B4-BE49-F238E27FC236}">
                <a16:creationId xmlns:a16="http://schemas.microsoft.com/office/drawing/2014/main" id="{3E4CB166-4000-6D46-7216-26BF92544C7D}"/>
              </a:ext>
            </a:extLst>
          </p:cNvPr>
          <p:cNvSpPr>
            <a:spLocks noGrp="1"/>
          </p:cNvSpPr>
          <p:nvPr>
            <p:ph type="body" idx="4294967295"/>
          </p:nvPr>
        </p:nvSpPr>
        <p:spPr>
          <a:xfrm>
            <a:off x="781712" y="602022"/>
            <a:ext cx="3416863" cy="4704132"/>
          </a:xfrm>
        </p:spPr>
        <p:txBody>
          <a:bodyPr anchor="t">
            <a:normAutofit fontScale="92500" lnSpcReduction="20000"/>
          </a:bodyPr>
          <a:lstStyle/>
          <a:p>
            <a:pPr marL="457200" lvl="0" indent="-419100" algn="l" rtl="0">
              <a:lnSpc>
                <a:spcPct val="90000"/>
              </a:lnSpc>
              <a:spcBef>
                <a:spcPts val="0"/>
              </a:spcBef>
              <a:spcAft>
                <a:spcPts val="0"/>
              </a:spcAft>
              <a:buClrTx/>
              <a:buSzPts val="3000"/>
              <a:buChar char="❖"/>
            </a:pPr>
            <a:r>
              <a:rPr lang="en-US" sz="3000" dirty="0">
                <a:latin typeface="+mj-lt"/>
              </a:rPr>
              <a:t>Arbitrage rebate rules, deadlines and exceptions</a:t>
            </a:r>
          </a:p>
          <a:p>
            <a:pPr marL="38100" lvl="0" indent="0" algn="l" rtl="0">
              <a:lnSpc>
                <a:spcPct val="90000"/>
              </a:lnSpc>
              <a:spcBef>
                <a:spcPts val="0"/>
              </a:spcBef>
              <a:spcAft>
                <a:spcPts val="0"/>
              </a:spcAft>
              <a:buClrTx/>
              <a:buSzPts val="3000"/>
              <a:buNone/>
            </a:pPr>
            <a:endParaRPr lang="en-US" sz="3000" dirty="0">
              <a:latin typeface="+mj-lt"/>
            </a:endParaRPr>
          </a:p>
          <a:p>
            <a:pPr marL="457200" lvl="0" indent="-419100" algn="l" rtl="0">
              <a:lnSpc>
                <a:spcPct val="90000"/>
              </a:lnSpc>
              <a:spcBef>
                <a:spcPts val="0"/>
              </a:spcBef>
              <a:spcAft>
                <a:spcPts val="0"/>
              </a:spcAft>
              <a:buClrTx/>
              <a:buSzPts val="3000"/>
              <a:buChar char="❖"/>
            </a:pPr>
            <a:r>
              <a:rPr lang="en-US" sz="3000" dirty="0">
                <a:latin typeface="+mj-lt"/>
              </a:rPr>
              <a:t>Local government lessons</a:t>
            </a:r>
          </a:p>
          <a:p>
            <a:pPr marL="457200" lvl="0" indent="0" algn="l" rtl="0">
              <a:lnSpc>
                <a:spcPct val="90000"/>
              </a:lnSpc>
              <a:spcBef>
                <a:spcPts val="0"/>
              </a:spcBef>
              <a:spcAft>
                <a:spcPts val="0"/>
              </a:spcAft>
              <a:buNone/>
            </a:pPr>
            <a:endParaRPr lang="en-US" sz="3000" dirty="0">
              <a:latin typeface="+mj-lt"/>
            </a:endParaRPr>
          </a:p>
          <a:p>
            <a:pPr marL="457200" lvl="0" indent="-419100" algn="l" rtl="0">
              <a:lnSpc>
                <a:spcPct val="90000"/>
              </a:lnSpc>
              <a:spcBef>
                <a:spcPts val="0"/>
              </a:spcBef>
              <a:spcAft>
                <a:spcPts val="0"/>
              </a:spcAft>
              <a:buClr>
                <a:schemeClr val="tx1"/>
              </a:buClr>
              <a:buSzPts val="3000"/>
              <a:buChar char="❖"/>
            </a:pPr>
            <a:r>
              <a:rPr lang="en-US" sz="3000" dirty="0">
                <a:latin typeface="+mj-lt"/>
              </a:rPr>
              <a:t>Considerations when planning a bond issue</a:t>
            </a:r>
          </a:p>
          <a:p>
            <a:pPr marL="457200" lvl="0" indent="0" algn="l" rtl="0">
              <a:lnSpc>
                <a:spcPct val="90000"/>
              </a:lnSpc>
              <a:spcBef>
                <a:spcPts val="0"/>
              </a:spcBef>
              <a:spcAft>
                <a:spcPts val="0"/>
              </a:spcAft>
              <a:buNone/>
            </a:pPr>
            <a:endParaRPr lang="en-US" sz="3000" dirty="0">
              <a:latin typeface="+mj-lt"/>
            </a:endParaRPr>
          </a:p>
          <a:p>
            <a:pPr marL="457200" lvl="0" indent="-419100" algn="l" rtl="0">
              <a:lnSpc>
                <a:spcPct val="90000"/>
              </a:lnSpc>
              <a:spcBef>
                <a:spcPts val="0"/>
              </a:spcBef>
              <a:spcAft>
                <a:spcPts val="0"/>
              </a:spcAft>
              <a:buClr>
                <a:schemeClr val="tx1"/>
              </a:buClr>
              <a:buSzPts val="3000"/>
              <a:buChar char="❖"/>
            </a:pPr>
            <a:r>
              <a:rPr lang="en-US" sz="3000" dirty="0">
                <a:latin typeface="+mj-lt"/>
              </a:rPr>
              <a:t>How an issuer might benefit from having arbitrage</a:t>
            </a:r>
            <a:endParaRPr lang="en-US" altLang="en-US" sz="3000" dirty="0">
              <a:latin typeface="+mj-lt"/>
              <a:cs typeface="Calibri" panose="020F0502020204030204" pitchFamily="34" charset="0"/>
            </a:endParaRPr>
          </a:p>
          <a:p>
            <a:pPr marL="96012" lvl="2" indent="0" defTabSz="512064">
              <a:lnSpc>
                <a:spcPct val="100000"/>
              </a:lnSpc>
              <a:spcBef>
                <a:spcPct val="0"/>
              </a:spcBef>
              <a:spcAft>
                <a:spcPts val="224"/>
              </a:spcAft>
              <a:buNone/>
            </a:pPr>
            <a:endParaRPr lang="en-US" altLang="en-US" sz="2800" b="1" u="sng"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55B1360-4D3A-EC40-0042-046572AD4139}"/>
              </a:ext>
            </a:extLst>
          </p:cNvPr>
          <p:cNvSpPr txBox="1"/>
          <p:nvPr/>
        </p:nvSpPr>
        <p:spPr>
          <a:xfrm>
            <a:off x="0" y="5548093"/>
            <a:ext cx="12191993" cy="707886"/>
          </a:xfrm>
          <a:prstGeom prst="rect">
            <a:avLst/>
          </a:prstGeom>
          <a:solidFill>
            <a:srgbClr val="990000"/>
          </a:solidFill>
        </p:spPr>
        <p:txBody>
          <a:bodyPr wrap="square" rtlCol="0">
            <a:spAutoFit/>
          </a:bodyPr>
          <a:lstStyle/>
          <a:p>
            <a:pPr algn="ctr" defTabSz="512064">
              <a:spcAft>
                <a:spcPts val="600"/>
              </a:spcAft>
            </a:pPr>
            <a:r>
              <a:rPr lang="en-US" sz="4000" b="1" dirty="0">
                <a:solidFill>
                  <a:schemeClr val="bg1"/>
                </a:solidFill>
                <a:latin typeface="+mj-lt"/>
              </a:rPr>
              <a:t>Objectives</a:t>
            </a:r>
          </a:p>
        </p:txBody>
      </p:sp>
      <p:pic>
        <p:nvPicPr>
          <p:cNvPr id="2" name="Picture 1">
            <a:extLst>
              <a:ext uri="{FF2B5EF4-FFF2-40B4-BE49-F238E27FC236}">
                <a16:creationId xmlns:a16="http://schemas.microsoft.com/office/drawing/2014/main" id="{40CDC2B3-EA4A-01F8-2554-F73227F355B2}"/>
              </a:ext>
            </a:extLst>
          </p:cNvPr>
          <p:cNvPicPr>
            <a:picLocks noChangeAspect="1"/>
          </p:cNvPicPr>
          <p:nvPr/>
        </p:nvPicPr>
        <p:blipFill>
          <a:blip r:embed="rId3"/>
          <a:stretch>
            <a:fillRect/>
          </a:stretch>
        </p:blipFill>
        <p:spPr>
          <a:xfrm>
            <a:off x="10439265" y="6262923"/>
            <a:ext cx="1670449" cy="566977"/>
          </a:xfrm>
          <a:prstGeom prst="rect">
            <a:avLst/>
          </a:prstGeom>
        </p:spPr>
      </p:pic>
      <p:pic>
        <p:nvPicPr>
          <p:cNvPr id="3" name="Picture 2">
            <a:extLst>
              <a:ext uri="{FF2B5EF4-FFF2-40B4-BE49-F238E27FC236}">
                <a16:creationId xmlns:a16="http://schemas.microsoft.com/office/drawing/2014/main" id="{9384688C-5308-2356-51C2-C9604AD2DAE1}"/>
              </a:ext>
            </a:extLst>
          </p:cNvPr>
          <p:cNvPicPr>
            <a:picLocks noChangeAspect="1"/>
          </p:cNvPicPr>
          <p:nvPr/>
        </p:nvPicPr>
        <p:blipFill>
          <a:blip r:embed="rId4"/>
          <a:stretch>
            <a:fillRect/>
          </a:stretch>
        </p:blipFill>
        <p:spPr>
          <a:xfrm>
            <a:off x="4451685" y="1134404"/>
            <a:ext cx="6559645" cy="3116825"/>
          </a:xfrm>
          <a:prstGeom prst="rect">
            <a:avLst/>
          </a:prstGeom>
        </p:spPr>
      </p:pic>
    </p:spTree>
    <p:extLst>
      <p:ext uri="{BB962C8B-B14F-4D97-AF65-F5344CB8AC3E}">
        <p14:creationId xmlns:p14="http://schemas.microsoft.com/office/powerpoint/2010/main" val="3533116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A175C64-FF5D-E633-E9EA-7B6220EBFB59}"/>
              </a:ext>
            </a:extLst>
          </p:cNvPr>
          <p:cNvSpPr>
            <a:spLocks noGrp="1"/>
          </p:cNvSpPr>
          <p:nvPr>
            <p:ph sz="half" idx="1"/>
          </p:nvPr>
        </p:nvSpPr>
        <p:spPr>
          <a:xfrm>
            <a:off x="1031509" y="955964"/>
            <a:ext cx="2714880" cy="2991875"/>
          </a:xfrm>
        </p:spPr>
        <p:txBody>
          <a:bodyPr anchor="ctr">
            <a:normAutofit/>
          </a:bodyPr>
          <a:lstStyle/>
          <a:p>
            <a:pPr marL="96012" lvl="2" indent="0" defTabSz="512064">
              <a:lnSpc>
                <a:spcPct val="100000"/>
              </a:lnSpc>
              <a:spcBef>
                <a:spcPct val="0"/>
              </a:spcBef>
              <a:spcAft>
                <a:spcPts val="224"/>
              </a:spcAft>
              <a:buNone/>
            </a:pPr>
            <a:endParaRPr lang="en-US" altLang="en-US" sz="672" kern="1200" dirty="0">
              <a:solidFill>
                <a:schemeClr val="tx1">
                  <a:lumMod val="75000"/>
                  <a:lumOff val="25000"/>
                </a:schemeClr>
              </a:solidFill>
              <a:latin typeface="Calibri" panose="020F0502020204030204" pitchFamily="34" charset="0"/>
              <a:ea typeface="+mn-ea"/>
              <a:cs typeface="Calibri" panose="020F0502020204030204" pitchFamily="34" charset="0"/>
            </a:endParaRPr>
          </a:p>
          <a:p>
            <a:pPr marL="96012" lvl="2" indent="0" defTabSz="512064">
              <a:lnSpc>
                <a:spcPct val="100000"/>
              </a:lnSpc>
              <a:spcBef>
                <a:spcPct val="0"/>
              </a:spcBef>
              <a:spcAft>
                <a:spcPts val="224"/>
              </a:spcAft>
              <a:buNone/>
            </a:pPr>
            <a:endParaRPr lang="en-US" altLang="en-US" sz="1344" b="1" u="sng" kern="1200" dirty="0">
              <a:solidFill>
                <a:schemeClr val="tx1">
                  <a:lumMod val="75000"/>
                  <a:lumOff val="25000"/>
                </a:schemeClr>
              </a:solidFill>
              <a:latin typeface="Calibri" panose="020F0502020204030204" pitchFamily="34" charset="0"/>
              <a:ea typeface="+mn-ea"/>
              <a:cs typeface="Calibri" panose="020F0502020204030204" pitchFamily="34" charset="0"/>
            </a:endParaRPr>
          </a:p>
          <a:p>
            <a:pPr marL="0" indent="0">
              <a:buNone/>
            </a:pPr>
            <a:endParaRPr lang="en-US" dirty="0"/>
          </a:p>
        </p:txBody>
      </p:sp>
      <p:sp>
        <p:nvSpPr>
          <p:cNvPr id="6" name="Text Placeholder 5">
            <a:extLst>
              <a:ext uri="{FF2B5EF4-FFF2-40B4-BE49-F238E27FC236}">
                <a16:creationId xmlns:a16="http://schemas.microsoft.com/office/drawing/2014/main" id="{3E4CB166-4000-6D46-7216-26BF92544C7D}"/>
              </a:ext>
            </a:extLst>
          </p:cNvPr>
          <p:cNvSpPr>
            <a:spLocks noGrp="1"/>
          </p:cNvSpPr>
          <p:nvPr>
            <p:ph type="body" idx="4294967295"/>
          </p:nvPr>
        </p:nvSpPr>
        <p:spPr>
          <a:xfrm>
            <a:off x="781712" y="417443"/>
            <a:ext cx="10378779" cy="4888710"/>
          </a:xfrm>
        </p:spPr>
        <p:txBody>
          <a:bodyPr anchor="t">
            <a:normAutofit fontScale="92500" lnSpcReduction="10000"/>
          </a:bodyPr>
          <a:lstStyle/>
          <a:p>
            <a:pPr marL="96012" lvl="2" indent="0" algn="ctr" defTabSz="512064">
              <a:lnSpc>
                <a:spcPct val="100000"/>
              </a:lnSpc>
              <a:spcBef>
                <a:spcPct val="0"/>
              </a:spcBef>
              <a:spcAft>
                <a:spcPts val="224"/>
              </a:spcAft>
              <a:buNone/>
            </a:pPr>
            <a:endParaRPr lang="en-US" altLang="en-US" sz="2800" b="1" dirty="0">
              <a:latin typeface="Calibri" panose="020F0502020204030204" pitchFamily="34" charset="0"/>
              <a:cs typeface="Calibri" panose="020F0502020204030204" pitchFamily="34" charset="0"/>
            </a:endParaRPr>
          </a:p>
          <a:p>
            <a:pPr marL="96012" lvl="2" indent="0" algn="ctr" defTabSz="512064">
              <a:lnSpc>
                <a:spcPct val="100000"/>
              </a:lnSpc>
              <a:spcBef>
                <a:spcPct val="0"/>
              </a:spcBef>
              <a:spcAft>
                <a:spcPts val="224"/>
              </a:spcAft>
              <a:buNone/>
            </a:pPr>
            <a:r>
              <a:rPr lang="en-US" altLang="en-US" sz="2600" b="1" u="sng" dirty="0">
                <a:latin typeface="Calibri" panose="020F0502020204030204" pitchFamily="34" charset="0"/>
                <a:cs typeface="Calibri" panose="020F0502020204030204" pitchFamily="34" charset="0"/>
              </a:rPr>
              <a:t>Yield Restriction (Capital Projects)</a:t>
            </a:r>
          </a:p>
          <a:p>
            <a:pPr marL="96012" lvl="2" indent="0" algn="ctr" defTabSz="512064">
              <a:lnSpc>
                <a:spcPct val="100000"/>
              </a:lnSpc>
              <a:spcBef>
                <a:spcPct val="0"/>
              </a:spcBef>
              <a:spcAft>
                <a:spcPts val="224"/>
              </a:spcAft>
              <a:buNone/>
            </a:pPr>
            <a:endParaRPr lang="en-US" altLang="en-US" sz="1300" b="1" dirty="0">
              <a:latin typeface="Calibri" panose="020F0502020204030204" pitchFamily="34" charset="0"/>
              <a:cs typeface="Calibri" panose="020F0502020204030204" pitchFamily="34" charset="0"/>
            </a:endParaRPr>
          </a:p>
          <a:p>
            <a:pPr marL="96012" lvl="2" indent="0" defTabSz="512064">
              <a:lnSpc>
                <a:spcPct val="100000"/>
              </a:lnSpc>
              <a:spcBef>
                <a:spcPct val="0"/>
              </a:spcBef>
              <a:spcAft>
                <a:spcPts val="224"/>
              </a:spcAft>
              <a:buNone/>
            </a:pPr>
            <a:endParaRPr lang="en-US" sz="1900" dirty="0">
              <a:latin typeface="+mj-lt"/>
            </a:endParaRPr>
          </a:p>
          <a:p>
            <a:pPr marL="96012" lvl="2" indent="0" defTabSz="512064">
              <a:lnSpc>
                <a:spcPct val="100000"/>
              </a:lnSpc>
              <a:spcBef>
                <a:spcPct val="0"/>
              </a:spcBef>
              <a:spcAft>
                <a:spcPts val="224"/>
              </a:spcAft>
              <a:buNone/>
            </a:pPr>
            <a:endParaRPr lang="en-US" altLang="en-US" sz="2600" dirty="0">
              <a:latin typeface="+mj-lt"/>
              <a:cs typeface="Calibri" panose="020F0502020204030204" pitchFamily="34" charset="0"/>
            </a:endParaRPr>
          </a:p>
          <a:p>
            <a:pPr marL="96012" lvl="2" indent="0" defTabSz="512064">
              <a:lnSpc>
                <a:spcPct val="100000"/>
              </a:lnSpc>
              <a:spcBef>
                <a:spcPct val="0"/>
              </a:spcBef>
              <a:spcAft>
                <a:spcPts val="224"/>
              </a:spcAft>
              <a:buNone/>
            </a:pPr>
            <a:r>
              <a:rPr lang="en-US" altLang="en-US" sz="2200" dirty="0">
                <a:latin typeface="+mj-lt"/>
                <a:cs typeface="Calibri" panose="020F0502020204030204" pitchFamily="34" charset="0"/>
              </a:rPr>
              <a:t>The IRS regulations permit unspent capital projects proceeds to be invested at a yield in excess of the bond yield for the first 3 years after the bonds are issued.  However, such excess earnings are still subject to the arbitrage rebate rules.</a:t>
            </a:r>
          </a:p>
          <a:p>
            <a:pPr marL="96012" lvl="2" indent="0" defTabSz="512064">
              <a:lnSpc>
                <a:spcPct val="100000"/>
              </a:lnSpc>
              <a:spcBef>
                <a:spcPct val="0"/>
              </a:spcBef>
              <a:spcAft>
                <a:spcPts val="224"/>
              </a:spcAft>
              <a:buNone/>
            </a:pPr>
            <a:endParaRPr lang="en-US" altLang="en-US" sz="2200" dirty="0">
              <a:latin typeface="+mj-lt"/>
              <a:cs typeface="Calibri" panose="020F0502020204030204" pitchFamily="34" charset="0"/>
            </a:endParaRPr>
          </a:p>
          <a:p>
            <a:pPr marL="96012" lvl="2" indent="0" defTabSz="512064">
              <a:lnSpc>
                <a:spcPct val="100000"/>
              </a:lnSpc>
              <a:spcBef>
                <a:spcPct val="0"/>
              </a:spcBef>
              <a:spcAft>
                <a:spcPts val="224"/>
              </a:spcAft>
              <a:buNone/>
            </a:pPr>
            <a:r>
              <a:rPr lang="en-US" altLang="en-US" sz="2200" dirty="0">
                <a:latin typeface="+mj-lt"/>
                <a:cs typeface="Calibri" panose="020F0502020204030204" pitchFamily="34" charset="0"/>
              </a:rPr>
              <a:t>If bond proceeds remain unspent after the end of the 3-year temporary period and are earning an investment return in excess of the bond yield, the issuer is required to make “yield reduction” payments to the federal government to effectively reduce the investment return to a yield not materially higher than the bond yield.  Any required yield reduction payments must be made by the issuer to the federal government on the same schedule that it is required to make arbitrage rebate payments to the federal government.</a:t>
            </a:r>
          </a:p>
        </p:txBody>
      </p:sp>
      <p:sp>
        <p:nvSpPr>
          <p:cNvPr id="8" name="TextBox 7">
            <a:extLst>
              <a:ext uri="{FF2B5EF4-FFF2-40B4-BE49-F238E27FC236}">
                <a16:creationId xmlns:a16="http://schemas.microsoft.com/office/drawing/2014/main" id="{055B1360-4D3A-EC40-0042-046572AD4139}"/>
              </a:ext>
            </a:extLst>
          </p:cNvPr>
          <p:cNvSpPr txBox="1"/>
          <p:nvPr/>
        </p:nvSpPr>
        <p:spPr>
          <a:xfrm>
            <a:off x="0" y="5548093"/>
            <a:ext cx="12191993" cy="707886"/>
          </a:xfrm>
          <a:prstGeom prst="rect">
            <a:avLst/>
          </a:prstGeom>
          <a:solidFill>
            <a:srgbClr val="990000"/>
          </a:solidFill>
        </p:spPr>
        <p:txBody>
          <a:bodyPr wrap="square" rtlCol="0">
            <a:spAutoFit/>
          </a:bodyPr>
          <a:lstStyle/>
          <a:p>
            <a:pPr algn="ctr" defTabSz="512064">
              <a:spcAft>
                <a:spcPts val="600"/>
              </a:spcAft>
            </a:pPr>
            <a:r>
              <a:rPr lang="en-US" sz="4000" b="1" dirty="0">
                <a:solidFill>
                  <a:schemeClr val="bg1"/>
                </a:solidFill>
                <a:latin typeface="+mj-lt"/>
              </a:rPr>
              <a:t>Definitions</a:t>
            </a:r>
          </a:p>
        </p:txBody>
      </p:sp>
      <p:pic>
        <p:nvPicPr>
          <p:cNvPr id="2" name="Picture 1">
            <a:extLst>
              <a:ext uri="{FF2B5EF4-FFF2-40B4-BE49-F238E27FC236}">
                <a16:creationId xmlns:a16="http://schemas.microsoft.com/office/drawing/2014/main" id="{40CDC2B3-EA4A-01F8-2554-F73227F355B2}"/>
              </a:ext>
            </a:extLst>
          </p:cNvPr>
          <p:cNvPicPr>
            <a:picLocks noChangeAspect="1"/>
          </p:cNvPicPr>
          <p:nvPr/>
        </p:nvPicPr>
        <p:blipFill>
          <a:blip r:embed="rId3"/>
          <a:stretch>
            <a:fillRect/>
          </a:stretch>
        </p:blipFill>
        <p:spPr>
          <a:xfrm>
            <a:off x="10439265" y="6262923"/>
            <a:ext cx="1670449" cy="566977"/>
          </a:xfrm>
          <a:prstGeom prst="rect">
            <a:avLst/>
          </a:prstGeom>
        </p:spPr>
      </p:pic>
    </p:spTree>
    <p:extLst>
      <p:ext uri="{BB962C8B-B14F-4D97-AF65-F5344CB8AC3E}">
        <p14:creationId xmlns:p14="http://schemas.microsoft.com/office/powerpoint/2010/main" val="3982525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A175C64-FF5D-E633-E9EA-7B6220EBFB59}"/>
              </a:ext>
            </a:extLst>
          </p:cNvPr>
          <p:cNvSpPr>
            <a:spLocks noGrp="1"/>
          </p:cNvSpPr>
          <p:nvPr>
            <p:ph sz="half" idx="1"/>
          </p:nvPr>
        </p:nvSpPr>
        <p:spPr>
          <a:xfrm>
            <a:off x="682757" y="1845735"/>
            <a:ext cx="5148470" cy="4023359"/>
          </a:xfrm>
        </p:spPr>
        <p:txBody>
          <a:bodyPr anchor="t">
            <a:normAutofit/>
          </a:bodyPr>
          <a:lstStyle/>
          <a:p>
            <a:pPr marL="171450" lvl="2" indent="0">
              <a:lnSpc>
                <a:spcPct val="100000"/>
              </a:lnSpc>
              <a:spcBef>
                <a:spcPct val="0"/>
              </a:spcBef>
              <a:buNone/>
            </a:pPr>
            <a:endParaRPr lang="en-US" altLang="en-US" sz="2400" b="1" u="sng" dirty="0">
              <a:latin typeface="Calibri" panose="020F0502020204030204" pitchFamily="34" charset="0"/>
              <a:cs typeface="Calibri" panose="020F0502020204030204" pitchFamily="34" charset="0"/>
            </a:endParaRPr>
          </a:p>
          <a:p>
            <a:pPr marL="0" indent="0">
              <a:buNone/>
            </a:pPr>
            <a:endParaRPr lang="en-US" dirty="0"/>
          </a:p>
        </p:txBody>
      </p:sp>
      <p:sp>
        <p:nvSpPr>
          <p:cNvPr id="8" name="TextBox 7">
            <a:extLst>
              <a:ext uri="{FF2B5EF4-FFF2-40B4-BE49-F238E27FC236}">
                <a16:creationId xmlns:a16="http://schemas.microsoft.com/office/drawing/2014/main" id="{055B1360-4D3A-EC40-0042-046572AD4139}"/>
              </a:ext>
            </a:extLst>
          </p:cNvPr>
          <p:cNvSpPr txBox="1"/>
          <p:nvPr/>
        </p:nvSpPr>
        <p:spPr>
          <a:xfrm>
            <a:off x="0" y="538052"/>
            <a:ext cx="12192000" cy="707886"/>
          </a:xfrm>
          <a:prstGeom prst="rect">
            <a:avLst/>
          </a:prstGeom>
          <a:solidFill>
            <a:srgbClr val="990000"/>
          </a:solidFill>
        </p:spPr>
        <p:txBody>
          <a:bodyPr wrap="square" rtlCol="0">
            <a:spAutoFit/>
          </a:bodyPr>
          <a:lstStyle/>
          <a:p>
            <a:pPr algn="ctr"/>
            <a:r>
              <a:rPr lang="en-US" sz="4000" b="1" dirty="0">
                <a:solidFill>
                  <a:schemeClr val="bg1"/>
                </a:solidFill>
                <a:latin typeface="+mj-lt"/>
              </a:rPr>
              <a:t>Gross Proceeds Subject to Post Issuance Compliance</a:t>
            </a:r>
          </a:p>
        </p:txBody>
      </p:sp>
      <p:sp>
        <p:nvSpPr>
          <p:cNvPr id="10" name="TextBox 9">
            <a:extLst>
              <a:ext uri="{FF2B5EF4-FFF2-40B4-BE49-F238E27FC236}">
                <a16:creationId xmlns:a16="http://schemas.microsoft.com/office/drawing/2014/main" id="{759A6FB1-285E-FBDA-69B8-161C74D40A45}"/>
              </a:ext>
            </a:extLst>
          </p:cNvPr>
          <p:cNvSpPr txBox="1"/>
          <p:nvPr/>
        </p:nvSpPr>
        <p:spPr>
          <a:xfrm>
            <a:off x="813691" y="1845735"/>
            <a:ext cx="4383460" cy="4408899"/>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300"/>
              </a:spcAft>
              <a:buClr>
                <a:srgbClr val="990000"/>
              </a:buClr>
              <a:buSzPct val="100000"/>
              <a:buFont typeface="Wingdings" panose="05000000000000000000" pitchFamily="2" charset="2"/>
              <a:buChar char="ü"/>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panose="020F0502020204030204" pitchFamily="34" charset="0"/>
                <a:cs typeface="Times New Roman" panose="02020603050405020304" pitchFamily="18" charset="0"/>
              </a:rPr>
              <a:t>Project / Construction </a:t>
            </a:r>
          </a:p>
          <a:p>
            <a:pPr marL="457200" marR="0" lvl="0" indent="-457200" algn="l" defTabSz="914400" rtl="0" eaLnBrk="1" fontAlgn="auto" latinLnBrk="0" hangingPunct="1">
              <a:lnSpc>
                <a:spcPct val="150000"/>
              </a:lnSpc>
              <a:spcBef>
                <a:spcPts val="0"/>
              </a:spcBef>
              <a:spcAft>
                <a:spcPts val="300"/>
              </a:spcAft>
              <a:buClr>
                <a:srgbClr val="990000"/>
              </a:buClr>
              <a:buSzPct val="100000"/>
              <a:buFont typeface="Wingdings" panose="05000000000000000000" pitchFamily="2" charset="2"/>
              <a:buChar char="ü"/>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panose="020F0502020204030204" pitchFamily="34" charset="0"/>
                <a:cs typeface="Times New Roman" panose="02020603050405020304" pitchFamily="18" charset="0"/>
              </a:rPr>
              <a:t>Cost of Issuance </a:t>
            </a:r>
          </a:p>
          <a:p>
            <a:pPr marL="457200" marR="0" lvl="0" indent="-457200" algn="l" defTabSz="914400" rtl="0" eaLnBrk="1" fontAlgn="auto" latinLnBrk="0" hangingPunct="1">
              <a:lnSpc>
                <a:spcPct val="150000"/>
              </a:lnSpc>
              <a:spcBef>
                <a:spcPts val="0"/>
              </a:spcBef>
              <a:spcAft>
                <a:spcPts val="300"/>
              </a:spcAft>
              <a:buClr>
                <a:srgbClr val="990000"/>
              </a:buClr>
              <a:buSzPct val="100000"/>
              <a:buFont typeface="Wingdings" panose="05000000000000000000" pitchFamily="2" charset="2"/>
              <a:buChar char="ü"/>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panose="020F0502020204030204" pitchFamily="34" charset="0"/>
                <a:cs typeface="Times New Roman" panose="02020603050405020304" pitchFamily="18" charset="0"/>
              </a:rPr>
              <a:t>Capitalized Interest</a:t>
            </a:r>
          </a:p>
          <a:p>
            <a:pPr marL="457200" marR="0" lvl="0" indent="-457200" algn="l" defTabSz="914400" rtl="0" eaLnBrk="1" fontAlgn="auto" latinLnBrk="0" hangingPunct="1">
              <a:lnSpc>
                <a:spcPct val="150000"/>
              </a:lnSpc>
              <a:spcBef>
                <a:spcPts val="0"/>
              </a:spcBef>
              <a:spcAft>
                <a:spcPts val="300"/>
              </a:spcAft>
              <a:buClr>
                <a:srgbClr val="990000"/>
              </a:buClr>
              <a:buSzPct val="100000"/>
              <a:buFont typeface="Wingdings" panose="05000000000000000000" pitchFamily="2" charset="2"/>
              <a:buChar char="ü"/>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panose="020F0502020204030204" pitchFamily="34" charset="0"/>
                <a:cs typeface="Times New Roman" panose="02020603050405020304" pitchFamily="18" charset="0"/>
              </a:rPr>
              <a:t>Debt Service Reserve</a:t>
            </a:r>
          </a:p>
          <a:p>
            <a:pPr marL="457200" marR="0" lvl="0" indent="-457200" algn="l" defTabSz="914400" rtl="0" eaLnBrk="1" fontAlgn="auto" latinLnBrk="0" hangingPunct="1">
              <a:lnSpc>
                <a:spcPct val="150000"/>
              </a:lnSpc>
              <a:spcBef>
                <a:spcPts val="0"/>
              </a:spcBef>
              <a:spcAft>
                <a:spcPts val="300"/>
              </a:spcAft>
              <a:buClr>
                <a:srgbClr val="990000"/>
              </a:buClr>
              <a:buSzPct val="100000"/>
              <a:buFont typeface="Wingdings" panose="05000000000000000000" pitchFamily="2" charset="2"/>
              <a:buChar char="ü"/>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panose="020F0502020204030204" pitchFamily="34" charset="0"/>
                <a:cs typeface="Times New Roman" panose="02020603050405020304" pitchFamily="18" charset="0"/>
              </a:rPr>
              <a:t>Escrow</a:t>
            </a:r>
          </a:p>
          <a:p>
            <a:pPr marR="0" lvl="0" algn="l" defTabSz="914400" rtl="0" eaLnBrk="1" fontAlgn="auto" latinLnBrk="0" hangingPunct="1">
              <a:lnSpc>
                <a:spcPct val="100000"/>
              </a:lnSpc>
              <a:spcBef>
                <a:spcPts val="0"/>
              </a:spcBef>
              <a:spcAft>
                <a:spcPts val="300"/>
              </a:spcAft>
              <a:buClr>
                <a:srgbClr val="DDDDDD"/>
              </a:buClr>
              <a:buSzPct val="100000"/>
              <a:tabLst/>
              <a:defRPr/>
            </a:pPr>
            <a:endParaRPr kumimoji="0" lang="en-US" sz="2800" b="0" i="0" u="none" strike="noStrike" kern="1200" cap="none" spc="0" normalizeH="0" baseline="0" noProof="0" dirty="0">
              <a:ln>
                <a:noFill/>
              </a:ln>
              <a:solidFill>
                <a:prstClr val="black">
                  <a:lumMod val="75000"/>
                  <a:lumOff val="25000"/>
                </a:prst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9ECDB024-5051-9E96-1E04-38F4FF1AAFE0}"/>
              </a:ext>
            </a:extLst>
          </p:cNvPr>
          <p:cNvSpPr>
            <a:spLocks noGrp="1"/>
          </p:cNvSpPr>
          <p:nvPr>
            <p:ph sz="half" idx="2"/>
          </p:nvPr>
        </p:nvSpPr>
        <p:spPr>
          <a:xfrm>
            <a:off x="6217920" y="1845735"/>
            <a:ext cx="4937760" cy="3911392"/>
          </a:xfrm>
        </p:spPr>
        <p:txBody>
          <a:bodyPr>
            <a:normAutofit/>
          </a:bodyPr>
          <a:lstStyle/>
          <a:p>
            <a:pPr>
              <a:lnSpc>
                <a:spcPct val="150000"/>
              </a:lnSpc>
              <a:spcBef>
                <a:spcPts val="0"/>
              </a:spcBef>
              <a:spcAft>
                <a:spcPts val="300"/>
              </a:spcAft>
              <a:buClr>
                <a:srgbClr val="990000"/>
              </a:buClr>
              <a:buFont typeface="Wingdings" panose="05000000000000000000" pitchFamily="2" charset="2"/>
              <a:buChar char="ü"/>
            </a:pPr>
            <a:r>
              <a:rPr lang="en-US" sz="3200" dirty="0">
                <a:latin typeface="Calibri" panose="020F0502020204030204" pitchFamily="34" charset="0"/>
                <a:cs typeface="Calibri" panose="020F0502020204030204" pitchFamily="34" charset="0"/>
              </a:rPr>
              <a:t> Sinking Funds</a:t>
            </a:r>
          </a:p>
          <a:p>
            <a:pPr>
              <a:lnSpc>
                <a:spcPct val="150000"/>
              </a:lnSpc>
              <a:spcBef>
                <a:spcPts val="0"/>
              </a:spcBef>
              <a:spcAft>
                <a:spcPts val="300"/>
              </a:spcAft>
              <a:buClr>
                <a:srgbClr val="990000"/>
              </a:buClr>
              <a:buFont typeface="Wingdings" panose="05000000000000000000" pitchFamily="2" charset="2"/>
              <a:buChar char="ü"/>
            </a:pPr>
            <a:r>
              <a:rPr lang="en-US" sz="3200" dirty="0">
                <a:latin typeface="Calibri" panose="020F0502020204030204" pitchFamily="34" charset="0"/>
                <a:cs typeface="Calibri" panose="020F0502020204030204" pitchFamily="34" charset="0"/>
              </a:rPr>
              <a:t> Interest Earnings</a:t>
            </a:r>
          </a:p>
          <a:p>
            <a:pPr>
              <a:lnSpc>
                <a:spcPct val="150000"/>
              </a:lnSpc>
              <a:spcBef>
                <a:spcPts val="0"/>
              </a:spcBef>
              <a:spcAft>
                <a:spcPts val="300"/>
              </a:spcAft>
              <a:buClr>
                <a:srgbClr val="990000"/>
              </a:buClr>
              <a:buFont typeface="Wingdings" panose="05000000000000000000" pitchFamily="2" charset="2"/>
              <a:buChar char="ü"/>
            </a:pPr>
            <a:r>
              <a:rPr lang="en-US" sz="3200" dirty="0">
                <a:latin typeface="Calibri" panose="020F0502020204030204" pitchFamily="34" charset="0"/>
                <a:cs typeface="Calibri" panose="020F0502020204030204" pitchFamily="34" charset="0"/>
              </a:rPr>
              <a:t> Pledged Proceeds</a:t>
            </a:r>
          </a:p>
          <a:p>
            <a:pPr>
              <a:lnSpc>
                <a:spcPct val="150000"/>
              </a:lnSpc>
              <a:spcBef>
                <a:spcPts val="0"/>
              </a:spcBef>
              <a:spcAft>
                <a:spcPts val="300"/>
              </a:spcAft>
              <a:buClr>
                <a:srgbClr val="990000"/>
              </a:buClr>
              <a:buFont typeface="Wingdings" panose="05000000000000000000" pitchFamily="2" charset="2"/>
              <a:buChar char="ü"/>
            </a:pPr>
            <a:r>
              <a:rPr lang="en-US" sz="3200" dirty="0">
                <a:latin typeface="Calibri" panose="020F0502020204030204" pitchFamily="34" charset="0"/>
                <a:cs typeface="Calibri" panose="020F0502020204030204" pitchFamily="34" charset="0"/>
              </a:rPr>
              <a:t> Transferred Proceeds</a:t>
            </a:r>
          </a:p>
        </p:txBody>
      </p:sp>
      <p:pic>
        <p:nvPicPr>
          <p:cNvPr id="2" name="Picture 1">
            <a:extLst>
              <a:ext uri="{FF2B5EF4-FFF2-40B4-BE49-F238E27FC236}">
                <a16:creationId xmlns:a16="http://schemas.microsoft.com/office/drawing/2014/main" id="{A9CF9755-AF20-A9FA-CEA7-281FE4A56FCA}"/>
              </a:ext>
            </a:extLst>
          </p:cNvPr>
          <p:cNvPicPr>
            <a:picLocks noChangeAspect="1"/>
          </p:cNvPicPr>
          <p:nvPr/>
        </p:nvPicPr>
        <p:blipFill>
          <a:blip r:embed="rId3"/>
          <a:stretch>
            <a:fillRect/>
          </a:stretch>
        </p:blipFill>
        <p:spPr>
          <a:xfrm>
            <a:off x="10429935" y="6254634"/>
            <a:ext cx="1670449" cy="566977"/>
          </a:xfrm>
          <a:prstGeom prst="rect">
            <a:avLst/>
          </a:prstGeom>
        </p:spPr>
      </p:pic>
    </p:spTree>
    <p:extLst>
      <p:ext uri="{BB962C8B-B14F-4D97-AF65-F5344CB8AC3E}">
        <p14:creationId xmlns:p14="http://schemas.microsoft.com/office/powerpoint/2010/main" val="3437873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CFA272-2E55-F59D-A416-C953CD2E8DA4}"/>
              </a:ext>
            </a:extLst>
          </p:cNvPr>
          <p:cNvSpPr>
            <a:spLocks noGrp="1"/>
          </p:cNvSpPr>
          <p:nvPr>
            <p:ph type="body" sz="half" idx="4294967295"/>
          </p:nvPr>
        </p:nvSpPr>
        <p:spPr>
          <a:xfrm>
            <a:off x="643467" y="2146801"/>
            <a:ext cx="3146566" cy="2741886"/>
          </a:xfrm>
        </p:spPr>
        <p:txBody>
          <a:bodyPr/>
          <a:lstStyle/>
          <a:p>
            <a:pPr marL="0" indent="0" algn="ctr" defTabSz="406908">
              <a:lnSpc>
                <a:spcPct val="100000"/>
              </a:lnSpc>
              <a:spcBef>
                <a:spcPts val="0"/>
              </a:spcBef>
              <a:buNone/>
              <a:defRPr/>
            </a:pPr>
            <a:endParaRPr lang="en-US" sz="3204" b="1" kern="1200" dirty="0">
              <a:solidFill>
                <a:srgbClr val="FFFFFF"/>
              </a:solidFill>
              <a:latin typeface="Calibri" panose="020F0502020204030204"/>
              <a:ea typeface="+mn-ea"/>
              <a:cs typeface="+mn-cs"/>
            </a:endParaRPr>
          </a:p>
          <a:p>
            <a:pPr marL="0" indent="0" algn="ctr" defTabSz="406908">
              <a:lnSpc>
                <a:spcPct val="100000"/>
              </a:lnSpc>
              <a:spcBef>
                <a:spcPts val="0"/>
              </a:spcBef>
              <a:buNone/>
              <a:defRPr/>
            </a:pPr>
            <a:endParaRPr lang="en-US" sz="3204" b="1" kern="1200" dirty="0">
              <a:solidFill>
                <a:schemeClr val="tx1"/>
              </a:solidFill>
              <a:latin typeface="Calibri" panose="020F0502020204030204"/>
              <a:ea typeface="+mn-ea"/>
              <a:cs typeface="+mn-cs"/>
            </a:endParaRPr>
          </a:p>
          <a:p>
            <a:pPr marL="0" indent="0" algn="ctr" defTabSz="406908">
              <a:lnSpc>
                <a:spcPct val="100000"/>
              </a:lnSpc>
              <a:spcBef>
                <a:spcPts val="0"/>
              </a:spcBef>
              <a:buNone/>
              <a:defRPr/>
            </a:pPr>
            <a:r>
              <a:rPr lang="en-US" sz="3204" b="1" kern="1200" dirty="0">
                <a:solidFill>
                  <a:srgbClr val="FFFFFF"/>
                </a:solidFill>
                <a:latin typeface="Calibri" panose="020F0502020204030204"/>
                <a:ea typeface="+mn-ea"/>
                <a:cs typeface="+mn-cs"/>
              </a:rPr>
              <a:t>Myth Busters</a:t>
            </a:r>
          </a:p>
          <a:p>
            <a:endParaRPr lang="en-US" dirty="0"/>
          </a:p>
        </p:txBody>
      </p:sp>
      <p:sp>
        <p:nvSpPr>
          <p:cNvPr id="2" name="Content Placeholder 2">
            <a:extLst>
              <a:ext uri="{FF2B5EF4-FFF2-40B4-BE49-F238E27FC236}">
                <a16:creationId xmlns:a16="http://schemas.microsoft.com/office/drawing/2014/main" id="{1FA12E6A-3935-F816-CBCB-C240A4CCFBBB}"/>
              </a:ext>
            </a:extLst>
          </p:cNvPr>
          <p:cNvSpPr>
            <a:spLocks noGrp="1"/>
          </p:cNvSpPr>
          <p:nvPr>
            <p:ph idx="4294967295"/>
          </p:nvPr>
        </p:nvSpPr>
        <p:spPr>
          <a:xfrm>
            <a:off x="5234473" y="678396"/>
            <a:ext cx="6550089" cy="5501207"/>
          </a:xfrm>
        </p:spPr>
        <p:txBody>
          <a:bodyPr anchor="ctr">
            <a:normAutofit fontScale="92500" lnSpcReduction="20000"/>
          </a:bodyPr>
          <a:lstStyle/>
          <a:p>
            <a:pPr marL="559499" lvl="2" indent="-406908" defTabSz="813816">
              <a:lnSpc>
                <a:spcPct val="100000"/>
              </a:lnSpc>
              <a:spcBef>
                <a:spcPct val="0"/>
              </a:spcBef>
            </a:pPr>
            <a:endParaRPr lang="en-US" sz="1700" b="1" kern="1200" dirty="0">
              <a:solidFill>
                <a:schemeClr val="tx1"/>
              </a:solidFill>
              <a:latin typeface="Calibri" panose="020F0502020204030204" pitchFamily="34" charset="0"/>
              <a:ea typeface="+mn-ea"/>
              <a:cs typeface="Calibri" panose="020F0502020204030204" pitchFamily="34" charset="0"/>
            </a:endParaRPr>
          </a:p>
          <a:p>
            <a:pPr marL="0" indent="0" defTabSz="813816">
              <a:spcBef>
                <a:spcPts val="890"/>
              </a:spcBef>
              <a:buNone/>
            </a:pPr>
            <a:r>
              <a:rPr lang="en-US" sz="3000" i="1" kern="1200" dirty="0">
                <a:solidFill>
                  <a:schemeClr val="tx1"/>
                </a:solidFill>
                <a:latin typeface="Calibri" panose="020F0502020204030204" pitchFamily="34" charset="0"/>
                <a:cs typeface="Calibri" panose="020F0502020204030204" pitchFamily="34" charset="0"/>
              </a:rPr>
              <a:t>“I need to spend all my Construction Proceeds within three years, or I’ll lose my tax-exempt status” </a:t>
            </a:r>
            <a:r>
              <a:rPr lang="en-US" sz="3000" kern="1200" dirty="0">
                <a:solidFill>
                  <a:srgbClr val="990000"/>
                </a:solidFill>
                <a:latin typeface="Calibri" panose="020F0502020204030204" pitchFamily="34" charset="0"/>
                <a:cs typeface="Calibri" panose="020F0502020204030204" pitchFamily="34" charset="0"/>
              </a:rPr>
              <a:t>– </a:t>
            </a:r>
            <a:r>
              <a:rPr lang="en-US" sz="3000" b="1" kern="1200" dirty="0">
                <a:solidFill>
                  <a:srgbClr val="990000"/>
                </a:solidFill>
                <a:latin typeface="Calibri" panose="020F0502020204030204" pitchFamily="34" charset="0"/>
                <a:cs typeface="Calibri" panose="020F0502020204030204" pitchFamily="34" charset="0"/>
              </a:rPr>
              <a:t>FALSE</a:t>
            </a:r>
          </a:p>
          <a:p>
            <a:pPr marL="0" indent="0" defTabSz="813816">
              <a:spcBef>
                <a:spcPts val="890"/>
              </a:spcBef>
              <a:buNone/>
            </a:pPr>
            <a:endParaRPr lang="en-US" sz="3000" kern="1200" dirty="0">
              <a:solidFill>
                <a:schemeClr val="tx1"/>
              </a:solidFill>
              <a:latin typeface="Calibri" panose="020F0502020204030204" pitchFamily="34" charset="0"/>
              <a:cs typeface="Calibri" panose="020F0502020204030204" pitchFamily="34" charset="0"/>
            </a:endParaRPr>
          </a:p>
          <a:p>
            <a:pPr marL="0" indent="0" defTabSz="813816">
              <a:spcBef>
                <a:spcPts val="890"/>
              </a:spcBef>
              <a:buNone/>
            </a:pPr>
            <a:r>
              <a:rPr lang="en-US" sz="3000" i="1" kern="1200" dirty="0">
                <a:solidFill>
                  <a:schemeClr val="tx1"/>
                </a:solidFill>
                <a:latin typeface="Calibri" panose="020F0502020204030204" pitchFamily="34" charset="0"/>
                <a:cs typeface="Calibri" panose="020F0502020204030204" pitchFamily="34" charset="0"/>
              </a:rPr>
              <a:t>“I should keep my gross proceeds in cash, so I’ll avoid arbitrage earnings” </a:t>
            </a:r>
            <a:r>
              <a:rPr lang="en-US" sz="3000" kern="1200" dirty="0">
                <a:solidFill>
                  <a:srgbClr val="990000"/>
                </a:solidFill>
                <a:latin typeface="Calibri" panose="020F0502020204030204" pitchFamily="34" charset="0"/>
                <a:cs typeface="Calibri" panose="020F0502020204030204" pitchFamily="34" charset="0"/>
              </a:rPr>
              <a:t>– </a:t>
            </a:r>
            <a:r>
              <a:rPr lang="en-US" sz="3000" b="1" kern="1200" dirty="0">
                <a:solidFill>
                  <a:srgbClr val="990000"/>
                </a:solidFill>
                <a:latin typeface="Calibri" panose="020F0502020204030204" pitchFamily="34" charset="0"/>
                <a:cs typeface="Calibri" panose="020F0502020204030204" pitchFamily="34" charset="0"/>
              </a:rPr>
              <a:t>FALSE</a:t>
            </a:r>
          </a:p>
          <a:p>
            <a:pPr marL="0" indent="0" defTabSz="813816">
              <a:spcBef>
                <a:spcPts val="890"/>
              </a:spcBef>
              <a:buNone/>
            </a:pPr>
            <a:endParaRPr lang="en-US" sz="3000" b="1" kern="1200" dirty="0">
              <a:solidFill>
                <a:srgbClr val="990000"/>
              </a:solidFill>
              <a:latin typeface="Calibri" panose="020F0502020204030204" pitchFamily="34" charset="0"/>
              <a:cs typeface="Calibri" panose="020F0502020204030204" pitchFamily="34" charset="0"/>
            </a:endParaRPr>
          </a:p>
          <a:p>
            <a:pPr marL="0" indent="0" defTabSz="813816">
              <a:spcBef>
                <a:spcPts val="890"/>
              </a:spcBef>
              <a:buNone/>
            </a:pPr>
            <a:r>
              <a:rPr lang="en-US" sz="3000" i="1" kern="1200" dirty="0">
                <a:latin typeface="Calibri" panose="020F0502020204030204" pitchFamily="34" charset="0"/>
                <a:cs typeface="Calibri" panose="020F0502020204030204" pitchFamily="34" charset="0"/>
              </a:rPr>
              <a:t>“If I invest some of the gross proceeds in tax-exempt investments, that will help lower my arbitrage earnings” - </a:t>
            </a:r>
            <a:r>
              <a:rPr lang="en-US" sz="3000" b="1" i="1" kern="1200" dirty="0">
                <a:solidFill>
                  <a:srgbClr val="990000"/>
                </a:solidFill>
                <a:latin typeface="Calibri" panose="020F0502020204030204" pitchFamily="34" charset="0"/>
                <a:cs typeface="Calibri" panose="020F0502020204030204" pitchFamily="34" charset="0"/>
              </a:rPr>
              <a:t>FALSE</a:t>
            </a:r>
          </a:p>
          <a:p>
            <a:pPr marL="0" indent="0" defTabSz="813816">
              <a:spcBef>
                <a:spcPts val="890"/>
              </a:spcBef>
              <a:buNone/>
            </a:pPr>
            <a:endParaRPr lang="en-US" sz="3000" kern="1200" dirty="0">
              <a:solidFill>
                <a:schemeClr val="tx1"/>
              </a:solidFill>
              <a:latin typeface="Calibri" panose="020F0502020204030204" pitchFamily="34" charset="0"/>
              <a:cs typeface="Calibri" panose="020F0502020204030204" pitchFamily="34" charset="0"/>
            </a:endParaRPr>
          </a:p>
          <a:p>
            <a:pPr marL="0" indent="0" defTabSz="813816">
              <a:spcBef>
                <a:spcPts val="890"/>
              </a:spcBef>
              <a:buNone/>
            </a:pPr>
            <a:r>
              <a:rPr lang="en-US" sz="3000" i="1" kern="1200" dirty="0">
                <a:solidFill>
                  <a:schemeClr val="tx1"/>
                </a:solidFill>
                <a:latin typeface="Calibri" panose="020F0502020204030204" pitchFamily="34" charset="0"/>
                <a:cs typeface="Calibri" panose="020F0502020204030204" pitchFamily="34" charset="0"/>
              </a:rPr>
              <a:t>“If I spend all of my Construction Proceeds within two years, I’ve met the 2-Year Spending Exception” </a:t>
            </a:r>
            <a:r>
              <a:rPr lang="en-US" sz="3000" i="1" kern="1200" dirty="0">
                <a:solidFill>
                  <a:srgbClr val="990000"/>
                </a:solidFill>
                <a:latin typeface="Calibri" panose="020F0502020204030204" pitchFamily="34" charset="0"/>
                <a:cs typeface="Calibri" panose="020F0502020204030204" pitchFamily="34" charset="0"/>
              </a:rPr>
              <a:t>– </a:t>
            </a:r>
            <a:r>
              <a:rPr lang="en-US" sz="3000" b="1" kern="1200" dirty="0">
                <a:solidFill>
                  <a:srgbClr val="990000"/>
                </a:solidFill>
                <a:latin typeface="Calibri" panose="020F0502020204030204" pitchFamily="34" charset="0"/>
                <a:cs typeface="Calibri" panose="020F0502020204030204" pitchFamily="34" charset="0"/>
              </a:rPr>
              <a:t>MAYBE</a:t>
            </a:r>
          </a:p>
          <a:p>
            <a:pPr marL="0" indent="0" defTabSz="813816">
              <a:spcBef>
                <a:spcPts val="890"/>
              </a:spcBef>
              <a:buNone/>
            </a:pPr>
            <a:endParaRPr lang="en-US" sz="1700" kern="1200" dirty="0">
              <a:solidFill>
                <a:schemeClr val="tx1"/>
              </a:solidFill>
              <a:latin typeface="Calibri" panose="020F0502020204030204" pitchFamily="34" charset="0"/>
              <a:ea typeface="+mn-ea"/>
              <a:cs typeface="Calibri" panose="020F0502020204030204" pitchFamily="34" charset="0"/>
            </a:endParaRPr>
          </a:p>
          <a:p>
            <a:pPr marL="0" indent="0">
              <a:buNone/>
            </a:pPr>
            <a:endParaRPr lang="en-US" sz="1700" dirty="0"/>
          </a:p>
        </p:txBody>
      </p:sp>
      <p:pic>
        <p:nvPicPr>
          <p:cNvPr id="6" name="Picture 5">
            <a:extLst>
              <a:ext uri="{FF2B5EF4-FFF2-40B4-BE49-F238E27FC236}">
                <a16:creationId xmlns:a16="http://schemas.microsoft.com/office/drawing/2014/main" id="{DB70DFD7-0D48-2446-A0DB-AD4F01E3EE8D}"/>
              </a:ext>
            </a:extLst>
          </p:cNvPr>
          <p:cNvPicPr>
            <a:picLocks noChangeAspect="1"/>
          </p:cNvPicPr>
          <p:nvPr/>
        </p:nvPicPr>
        <p:blipFill>
          <a:blip r:embed="rId3"/>
          <a:stretch>
            <a:fillRect/>
          </a:stretch>
        </p:blipFill>
        <p:spPr>
          <a:xfrm>
            <a:off x="10420604" y="6291023"/>
            <a:ext cx="1670449" cy="566977"/>
          </a:xfrm>
          <a:prstGeom prst="rect">
            <a:avLst/>
          </a:prstGeom>
        </p:spPr>
      </p:pic>
      <p:pic>
        <p:nvPicPr>
          <p:cNvPr id="7" name="Picture 6">
            <a:extLst>
              <a:ext uri="{FF2B5EF4-FFF2-40B4-BE49-F238E27FC236}">
                <a16:creationId xmlns:a16="http://schemas.microsoft.com/office/drawing/2014/main" id="{7CE0FC73-9A91-5269-64D7-784F6E081F45}"/>
              </a:ext>
            </a:extLst>
          </p:cNvPr>
          <p:cNvPicPr>
            <a:picLocks noChangeAspect="1"/>
          </p:cNvPicPr>
          <p:nvPr/>
        </p:nvPicPr>
        <p:blipFill>
          <a:blip r:embed="rId4"/>
          <a:stretch>
            <a:fillRect/>
          </a:stretch>
        </p:blipFill>
        <p:spPr>
          <a:xfrm>
            <a:off x="122201" y="1579783"/>
            <a:ext cx="4986960" cy="3194581"/>
          </a:xfrm>
          <a:prstGeom prst="rect">
            <a:avLst/>
          </a:prstGeom>
        </p:spPr>
      </p:pic>
    </p:spTree>
    <p:extLst>
      <p:ext uri="{BB962C8B-B14F-4D97-AF65-F5344CB8AC3E}">
        <p14:creationId xmlns:p14="http://schemas.microsoft.com/office/powerpoint/2010/main" val="3985545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55B1360-4D3A-EC40-0042-046572AD4139}"/>
              </a:ext>
            </a:extLst>
          </p:cNvPr>
          <p:cNvSpPr txBox="1"/>
          <p:nvPr/>
        </p:nvSpPr>
        <p:spPr>
          <a:xfrm>
            <a:off x="0" y="603366"/>
            <a:ext cx="12192000" cy="707886"/>
          </a:xfrm>
          <a:prstGeom prst="rect">
            <a:avLst/>
          </a:prstGeom>
          <a:solidFill>
            <a:srgbClr val="990000"/>
          </a:solidFill>
        </p:spPr>
        <p:txBody>
          <a:bodyPr wrap="square" rtlCol="0">
            <a:spAutoFit/>
          </a:bodyPr>
          <a:lstStyle/>
          <a:p>
            <a:pPr algn="ctr"/>
            <a:r>
              <a:rPr lang="en-US" sz="4000" b="1" dirty="0">
                <a:solidFill>
                  <a:schemeClr val="bg1"/>
                </a:solidFill>
                <a:latin typeface="+mj-lt"/>
              </a:rPr>
              <a:t>Exceptions</a:t>
            </a:r>
          </a:p>
        </p:txBody>
      </p:sp>
      <p:sp>
        <p:nvSpPr>
          <p:cNvPr id="10" name="TextBox 9">
            <a:extLst>
              <a:ext uri="{FF2B5EF4-FFF2-40B4-BE49-F238E27FC236}">
                <a16:creationId xmlns:a16="http://schemas.microsoft.com/office/drawing/2014/main" id="{759A6FB1-285E-FBDA-69B8-161C74D40A45}"/>
              </a:ext>
            </a:extLst>
          </p:cNvPr>
          <p:cNvSpPr txBox="1"/>
          <p:nvPr/>
        </p:nvSpPr>
        <p:spPr>
          <a:xfrm>
            <a:off x="153956" y="1598504"/>
            <a:ext cx="3671595" cy="671851"/>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300"/>
              </a:spcAft>
              <a:buClr>
                <a:srgbClr val="DDDDDD"/>
              </a:buClr>
              <a:buSzPct val="100000"/>
              <a:tabLst/>
              <a:defRPr/>
            </a:pPr>
            <a:r>
              <a:rPr kumimoji="0" lang="en-US" sz="2800" b="0" i="0" u="none" strike="noStrike" kern="120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rPr>
              <a:t>Small </a:t>
            </a:r>
            <a:r>
              <a:rPr kumimoji="0" lang="en-US" sz="2800" i="0" u="none" strike="noStrike" kern="1200" normalizeH="0" baseline="0" noProof="0" dirty="0">
                <a:uLnTx/>
                <a:uFillTx/>
                <a:latin typeface="Calibri" panose="020F0502020204030204"/>
                <a:ea typeface="Calibri" panose="020F0502020204030204" pitchFamily="34" charset="0"/>
                <a:cs typeface="Times New Roman" panose="02020603050405020304" pitchFamily="18" charset="0"/>
              </a:rPr>
              <a:t>Issuer</a:t>
            </a:r>
            <a:r>
              <a:rPr kumimoji="0" lang="en-US" sz="2800" b="0" i="0" u="none" strike="noStrike" kern="1200" cap="none" spc="0" normalizeH="0" baseline="0" noProof="0" dirty="0">
                <a:ln>
                  <a:noFill/>
                </a:ln>
                <a:effectLst/>
                <a:uLnTx/>
                <a:uFillTx/>
                <a:latin typeface="Calibri" panose="020F0502020204030204"/>
                <a:ea typeface="Calibri" panose="020F0502020204030204" pitchFamily="34" charset="0"/>
                <a:cs typeface="Times New Roman" panose="02020603050405020304" pitchFamily="18" charset="0"/>
              </a:rPr>
              <a:t> Exception *</a:t>
            </a:r>
          </a:p>
        </p:txBody>
      </p:sp>
      <p:sp>
        <p:nvSpPr>
          <p:cNvPr id="14" name="Content Placeholder 13">
            <a:extLst>
              <a:ext uri="{FF2B5EF4-FFF2-40B4-BE49-F238E27FC236}">
                <a16:creationId xmlns:a16="http://schemas.microsoft.com/office/drawing/2014/main" id="{9ECDB024-5051-9E96-1E04-38F4FF1AAFE0}"/>
              </a:ext>
            </a:extLst>
          </p:cNvPr>
          <p:cNvSpPr>
            <a:spLocks noGrp="1"/>
          </p:cNvSpPr>
          <p:nvPr>
            <p:ph sz="half" idx="4294967295"/>
          </p:nvPr>
        </p:nvSpPr>
        <p:spPr>
          <a:xfrm>
            <a:off x="8179213" y="4700986"/>
            <a:ext cx="3869094" cy="1325534"/>
          </a:xfrm>
        </p:spPr>
        <p:txBody>
          <a:bodyPr>
            <a:normAutofit/>
          </a:bodyPr>
          <a:lstStyle/>
          <a:p>
            <a:pPr>
              <a:lnSpc>
                <a:spcPct val="100000"/>
              </a:lnSpc>
              <a:spcBef>
                <a:spcPts val="0"/>
              </a:spcBef>
              <a:spcAft>
                <a:spcPts val="0"/>
              </a:spcAft>
            </a:pPr>
            <a:r>
              <a:rPr lang="en-US" sz="2800" dirty="0">
                <a:solidFill>
                  <a:schemeClr val="tx1"/>
                </a:solidFill>
                <a:latin typeface="Calibri" panose="020F0502020204030204" pitchFamily="34" charset="0"/>
                <a:cs typeface="Calibri" panose="020F0502020204030204" pitchFamily="34" charset="0"/>
              </a:rPr>
              <a:t>Bona Fide Debt Service     Fund Exception</a:t>
            </a:r>
          </a:p>
        </p:txBody>
      </p:sp>
      <p:sp>
        <p:nvSpPr>
          <p:cNvPr id="3" name="TextBox 2">
            <a:extLst>
              <a:ext uri="{FF2B5EF4-FFF2-40B4-BE49-F238E27FC236}">
                <a16:creationId xmlns:a16="http://schemas.microsoft.com/office/drawing/2014/main" id="{23984D44-1920-7A34-72EE-44DBBD413D13}"/>
              </a:ext>
            </a:extLst>
          </p:cNvPr>
          <p:cNvSpPr txBox="1"/>
          <p:nvPr/>
        </p:nvSpPr>
        <p:spPr>
          <a:xfrm>
            <a:off x="4029455" y="2198729"/>
            <a:ext cx="4149758" cy="2277547"/>
          </a:xfrm>
          <a:prstGeom prst="rect">
            <a:avLst/>
          </a:prstGeom>
          <a:noFill/>
        </p:spPr>
        <p:txBody>
          <a:bodyPr wrap="square" rtlCol="0">
            <a:spAutoFit/>
          </a:bodyPr>
          <a:lstStyle/>
          <a:p>
            <a:endParaRPr lang="en-US" sz="2800" dirty="0">
              <a:latin typeface="Calibri" panose="020F0502020204030204" pitchFamily="34" charset="0"/>
              <a:cs typeface="Calibri" panose="020F0502020204030204" pitchFamily="34" charset="0"/>
            </a:endParaRPr>
          </a:p>
          <a:p>
            <a:pPr>
              <a:spcAft>
                <a:spcPts val="1200"/>
              </a:spcAft>
            </a:pPr>
            <a:r>
              <a:rPr lang="en-US" sz="2800" dirty="0">
                <a:latin typeface="Calibri" panose="020F0502020204030204" pitchFamily="34" charset="0"/>
                <a:cs typeface="Calibri" panose="020F0502020204030204" pitchFamily="34" charset="0"/>
              </a:rPr>
              <a:t>Spending Exceptions</a:t>
            </a:r>
          </a:p>
          <a:p>
            <a:pPr marL="342900" indent="-342900">
              <a:spcAft>
                <a:spcPts val="600"/>
              </a:spcAft>
              <a:buClr>
                <a:srgbClr val="990000"/>
              </a:buClr>
              <a:buFont typeface="Wingdings" panose="05000000000000000000" pitchFamily="2" charset="2"/>
              <a:buChar char="ü"/>
            </a:pPr>
            <a:r>
              <a:rPr lang="en-US" sz="2200" dirty="0">
                <a:latin typeface="Calibri" panose="020F0502020204030204" pitchFamily="34" charset="0"/>
                <a:cs typeface="Calibri" panose="020F0502020204030204" pitchFamily="34" charset="0"/>
              </a:rPr>
              <a:t>6-month spending exception</a:t>
            </a:r>
          </a:p>
          <a:p>
            <a:pPr marL="342900" indent="-342900">
              <a:spcAft>
                <a:spcPts val="600"/>
              </a:spcAft>
              <a:buClr>
                <a:srgbClr val="990000"/>
              </a:buClr>
              <a:buFont typeface="Wingdings" panose="05000000000000000000" pitchFamily="2" charset="2"/>
              <a:buChar char="ü"/>
            </a:pPr>
            <a:r>
              <a:rPr lang="en-US" sz="2200" dirty="0">
                <a:latin typeface="Calibri" panose="020F0502020204030204" pitchFamily="34" charset="0"/>
                <a:cs typeface="Calibri" panose="020F0502020204030204" pitchFamily="34" charset="0"/>
              </a:rPr>
              <a:t>18-month spending exception</a:t>
            </a:r>
          </a:p>
          <a:p>
            <a:pPr marL="342900" indent="-342900">
              <a:buClr>
                <a:srgbClr val="990000"/>
              </a:buClr>
              <a:buFont typeface="Wingdings" panose="05000000000000000000" pitchFamily="2" charset="2"/>
              <a:buChar char="ü"/>
            </a:pPr>
            <a:r>
              <a:rPr lang="en-US" sz="2200" dirty="0">
                <a:latin typeface="Calibri" panose="020F0502020204030204" pitchFamily="34" charset="0"/>
                <a:cs typeface="Calibri" panose="020F0502020204030204" pitchFamily="34" charset="0"/>
              </a:rPr>
              <a:t>2-year spending exception</a:t>
            </a:r>
          </a:p>
        </p:txBody>
      </p:sp>
      <p:sp>
        <p:nvSpPr>
          <p:cNvPr id="11" name="Rectangle: Rounded Corners 10">
            <a:extLst>
              <a:ext uri="{FF2B5EF4-FFF2-40B4-BE49-F238E27FC236}">
                <a16:creationId xmlns:a16="http://schemas.microsoft.com/office/drawing/2014/main" id="{AB0B0CCD-7DDA-D566-16DF-79C591AA7148}"/>
              </a:ext>
            </a:extLst>
          </p:cNvPr>
          <p:cNvSpPr/>
          <p:nvPr/>
        </p:nvSpPr>
        <p:spPr>
          <a:xfrm>
            <a:off x="108857" y="1598504"/>
            <a:ext cx="3761792" cy="798435"/>
          </a:xfrm>
          <a:prstGeom prst="roundRect">
            <a:avLst/>
          </a:prstGeom>
          <a:noFill/>
          <a:ln w="38100">
            <a:solidFill>
              <a:srgbClr val="99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90000"/>
                </a:solidFill>
              </a:ln>
              <a:solidFill>
                <a:schemeClr val="bg1"/>
              </a:solidFill>
            </a:endParaRPr>
          </a:p>
        </p:txBody>
      </p:sp>
      <p:sp>
        <p:nvSpPr>
          <p:cNvPr id="12" name="Rectangle: Rounded Corners 11">
            <a:extLst>
              <a:ext uri="{FF2B5EF4-FFF2-40B4-BE49-F238E27FC236}">
                <a16:creationId xmlns:a16="http://schemas.microsoft.com/office/drawing/2014/main" id="{8A7C47A5-E2A4-5592-DA54-3FF31730C9F8}"/>
              </a:ext>
            </a:extLst>
          </p:cNvPr>
          <p:cNvSpPr/>
          <p:nvPr/>
        </p:nvSpPr>
        <p:spPr>
          <a:xfrm>
            <a:off x="3825551" y="2539815"/>
            <a:ext cx="4265925" cy="2091028"/>
          </a:xfrm>
          <a:prstGeom prst="roundRect">
            <a:avLst/>
          </a:prstGeom>
          <a:noFill/>
          <a:ln w="38100">
            <a:solidFill>
              <a:srgbClr val="99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6617FFFF-0812-778A-91C3-1C65B6DF3A7A}"/>
              </a:ext>
            </a:extLst>
          </p:cNvPr>
          <p:cNvSpPr/>
          <p:nvPr/>
        </p:nvSpPr>
        <p:spPr>
          <a:xfrm>
            <a:off x="8091476" y="4655020"/>
            <a:ext cx="3781263" cy="1137828"/>
          </a:xfrm>
          <a:prstGeom prst="roundRect">
            <a:avLst/>
          </a:prstGeom>
          <a:noFill/>
          <a:ln w="38100">
            <a:solidFill>
              <a:srgbClr val="99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2678C73-2C9C-9229-6FD7-60A6F232131B}"/>
              </a:ext>
            </a:extLst>
          </p:cNvPr>
          <p:cNvSpPr txBox="1"/>
          <p:nvPr/>
        </p:nvSpPr>
        <p:spPr>
          <a:xfrm>
            <a:off x="0" y="5971592"/>
            <a:ext cx="8434873" cy="369332"/>
          </a:xfrm>
          <a:prstGeom prst="rect">
            <a:avLst/>
          </a:prstGeom>
          <a:noFill/>
        </p:spPr>
        <p:txBody>
          <a:bodyPr wrap="square" rtlCol="0">
            <a:spAutoFit/>
          </a:bodyPr>
          <a:lstStyle/>
          <a:p>
            <a:r>
              <a:rPr lang="en-US" b="1" dirty="0">
                <a:latin typeface="+mj-lt"/>
              </a:rPr>
              <a:t>* Yield restriction still applies for Small Issuers.</a:t>
            </a:r>
          </a:p>
        </p:txBody>
      </p:sp>
      <p:pic>
        <p:nvPicPr>
          <p:cNvPr id="4" name="Picture 3">
            <a:extLst>
              <a:ext uri="{FF2B5EF4-FFF2-40B4-BE49-F238E27FC236}">
                <a16:creationId xmlns:a16="http://schemas.microsoft.com/office/drawing/2014/main" id="{AC47B590-36BB-48BA-7A78-4D40D0A52DC7}"/>
              </a:ext>
            </a:extLst>
          </p:cNvPr>
          <p:cNvPicPr>
            <a:picLocks noChangeAspect="1"/>
          </p:cNvPicPr>
          <p:nvPr/>
        </p:nvPicPr>
        <p:blipFill>
          <a:blip r:embed="rId3"/>
          <a:stretch>
            <a:fillRect/>
          </a:stretch>
        </p:blipFill>
        <p:spPr>
          <a:xfrm>
            <a:off x="10377858" y="6254634"/>
            <a:ext cx="1670449" cy="566977"/>
          </a:xfrm>
          <a:prstGeom prst="rect">
            <a:avLst/>
          </a:prstGeom>
        </p:spPr>
      </p:pic>
    </p:spTree>
    <p:extLst>
      <p:ext uri="{BB962C8B-B14F-4D97-AF65-F5344CB8AC3E}">
        <p14:creationId xmlns:p14="http://schemas.microsoft.com/office/powerpoint/2010/main" val="3455582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55B1360-4D3A-EC40-0042-046572AD4139}"/>
              </a:ext>
            </a:extLst>
          </p:cNvPr>
          <p:cNvSpPr txBox="1"/>
          <p:nvPr/>
        </p:nvSpPr>
        <p:spPr>
          <a:xfrm>
            <a:off x="0" y="323447"/>
            <a:ext cx="12192000" cy="707886"/>
          </a:xfrm>
          <a:prstGeom prst="rect">
            <a:avLst/>
          </a:prstGeom>
          <a:solidFill>
            <a:srgbClr val="990000"/>
          </a:solidFill>
        </p:spPr>
        <p:txBody>
          <a:bodyPr wrap="square" rtlCol="0">
            <a:spAutoFit/>
          </a:bodyPr>
          <a:lstStyle/>
          <a:p>
            <a:pPr algn="ctr"/>
            <a:r>
              <a:rPr lang="en-US" sz="4000" b="1" dirty="0">
                <a:solidFill>
                  <a:schemeClr val="bg1"/>
                </a:solidFill>
                <a:latin typeface="+mj-lt"/>
              </a:rPr>
              <a:t>Small Issuer Exception</a:t>
            </a:r>
          </a:p>
        </p:txBody>
      </p:sp>
      <p:sp>
        <p:nvSpPr>
          <p:cNvPr id="3" name="TextBox 2">
            <a:extLst>
              <a:ext uri="{FF2B5EF4-FFF2-40B4-BE49-F238E27FC236}">
                <a16:creationId xmlns:a16="http://schemas.microsoft.com/office/drawing/2014/main" id="{BE9CEF20-86C4-2EC7-8A32-A60FE28A99DA}"/>
              </a:ext>
            </a:extLst>
          </p:cNvPr>
          <p:cNvSpPr txBox="1"/>
          <p:nvPr/>
        </p:nvSpPr>
        <p:spPr>
          <a:xfrm>
            <a:off x="671804" y="1680027"/>
            <a:ext cx="10590245" cy="4001095"/>
          </a:xfrm>
          <a:prstGeom prst="rect">
            <a:avLst/>
          </a:prstGeom>
          <a:noFill/>
        </p:spPr>
        <p:txBody>
          <a:bodyPr wrap="square">
            <a:spAutoFit/>
          </a:bodyPr>
          <a:lstStyle/>
          <a:p>
            <a:pPr algn="l">
              <a:spcAft>
                <a:spcPts val="1800"/>
              </a:spcAft>
            </a:pPr>
            <a:r>
              <a:rPr lang="en-US" sz="2800" b="0" i="0" u="none" strike="noStrike" baseline="0" dirty="0">
                <a:solidFill>
                  <a:srgbClr val="333333"/>
                </a:solidFill>
                <a:latin typeface="Calibri" panose="020F0502020204030204" pitchFamily="34" charset="0"/>
                <a:cs typeface="Calibri" panose="020F0502020204030204" pitchFamily="34" charset="0"/>
              </a:rPr>
              <a:t>Government entity with general taxing power issues $5 million or less of cumulative tax-exempt financings in one calendar year, they are exempt from the rebate requirements. </a:t>
            </a:r>
          </a:p>
          <a:p>
            <a:pPr algn="l">
              <a:spcAft>
                <a:spcPts val="1800"/>
              </a:spcAft>
            </a:pPr>
            <a:r>
              <a:rPr lang="en-US" sz="2800" dirty="0">
                <a:solidFill>
                  <a:srgbClr val="333333"/>
                </a:solidFill>
                <a:latin typeface="Calibri" panose="020F0502020204030204" pitchFamily="34" charset="0"/>
                <a:cs typeface="Calibri" panose="020F0502020204030204" pitchFamily="34" charset="0"/>
              </a:rPr>
              <a:t>Y</a:t>
            </a:r>
            <a:r>
              <a:rPr lang="en-US" sz="2800" b="0" i="0" u="none" strike="noStrike" baseline="0" dirty="0">
                <a:solidFill>
                  <a:srgbClr val="333333"/>
                </a:solidFill>
                <a:latin typeface="Calibri" panose="020F0502020204030204" pitchFamily="34" charset="0"/>
                <a:cs typeface="Calibri" panose="020F0502020204030204" pitchFamily="34" charset="0"/>
              </a:rPr>
              <a:t>ield restriction rules still apply to Small Issuers for effective temporary periods. </a:t>
            </a:r>
          </a:p>
          <a:p>
            <a:pPr algn="l"/>
            <a:r>
              <a:rPr lang="en-US" sz="2800" b="0" i="0" u="none" strike="noStrike" baseline="0" dirty="0">
                <a:solidFill>
                  <a:srgbClr val="333333"/>
                </a:solidFill>
                <a:latin typeface="Calibri" panose="020F0502020204030204" pitchFamily="34" charset="0"/>
                <a:cs typeface="Calibri" panose="020F0502020204030204" pitchFamily="34" charset="0"/>
              </a:rPr>
              <a:t>Legislative changes increased the Small Issuer Exception limits: </a:t>
            </a:r>
          </a:p>
          <a:p>
            <a:pPr algn="l"/>
            <a:r>
              <a:rPr lang="en-US" sz="2800" b="0" i="0" u="none" strike="noStrike" baseline="0" dirty="0">
                <a:solidFill>
                  <a:srgbClr val="333333"/>
                </a:solidFill>
                <a:latin typeface="Calibri" panose="020F0502020204030204" pitchFamily="34" charset="0"/>
                <a:cs typeface="Calibri" panose="020F0502020204030204" pitchFamily="34" charset="0"/>
              </a:rPr>
              <a:t>Up to $15 million with at least $10 million used to finance public schools for bonds issued after December 31, 2001.</a:t>
            </a:r>
            <a:endParaRPr lang="en-US" sz="28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B08ABA2-B83E-E857-BC36-58D353EC1DCB}"/>
              </a:ext>
            </a:extLst>
          </p:cNvPr>
          <p:cNvPicPr>
            <a:picLocks noChangeAspect="1"/>
          </p:cNvPicPr>
          <p:nvPr/>
        </p:nvPicPr>
        <p:blipFill>
          <a:blip r:embed="rId3"/>
          <a:stretch>
            <a:fillRect/>
          </a:stretch>
        </p:blipFill>
        <p:spPr>
          <a:xfrm>
            <a:off x="10426824" y="6251064"/>
            <a:ext cx="1670449" cy="566977"/>
          </a:xfrm>
          <a:prstGeom prst="rect">
            <a:avLst/>
          </a:prstGeom>
        </p:spPr>
      </p:pic>
    </p:spTree>
    <p:extLst>
      <p:ext uri="{BB962C8B-B14F-4D97-AF65-F5344CB8AC3E}">
        <p14:creationId xmlns:p14="http://schemas.microsoft.com/office/powerpoint/2010/main" val="267994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55B1360-4D3A-EC40-0042-046572AD4139}"/>
              </a:ext>
            </a:extLst>
          </p:cNvPr>
          <p:cNvSpPr txBox="1"/>
          <p:nvPr/>
        </p:nvSpPr>
        <p:spPr>
          <a:xfrm>
            <a:off x="0" y="323447"/>
            <a:ext cx="12192000" cy="707886"/>
          </a:xfrm>
          <a:prstGeom prst="rect">
            <a:avLst/>
          </a:prstGeom>
          <a:solidFill>
            <a:srgbClr val="990000"/>
          </a:solidFill>
        </p:spPr>
        <p:txBody>
          <a:bodyPr wrap="square" rtlCol="0">
            <a:spAutoFit/>
          </a:bodyPr>
          <a:lstStyle/>
          <a:p>
            <a:pPr algn="ctr"/>
            <a:r>
              <a:rPr lang="en-US" sz="4000" b="1" dirty="0">
                <a:solidFill>
                  <a:schemeClr val="bg1"/>
                </a:solidFill>
                <a:latin typeface="+mj-lt"/>
              </a:rPr>
              <a:t>Spending Exceptions</a:t>
            </a:r>
          </a:p>
        </p:txBody>
      </p:sp>
      <p:sp>
        <p:nvSpPr>
          <p:cNvPr id="4" name="TextBox 3">
            <a:extLst>
              <a:ext uri="{FF2B5EF4-FFF2-40B4-BE49-F238E27FC236}">
                <a16:creationId xmlns:a16="http://schemas.microsoft.com/office/drawing/2014/main" id="{0821FC12-8E9B-2440-9D17-6E9902D174B2}"/>
              </a:ext>
            </a:extLst>
          </p:cNvPr>
          <p:cNvSpPr txBox="1"/>
          <p:nvPr/>
        </p:nvSpPr>
        <p:spPr>
          <a:xfrm>
            <a:off x="538198" y="1172817"/>
            <a:ext cx="11163134" cy="5078313"/>
          </a:xfrm>
          <a:prstGeom prst="rect">
            <a:avLst/>
          </a:prstGeom>
          <a:noFill/>
        </p:spPr>
        <p:txBody>
          <a:bodyPr wrap="square">
            <a:spAutoFit/>
          </a:bodyPr>
          <a:lstStyle/>
          <a:p>
            <a:pPr marL="0" marR="0">
              <a:spcBef>
                <a:spcPts val="0"/>
              </a:spcBef>
              <a:spcAft>
                <a:spcPts val="600"/>
              </a:spcAft>
            </a:pPr>
            <a:r>
              <a:rPr lang="en-US" b="1" dirty="0">
                <a:effectLst/>
                <a:latin typeface="+mj-lt"/>
                <a:ea typeface="Calibri" panose="020F0502020204030204" pitchFamily="34" charset="0"/>
                <a:cs typeface="Times New Roman" panose="02020603050405020304" pitchFamily="18" charset="0"/>
              </a:rPr>
              <a:t>Six-Month Exception:</a:t>
            </a:r>
          </a:p>
          <a:p>
            <a:pPr marL="342900" marR="0" indent="-342900">
              <a:spcBef>
                <a:spcPts val="0"/>
              </a:spcBef>
              <a:spcAft>
                <a:spcPts val="0"/>
              </a:spcAft>
              <a:buClr>
                <a:srgbClr val="990000"/>
              </a:buClr>
              <a:buFont typeface="Arial" panose="020B0604020202020204" pitchFamily="34" charset="0"/>
              <a:buChar char="•"/>
            </a:pPr>
            <a:r>
              <a:rPr lang="en-US" sz="1800" dirty="0">
                <a:effectLst/>
                <a:latin typeface="+mj-lt"/>
                <a:ea typeface="Calibri" panose="020F0502020204030204" pitchFamily="34" charset="0"/>
                <a:cs typeface="Times New Roman" panose="02020603050405020304" pitchFamily="18" charset="0"/>
              </a:rPr>
              <a:t>100% at 6 Months</a:t>
            </a:r>
          </a:p>
          <a:p>
            <a:pPr marR="0">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p>
            <a:pPr marL="0" indent="0">
              <a:spcBef>
                <a:spcPts val="0"/>
              </a:spcBef>
              <a:spcAft>
                <a:spcPts val="0"/>
              </a:spcAft>
              <a:buNone/>
            </a:pPr>
            <a:r>
              <a:rPr lang="en-US" sz="1800" b="1" dirty="0">
                <a:latin typeface="+mj-lt"/>
                <a:ea typeface="Calibri" panose="020F0502020204030204" pitchFamily="34" charset="0"/>
                <a:cs typeface="Times New Roman" panose="02020603050405020304" pitchFamily="18" charset="0"/>
              </a:rPr>
              <a:t> </a:t>
            </a:r>
            <a:r>
              <a:rPr lang="en-US" b="1" dirty="0">
                <a:latin typeface="+mj-lt"/>
                <a:ea typeface="Calibri" panose="020F0502020204030204" pitchFamily="34" charset="0"/>
                <a:cs typeface="Times New Roman" panose="02020603050405020304" pitchFamily="18" charset="0"/>
              </a:rPr>
              <a:t>Eighteen</a:t>
            </a:r>
            <a:r>
              <a:rPr lang="en-US" b="1" dirty="0">
                <a:effectLst/>
                <a:latin typeface="+mj-lt"/>
                <a:ea typeface="Calibri" panose="020F0502020204030204" pitchFamily="34" charset="0"/>
                <a:cs typeface="Times New Roman" panose="02020603050405020304" pitchFamily="18" charset="0"/>
              </a:rPr>
              <a:t>-Month Exception:</a:t>
            </a:r>
          </a:p>
          <a:p>
            <a:pPr>
              <a:spcBef>
                <a:spcPts val="0"/>
              </a:spcBef>
              <a:spcAft>
                <a:spcPts val="0"/>
              </a:spcAft>
            </a:pPr>
            <a:endParaRPr lang="en-US" sz="900" b="1" dirty="0">
              <a:effectLst/>
              <a:latin typeface="+mj-lt"/>
              <a:ea typeface="Calibri" panose="020F0502020204030204" pitchFamily="34" charset="0"/>
              <a:cs typeface="Times New Roman" panose="02020603050405020304" pitchFamily="18" charset="0"/>
            </a:endParaRPr>
          </a:p>
          <a:p>
            <a:pPr>
              <a:spcBef>
                <a:spcPts val="0"/>
              </a:spcBef>
              <a:spcAft>
                <a:spcPts val="600"/>
              </a:spcAft>
              <a:buClr>
                <a:srgbClr val="990000"/>
              </a:buClr>
              <a:buFont typeface="Arial" panose="020B0604020202020204" pitchFamily="34" charset="0"/>
              <a:buChar char="•"/>
            </a:pPr>
            <a:r>
              <a:rPr lang="en-US" sz="1800" dirty="0">
                <a:effectLst/>
                <a:latin typeface="+mj-lt"/>
                <a:ea typeface="Calibri" panose="020F0502020204030204" pitchFamily="34" charset="0"/>
                <a:cs typeface="Times New Roman" panose="02020603050405020304" pitchFamily="18" charset="0"/>
              </a:rPr>
              <a:t>   15% at 6 Months</a:t>
            </a:r>
          </a:p>
          <a:p>
            <a:pPr>
              <a:spcBef>
                <a:spcPts val="0"/>
              </a:spcBef>
              <a:spcAft>
                <a:spcPts val="600"/>
              </a:spcAft>
              <a:buClr>
                <a:srgbClr val="990000"/>
              </a:buClr>
              <a:buFont typeface="Arial" panose="020B0604020202020204" pitchFamily="34" charset="0"/>
              <a:buChar char="•"/>
            </a:pPr>
            <a:r>
              <a:rPr lang="en-US" sz="1800" dirty="0">
                <a:effectLst/>
                <a:latin typeface="+mj-lt"/>
                <a:ea typeface="Calibri" panose="020F0502020204030204" pitchFamily="34" charset="0"/>
                <a:cs typeface="Times New Roman" panose="02020603050405020304" pitchFamily="18" charset="0"/>
              </a:rPr>
              <a:t>   60% at 12 Months</a:t>
            </a:r>
          </a:p>
          <a:p>
            <a:pPr>
              <a:spcBef>
                <a:spcPts val="0"/>
              </a:spcBef>
              <a:spcAft>
                <a:spcPts val="600"/>
              </a:spcAft>
              <a:buClr>
                <a:srgbClr val="990000"/>
              </a:buClr>
              <a:buFont typeface="Arial" panose="020B0604020202020204" pitchFamily="34" charset="0"/>
              <a:buChar char="•"/>
            </a:pPr>
            <a:r>
              <a:rPr lang="en-US" sz="1800" dirty="0">
                <a:latin typeface="+mj-lt"/>
                <a:ea typeface="Calibri" panose="020F0502020204030204" pitchFamily="34" charset="0"/>
                <a:cs typeface="Times New Roman" panose="02020603050405020304" pitchFamily="18" charset="0"/>
              </a:rPr>
              <a:t>   100% at 18 Months </a:t>
            </a:r>
            <a:r>
              <a:rPr lang="en-US" sz="1200" dirty="0">
                <a:latin typeface="+mj-lt"/>
                <a:ea typeface="Calibri" panose="020F0502020204030204" pitchFamily="34" charset="0"/>
                <a:cs typeface="Times New Roman" panose="02020603050405020304" pitchFamily="18" charset="0"/>
              </a:rPr>
              <a:t>(5% reasonable retainage)</a:t>
            </a:r>
          </a:p>
          <a:p>
            <a:pPr>
              <a:spcBef>
                <a:spcPts val="0"/>
              </a:spcBef>
              <a:spcAft>
                <a:spcPts val="600"/>
              </a:spcAft>
            </a:pPr>
            <a:endParaRPr lang="en-US" dirty="0">
              <a:latin typeface="+mj-lt"/>
              <a:ea typeface="Calibri" panose="020F0502020204030204" pitchFamily="34" charset="0"/>
              <a:cs typeface="Times New Roman" panose="02020603050405020304" pitchFamily="18" charset="0"/>
            </a:endParaRPr>
          </a:p>
          <a:p>
            <a:pPr marL="0" indent="0">
              <a:spcBef>
                <a:spcPts val="0"/>
              </a:spcBef>
              <a:spcAft>
                <a:spcPts val="0"/>
              </a:spcAft>
              <a:buNone/>
            </a:pPr>
            <a:r>
              <a:rPr lang="en-US" sz="1800" b="1" dirty="0">
                <a:effectLst/>
                <a:latin typeface="+mj-lt"/>
                <a:ea typeface="Calibri" panose="020F0502020204030204" pitchFamily="34" charset="0"/>
                <a:cs typeface="Times New Roman" panose="02020603050405020304" pitchFamily="18" charset="0"/>
              </a:rPr>
              <a:t> </a:t>
            </a:r>
            <a:r>
              <a:rPr lang="en-US" b="1" dirty="0">
                <a:effectLst/>
                <a:latin typeface="+mj-lt"/>
                <a:ea typeface="Calibri" panose="020F0502020204030204" pitchFamily="34" charset="0"/>
                <a:cs typeface="Times New Roman" panose="02020603050405020304" pitchFamily="18" charset="0"/>
              </a:rPr>
              <a:t>Two-Year Construction Exception:</a:t>
            </a:r>
          </a:p>
          <a:p>
            <a:pPr marL="0" indent="0">
              <a:spcBef>
                <a:spcPts val="0"/>
              </a:spcBef>
              <a:spcAft>
                <a:spcPts val="0"/>
              </a:spcAft>
              <a:buNone/>
            </a:pPr>
            <a:endParaRPr lang="en-US" sz="1000" b="1" dirty="0">
              <a:latin typeface="+mj-lt"/>
              <a:ea typeface="Calibri" panose="020F0502020204030204" pitchFamily="34" charset="0"/>
              <a:cs typeface="Times New Roman" panose="02020603050405020304" pitchFamily="18" charset="0"/>
            </a:endParaRPr>
          </a:p>
          <a:p>
            <a:pPr>
              <a:spcBef>
                <a:spcPts val="0"/>
              </a:spcBef>
              <a:spcAft>
                <a:spcPts val="600"/>
              </a:spcAft>
              <a:buClr>
                <a:srgbClr val="990000"/>
              </a:buClr>
              <a:buFont typeface="Arial" panose="020B0604020202020204" pitchFamily="34" charset="0"/>
              <a:buChar char="•"/>
            </a:pPr>
            <a:r>
              <a:rPr lang="en-US" sz="1800" dirty="0">
                <a:effectLst/>
                <a:latin typeface="+mj-lt"/>
                <a:ea typeface="Calibri" panose="020F0502020204030204" pitchFamily="34" charset="0"/>
                <a:cs typeface="Times New Roman" panose="02020603050405020304" pitchFamily="18" charset="0"/>
              </a:rPr>
              <a:t>   10% at 6 Months</a:t>
            </a:r>
          </a:p>
          <a:p>
            <a:pPr>
              <a:spcBef>
                <a:spcPts val="0"/>
              </a:spcBef>
              <a:spcAft>
                <a:spcPts val="600"/>
              </a:spcAft>
              <a:buClr>
                <a:srgbClr val="990000"/>
              </a:buClr>
              <a:buFont typeface="Arial" panose="020B0604020202020204" pitchFamily="34" charset="0"/>
              <a:buChar char="•"/>
            </a:pPr>
            <a:r>
              <a:rPr lang="en-US" sz="1800" dirty="0">
                <a:latin typeface="+mj-lt"/>
                <a:ea typeface="Calibri" panose="020F0502020204030204" pitchFamily="34" charset="0"/>
                <a:cs typeface="Times New Roman" panose="02020603050405020304" pitchFamily="18" charset="0"/>
              </a:rPr>
              <a:t>   45% at 12 Months</a:t>
            </a:r>
          </a:p>
          <a:p>
            <a:pPr>
              <a:spcBef>
                <a:spcPts val="0"/>
              </a:spcBef>
              <a:spcAft>
                <a:spcPts val="600"/>
              </a:spcAft>
              <a:buClr>
                <a:srgbClr val="990000"/>
              </a:buClr>
              <a:buFont typeface="Arial" panose="020B0604020202020204" pitchFamily="34" charset="0"/>
              <a:buChar char="•"/>
            </a:pPr>
            <a:r>
              <a:rPr lang="en-US" sz="1800" dirty="0">
                <a:effectLst/>
                <a:latin typeface="+mj-lt"/>
                <a:ea typeface="Calibri" panose="020F0502020204030204" pitchFamily="34" charset="0"/>
                <a:cs typeface="Times New Roman" panose="02020603050405020304" pitchFamily="18" charset="0"/>
              </a:rPr>
              <a:t>   75% at 18 Months</a:t>
            </a:r>
          </a:p>
          <a:p>
            <a:pPr>
              <a:spcBef>
                <a:spcPts val="0"/>
              </a:spcBef>
              <a:spcAft>
                <a:spcPts val="600"/>
              </a:spcAft>
              <a:buClr>
                <a:srgbClr val="990000"/>
              </a:buClr>
              <a:buFont typeface="Arial" panose="020B0604020202020204" pitchFamily="34" charset="0"/>
              <a:buChar char="•"/>
            </a:pPr>
            <a:r>
              <a:rPr lang="en-US" sz="1800" dirty="0">
                <a:latin typeface="+mj-lt"/>
                <a:ea typeface="Calibri" panose="020F0502020204030204" pitchFamily="34" charset="0"/>
                <a:cs typeface="Times New Roman" panose="02020603050405020304" pitchFamily="18" charset="0"/>
              </a:rPr>
              <a:t>   100% at 24 Months </a:t>
            </a:r>
            <a:r>
              <a:rPr lang="en-US" sz="1200" dirty="0">
                <a:latin typeface="+mj-lt"/>
                <a:ea typeface="Calibri" panose="020F0502020204030204" pitchFamily="34" charset="0"/>
                <a:cs typeface="Times New Roman" panose="02020603050405020304" pitchFamily="18" charset="0"/>
              </a:rPr>
              <a:t>(5% reasonable retainage)</a:t>
            </a:r>
          </a:p>
          <a:p>
            <a:pPr>
              <a:spcBef>
                <a:spcPts val="0"/>
              </a:spcBef>
              <a:spcAft>
                <a:spcPts val="0"/>
              </a:spcAft>
              <a:buFont typeface="Arial" panose="020B0604020202020204" pitchFamily="34" charset="0"/>
              <a:buChar char="•"/>
            </a:pPr>
            <a:endParaRPr lang="en-US" sz="1200" dirty="0">
              <a:effectLst/>
              <a:latin typeface="+mj-lt"/>
              <a:ea typeface="Calibri" panose="020F0502020204030204" pitchFamily="34" charset="0"/>
              <a:cs typeface="Times New Roman" panose="02020603050405020304" pitchFamily="18" charset="0"/>
            </a:endParaRPr>
          </a:p>
          <a:p>
            <a:pPr>
              <a:spcBef>
                <a:spcPts val="0"/>
              </a:spcBef>
              <a:spcAft>
                <a:spcPts val="0"/>
              </a:spcAft>
            </a:pPr>
            <a:r>
              <a:rPr lang="en-US" sz="1400" b="1" dirty="0">
                <a:highlight>
                  <a:srgbClr val="FFFF00"/>
                </a:highlight>
                <a:latin typeface="+mj-lt"/>
                <a:ea typeface="Calibri" panose="020F0502020204030204" pitchFamily="34" charset="0"/>
                <a:cs typeface="Times New Roman" panose="02020603050405020304" pitchFamily="18" charset="0"/>
              </a:rPr>
              <a:t>* Interest earnings are included in spending exception calculation.  Meet a spending exception and you get to keep your positive arbitrage earnings!</a:t>
            </a:r>
            <a:endParaRPr lang="en-US" sz="1400" b="1" dirty="0">
              <a:effectLst/>
              <a:highlight>
                <a:srgbClr val="FFFF00"/>
              </a:highlight>
              <a:latin typeface="+mj-lt"/>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C7511FDD-E7F1-31A2-CD83-B83D11A8C923}"/>
              </a:ext>
            </a:extLst>
          </p:cNvPr>
          <p:cNvPicPr>
            <a:picLocks noChangeAspect="1"/>
          </p:cNvPicPr>
          <p:nvPr/>
        </p:nvPicPr>
        <p:blipFill>
          <a:blip r:embed="rId3"/>
          <a:stretch>
            <a:fillRect/>
          </a:stretch>
        </p:blipFill>
        <p:spPr>
          <a:xfrm>
            <a:off x="6119765" y="1623307"/>
            <a:ext cx="5422814" cy="4061876"/>
          </a:xfrm>
          <a:prstGeom prst="rect">
            <a:avLst/>
          </a:prstGeom>
        </p:spPr>
      </p:pic>
      <p:pic>
        <p:nvPicPr>
          <p:cNvPr id="2" name="Picture 1">
            <a:extLst>
              <a:ext uri="{FF2B5EF4-FFF2-40B4-BE49-F238E27FC236}">
                <a16:creationId xmlns:a16="http://schemas.microsoft.com/office/drawing/2014/main" id="{27620DAA-23CB-CC62-88ED-36306EB025F9}"/>
              </a:ext>
            </a:extLst>
          </p:cNvPr>
          <p:cNvPicPr>
            <a:picLocks noChangeAspect="1"/>
          </p:cNvPicPr>
          <p:nvPr/>
        </p:nvPicPr>
        <p:blipFill>
          <a:blip r:embed="rId4"/>
          <a:stretch>
            <a:fillRect/>
          </a:stretch>
        </p:blipFill>
        <p:spPr>
          <a:xfrm>
            <a:off x="10429123" y="6251064"/>
            <a:ext cx="1670449" cy="566977"/>
          </a:xfrm>
          <a:prstGeom prst="rect">
            <a:avLst/>
          </a:prstGeom>
        </p:spPr>
      </p:pic>
    </p:spTree>
    <p:extLst>
      <p:ext uri="{BB962C8B-B14F-4D97-AF65-F5344CB8AC3E}">
        <p14:creationId xmlns:p14="http://schemas.microsoft.com/office/powerpoint/2010/main" val="3970580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69BA-7653-451A-A8B8-9AFE64F33A5B}"/>
              </a:ext>
            </a:extLst>
          </p:cNvPr>
          <p:cNvSpPr>
            <a:spLocks noGrp="1"/>
          </p:cNvSpPr>
          <p:nvPr>
            <p:ph type="title"/>
          </p:nvPr>
        </p:nvSpPr>
        <p:spPr/>
        <p:txBody>
          <a:bodyPr>
            <a:noAutofit/>
          </a:bodyPr>
          <a:lstStyle/>
          <a:p>
            <a:pPr algn="ct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“18-Month Exception”</a:t>
            </a:r>
          </a:p>
        </p:txBody>
      </p:sp>
      <p:sp>
        <p:nvSpPr>
          <p:cNvPr id="3" name="Content Placeholder 2">
            <a:extLst>
              <a:ext uri="{FF2B5EF4-FFF2-40B4-BE49-F238E27FC236}">
                <a16:creationId xmlns:a16="http://schemas.microsoft.com/office/drawing/2014/main" id="{18973CAD-15ED-43D9-AB5B-882EAA34DFE3}"/>
              </a:ext>
            </a:extLst>
          </p:cNvPr>
          <p:cNvSpPr>
            <a:spLocks noGrp="1"/>
          </p:cNvSpPr>
          <p:nvPr>
            <p:ph idx="1"/>
          </p:nvPr>
        </p:nvSpPr>
        <p:spPr>
          <a:xfrm>
            <a:off x="553996" y="2063578"/>
            <a:ext cx="11098901" cy="4033375"/>
          </a:xfrm>
        </p:spPr>
        <p:txBody>
          <a:bodyPr>
            <a:normAutofit/>
          </a:bodyPr>
          <a:lstStyle/>
          <a:p>
            <a:pPr algn="just"/>
            <a:r>
              <a:rPr lang="en-US" sz="3200" i="1" dirty="0">
                <a:latin typeface="Times New Roman" panose="02020603050405020304" pitchFamily="18" charset="0"/>
                <a:cs typeface="Times New Roman" panose="02020603050405020304" pitchFamily="18" charset="0"/>
              </a:rPr>
              <a:t>Not limited to Construction Issues</a:t>
            </a:r>
          </a:p>
          <a:p>
            <a:pPr algn="just">
              <a:buClr>
                <a:srgbClr val="990000"/>
              </a:buCl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15% within 6 months</a:t>
            </a:r>
          </a:p>
          <a:p>
            <a:pPr algn="just">
              <a:buClr>
                <a:srgbClr val="990000"/>
              </a:buCl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60% within 12 months</a:t>
            </a:r>
          </a:p>
          <a:p>
            <a:pPr algn="just">
              <a:buClr>
                <a:srgbClr val="990000"/>
              </a:buCl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100% within 18 months</a:t>
            </a:r>
          </a:p>
          <a:p>
            <a:pPr algn="ctr"/>
            <a:r>
              <a:rPr lang="en-US" sz="3200" dirty="0">
                <a:latin typeface="Times New Roman" panose="02020603050405020304" pitchFamily="18" charset="0"/>
                <a:cs typeface="Times New Roman" panose="02020603050405020304" pitchFamily="18" charset="0"/>
              </a:rPr>
              <a:t>*Cannot be Used with the 2-year exception*</a:t>
            </a:r>
          </a:p>
        </p:txBody>
      </p:sp>
      <p:sp>
        <p:nvSpPr>
          <p:cNvPr id="4" name="Slide Number Placeholder 3">
            <a:extLst>
              <a:ext uri="{FF2B5EF4-FFF2-40B4-BE49-F238E27FC236}">
                <a16:creationId xmlns:a16="http://schemas.microsoft.com/office/drawing/2014/main" id="{C538B01C-8418-43DE-A13F-5AEA0F6FF966}"/>
              </a:ext>
            </a:extLst>
          </p:cNvPr>
          <p:cNvSpPr>
            <a:spLocks noGrp="1"/>
          </p:cNvSpPr>
          <p:nvPr>
            <p:ph type="sldNum" sz="quarter" idx="12"/>
          </p:nvPr>
        </p:nvSpPr>
        <p:spPr/>
        <p:txBody>
          <a:bodyPr/>
          <a:lstStyle/>
          <a:p>
            <a:fld id="{162DE969-D27C-4347-8957-EA8809AE8B2E}" type="slidenum">
              <a:rPr lang="en-US" smtClean="0"/>
              <a:t>26</a:t>
            </a:fld>
            <a:endParaRPr lang="en-US" dirty="0"/>
          </a:p>
        </p:txBody>
      </p:sp>
      <p:pic>
        <p:nvPicPr>
          <p:cNvPr id="5" name="Picture 4">
            <a:extLst>
              <a:ext uri="{FF2B5EF4-FFF2-40B4-BE49-F238E27FC236}">
                <a16:creationId xmlns:a16="http://schemas.microsoft.com/office/drawing/2014/main" id="{FD2D7C30-BBDF-A1F9-F073-1075ECD00882}"/>
              </a:ext>
            </a:extLst>
          </p:cNvPr>
          <p:cNvPicPr>
            <a:picLocks noChangeAspect="1"/>
          </p:cNvPicPr>
          <p:nvPr/>
        </p:nvPicPr>
        <p:blipFill>
          <a:blip r:embed="rId2"/>
          <a:stretch>
            <a:fillRect/>
          </a:stretch>
        </p:blipFill>
        <p:spPr>
          <a:xfrm>
            <a:off x="10429935" y="6254634"/>
            <a:ext cx="1670449" cy="566977"/>
          </a:xfrm>
          <a:prstGeom prst="rect">
            <a:avLst/>
          </a:prstGeom>
        </p:spPr>
      </p:pic>
      <p:sp>
        <p:nvSpPr>
          <p:cNvPr id="6" name="TextBox 5">
            <a:extLst>
              <a:ext uri="{FF2B5EF4-FFF2-40B4-BE49-F238E27FC236}">
                <a16:creationId xmlns:a16="http://schemas.microsoft.com/office/drawing/2014/main" id="{44C99BA9-E9C8-FF1A-7598-E76571C9CE60}"/>
              </a:ext>
            </a:extLst>
          </p:cNvPr>
          <p:cNvSpPr txBox="1"/>
          <p:nvPr/>
        </p:nvSpPr>
        <p:spPr>
          <a:xfrm>
            <a:off x="0" y="323447"/>
            <a:ext cx="12192000" cy="707886"/>
          </a:xfrm>
          <a:prstGeom prst="rect">
            <a:avLst/>
          </a:prstGeom>
          <a:solidFill>
            <a:srgbClr val="990000"/>
          </a:solidFill>
        </p:spPr>
        <p:txBody>
          <a:bodyPr wrap="square" rtlCol="0">
            <a:spAutoFit/>
          </a:bodyPr>
          <a:lstStyle/>
          <a:p>
            <a:pPr algn="ctr"/>
            <a:r>
              <a:rPr lang="en-US" sz="4000" b="1" dirty="0">
                <a:solidFill>
                  <a:schemeClr val="bg1"/>
                </a:solidFill>
                <a:latin typeface="+mj-lt"/>
              </a:rPr>
              <a:t>Exception #2</a:t>
            </a:r>
          </a:p>
        </p:txBody>
      </p:sp>
    </p:spTree>
    <p:extLst>
      <p:ext uri="{BB962C8B-B14F-4D97-AF65-F5344CB8AC3E}">
        <p14:creationId xmlns:p14="http://schemas.microsoft.com/office/powerpoint/2010/main" val="331827284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CE71-257A-4381-B302-C6E420909D93}"/>
              </a:ext>
            </a:extLst>
          </p:cNvPr>
          <p:cNvSpPr>
            <a:spLocks noGrp="1"/>
          </p:cNvSpPr>
          <p:nvPr>
            <p:ph type="title"/>
          </p:nvPr>
        </p:nvSpPr>
        <p:spPr/>
        <p:txBody>
          <a:bodyPr>
            <a:noAutofit/>
          </a:bodyPr>
          <a:lstStyle/>
          <a:p>
            <a:pPr algn="ct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“Two-Year Construction Exception”</a:t>
            </a:r>
          </a:p>
        </p:txBody>
      </p:sp>
      <p:sp>
        <p:nvSpPr>
          <p:cNvPr id="3" name="Content Placeholder 2">
            <a:extLst>
              <a:ext uri="{FF2B5EF4-FFF2-40B4-BE49-F238E27FC236}">
                <a16:creationId xmlns:a16="http://schemas.microsoft.com/office/drawing/2014/main" id="{EB2540AC-E862-4AF2-84A6-9057FED371B9}"/>
              </a:ext>
            </a:extLst>
          </p:cNvPr>
          <p:cNvSpPr>
            <a:spLocks noGrp="1"/>
          </p:cNvSpPr>
          <p:nvPr>
            <p:ph idx="1"/>
          </p:nvPr>
        </p:nvSpPr>
        <p:spPr>
          <a:xfrm>
            <a:off x="517028" y="1989438"/>
            <a:ext cx="11098901" cy="4470346"/>
          </a:xfrm>
        </p:spPr>
        <p:txBody>
          <a:bodyPr>
            <a:normAutofit fontScale="25000" lnSpcReduction="20000"/>
          </a:bodyPr>
          <a:lstStyle/>
          <a:p>
            <a:pPr algn="just"/>
            <a:r>
              <a:rPr lang="en-US" sz="10400" dirty="0">
                <a:solidFill>
                  <a:schemeClr val="tx2">
                    <a:lumMod val="50000"/>
                  </a:schemeClr>
                </a:solidFill>
                <a:latin typeface="Times New Roman" panose="02020603050405020304" pitchFamily="18" charset="0"/>
                <a:cs typeface="Times New Roman" panose="02020603050405020304" pitchFamily="18" charset="0"/>
              </a:rPr>
              <a:t>Applies Only to a “Construction Issue”</a:t>
            </a:r>
          </a:p>
          <a:p>
            <a:pPr marL="914400" indent="-457200" algn="just">
              <a:spcBef>
                <a:spcPts val="200"/>
              </a:spcBef>
              <a:spcAft>
                <a:spcPts val="400"/>
              </a:spcAft>
              <a:buClr>
                <a:srgbClr val="990000"/>
              </a:buClr>
              <a:buFont typeface="Courier New" panose="02070309020205020404" pitchFamily="49" charset="0"/>
              <a:buChar char="o"/>
            </a:pPr>
            <a:r>
              <a:rPr lang="en-US" sz="10400" dirty="0">
                <a:solidFill>
                  <a:schemeClr val="tx2">
                    <a:lumMod val="50000"/>
                  </a:schemeClr>
                </a:solidFill>
                <a:latin typeface="Times New Roman" panose="02020603050405020304" pitchFamily="18" charset="0"/>
                <a:cs typeface="Times New Roman" panose="02020603050405020304" pitchFamily="18" charset="0"/>
              </a:rPr>
              <a:t>Issuer must expect that 75% of the issue will be spent on “construction expenditures.”</a:t>
            </a:r>
          </a:p>
          <a:p>
            <a:pPr marL="914400" indent="-457200" algn="just">
              <a:spcBef>
                <a:spcPts val="200"/>
              </a:spcBef>
              <a:spcAft>
                <a:spcPts val="400"/>
              </a:spcAft>
              <a:buClr>
                <a:srgbClr val="990000"/>
              </a:buClr>
              <a:buFont typeface="Courier New" panose="02070309020205020404" pitchFamily="49" charset="0"/>
              <a:buChar char="o"/>
            </a:pPr>
            <a:r>
              <a:rPr lang="en-US" sz="10400" dirty="0">
                <a:solidFill>
                  <a:schemeClr val="tx2">
                    <a:lumMod val="50000"/>
                  </a:schemeClr>
                </a:solidFill>
                <a:latin typeface="Times New Roman" panose="02020603050405020304" pitchFamily="18" charset="0"/>
                <a:cs typeface="Times New Roman" panose="02020603050405020304" pitchFamily="18" charset="0"/>
              </a:rPr>
              <a:t>“Construction expenditures” generally do not include land acquisitions.</a:t>
            </a:r>
          </a:p>
          <a:p>
            <a:pPr marL="914400" indent="-457200" algn="just">
              <a:spcBef>
                <a:spcPts val="200"/>
              </a:spcBef>
              <a:spcAft>
                <a:spcPts val="400"/>
              </a:spcAft>
              <a:buClr>
                <a:srgbClr val="990000"/>
              </a:buClr>
              <a:buFont typeface="Courier New" panose="02070309020205020404" pitchFamily="49" charset="0"/>
              <a:buChar char="o"/>
            </a:pPr>
            <a:r>
              <a:rPr lang="en-US" sz="10400" dirty="0">
                <a:solidFill>
                  <a:schemeClr val="tx2">
                    <a:lumMod val="50000"/>
                  </a:schemeClr>
                </a:solidFill>
                <a:latin typeface="Times New Roman" panose="02020603050405020304" pitchFamily="18" charset="0"/>
                <a:cs typeface="Times New Roman" panose="02020603050405020304" pitchFamily="18" charset="0"/>
              </a:rPr>
              <a:t>“Constructed Personal Property” (e.g. customized fire truck)</a:t>
            </a:r>
          </a:p>
          <a:p>
            <a:pPr marL="808037" lvl="1" indent="0" algn="just">
              <a:buNone/>
            </a:pPr>
            <a:endParaRPr lang="en-US" sz="10400" dirty="0">
              <a:solidFill>
                <a:schemeClr val="tx2">
                  <a:lumMod val="50000"/>
                </a:schemeClr>
              </a:solidFill>
              <a:latin typeface="Times New Roman" panose="02020603050405020304" pitchFamily="18" charset="0"/>
              <a:cs typeface="Times New Roman" panose="02020603050405020304" pitchFamily="18" charset="0"/>
            </a:endParaRPr>
          </a:p>
          <a:p>
            <a:pPr marL="0" lvl="1" indent="0">
              <a:buClr>
                <a:schemeClr val="accent1"/>
              </a:buClr>
              <a:buNone/>
            </a:pPr>
            <a:r>
              <a:rPr lang="en-US" sz="10400" dirty="0">
                <a:solidFill>
                  <a:schemeClr val="tx2">
                    <a:lumMod val="50000"/>
                  </a:schemeClr>
                </a:solidFill>
                <a:latin typeface="Times New Roman" panose="02020603050405020304" pitchFamily="18" charset="0"/>
                <a:cs typeface="Times New Roman" panose="02020603050405020304" pitchFamily="18" charset="0"/>
              </a:rPr>
              <a:t> Expenditure Requirements</a:t>
            </a:r>
          </a:p>
          <a:p>
            <a:pPr marL="1600200" lvl="1" indent="-1143000">
              <a:buClr>
                <a:srgbClr val="990000"/>
              </a:buClr>
              <a:buFont typeface="Wingdings" panose="05000000000000000000" pitchFamily="2" charset="2"/>
              <a:buChar char="Ø"/>
            </a:pPr>
            <a:r>
              <a:rPr lang="en-US" sz="10400" dirty="0">
                <a:solidFill>
                  <a:schemeClr val="tx2">
                    <a:lumMod val="50000"/>
                  </a:schemeClr>
                </a:solidFill>
                <a:latin typeface="Times New Roman" panose="02020603050405020304" pitchFamily="18" charset="0"/>
                <a:cs typeface="Times New Roman" panose="02020603050405020304" pitchFamily="18" charset="0"/>
              </a:rPr>
              <a:t>10 % within 6 months</a:t>
            </a:r>
          </a:p>
          <a:p>
            <a:pPr marL="1600200" lvl="1" indent="-1143000">
              <a:buClr>
                <a:srgbClr val="990000"/>
              </a:buClr>
              <a:buFont typeface="Wingdings" panose="05000000000000000000" pitchFamily="2" charset="2"/>
              <a:buChar char="Ø"/>
            </a:pPr>
            <a:r>
              <a:rPr lang="en-US" sz="10400" dirty="0">
                <a:solidFill>
                  <a:schemeClr val="tx2">
                    <a:lumMod val="50000"/>
                  </a:schemeClr>
                </a:solidFill>
                <a:latin typeface="Times New Roman" panose="02020603050405020304" pitchFamily="18" charset="0"/>
                <a:cs typeface="Times New Roman" panose="02020603050405020304" pitchFamily="18" charset="0"/>
              </a:rPr>
              <a:t>45% within 12 months</a:t>
            </a:r>
          </a:p>
          <a:p>
            <a:pPr marL="1600200" lvl="1" indent="-1143000">
              <a:buClr>
                <a:srgbClr val="990000"/>
              </a:buClr>
              <a:buFont typeface="Wingdings" panose="05000000000000000000" pitchFamily="2" charset="2"/>
              <a:buChar char="Ø"/>
            </a:pPr>
            <a:r>
              <a:rPr lang="en-US" sz="10400" dirty="0">
                <a:solidFill>
                  <a:schemeClr val="tx2">
                    <a:lumMod val="50000"/>
                  </a:schemeClr>
                </a:solidFill>
                <a:latin typeface="Times New Roman" panose="02020603050405020304" pitchFamily="18" charset="0"/>
                <a:cs typeface="Times New Roman" panose="02020603050405020304" pitchFamily="18" charset="0"/>
              </a:rPr>
              <a:t>75% within 18 months</a:t>
            </a:r>
          </a:p>
          <a:p>
            <a:pPr marL="1600200" lvl="1" indent="-1143000">
              <a:buClr>
                <a:srgbClr val="990000"/>
              </a:buClr>
              <a:buFont typeface="Wingdings" panose="05000000000000000000" pitchFamily="2" charset="2"/>
              <a:buChar char="Ø"/>
            </a:pPr>
            <a:r>
              <a:rPr lang="en-US" sz="10400" dirty="0">
                <a:solidFill>
                  <a:schemeClr val="tx2">
                    <a:lumMod val="50000"/>
                  </a:schemeClr>
                </a:solidFill>
                <a:latin typeface="Times New Roman" panose="02020603050405020304" pitchFamily="18" charset="0"/>
                <a:cs typeface="Times New Roman" panose="02020603050405020304" pitchFamily="18" charset="0"/>
              </a:rPr>
              <a:t>100% within 24 months</a:t>
            </a:r>
          </a:p>
          <a:p>
            <a:pPr marL="457200" lvl="1" indent="0" algn="just">
              <a:buClr>
                <a:srgbClr val="990000"/>
              </a:buClr>
              <a:buNone/>
            </a:pPr>
            <a:r>
              <a:rPr lang="en-US" sz="10400" dirty="0">
                <a:solidFill>
                  <a:schemeClr val="tx2">
                    <a:lumMod val="50000"/>
                  </a:schemeClr>
                </a:solidFill>
                <a:latin typeface="Times New Roman" panose="02020603050405020304" pitchFamily="18" charset="0"/>
                <a:cs typeface="Times New Roman" panose="02020603050405020304" pitchFamily="18" charset="0"/>
              </a:rPr>
              <a:t>For 6, 12 and 18 months, issuers estimate of investment earnings may be used.</a:t>
            </a:r>
          </a:p>
          <a:p>
            <a:pPr marL="457200" lvl="1" indent="-457200">
              <a:buFont typeface="Courier New" panose="02070309020205020404" pitchFamily="49" charset="0"/>
              <a:buChar char="o"/>
            </a:pPr>
            <a:endParaRPr lang="en-US" sz="2800" dirty="0">
              <a:latin typeface="Times New Roman" panose="02020603050405020304" pitchFamily="18" charset="0"/>
              <a:cs typeface="Times New Roman" panose="02020603050405020304" pitchFamily="18" charset="0"/>
            </a:endParaRPr>
          </a:p>
          <a:p>
            <a:pPr marL="457200" lvl="1" indent="-457200"/>
            <a:endParaRPr lang="en-US"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A0C462A-A3B6-4BA5-86C2-421359C615E2}"/>
              </a:ext>
            </a:extLst>
          </p:cNvPr>
          <p:cNvSpPr>
            <a:spLocks noGrp="1"/>
          </p:cNvSpPr>
          <p:nvPr>
            <p:ph type="sldNum" sz="quarter" idx="12"/>
          </p:nvPr>
        </p:nvSpPr>
        <p:spPr/>
        <p:txBody>
          <a:bodyPr/>
          <a:lstStyle/>
          <a:p>
            <a:fld id="{162DE969-D27C-4347-8957-EA8809AE8B2E}" type="slidenum">
              <a:rPr lang="en-US" smtClean="0"/>
              <a:t>27</a:t>
            </a:fld>
            <a:endParaRPr lang="en-US" dirty="0"/>
          </a:p>
        </p:txBody>
      </p:sp>
      <p:pic>
        <p:nvPicPr>
          <p:cNvPr id="5" name="Picture 4">
            <a:extLst>
              <a:ext uri="{FF2B5EF4-FFF2-40B4-BE49-F238E27FC236}">
                <a16:creationId xmlns:a16="http://schemas.microsoft.com/office/drawing/2014/main" id="{40E694DD-5A61-BF83-AA1A-839B55F09619}"/>
              </a:ext>
            </a:extLst>
          </p:cNvPr>
          <p:cNvPicPr>
            <a:picLocks noChangeAspect="1"/>
          </p:cNvPicPr>
          <p:nvPr/>
        </p:nvPicPr>
        <p:blipFill>
          <a:blip r:embed="rId2"/>
          <a:stretch>
            <a:fillRect/>
          </a:stretch>
        </p:blipFill>
        <p:spPr>
          <a:xfrm>
            <a:off x="10429935" y="6254634"/>
            <a:ext cx="1670449" cy="566977"/>
          </a:xfrm>
          <a:prstGeom prst="rect">
            <a:avLst/>
          </a:prstGeom>
        </p:spPr>
      </p:pic>
      <p:sp>
        <p:nvSpPr>
          <p:cNvPr id="6" name="TextBox 5">
            <a:extLst>
              <a:ext uri="{FF2B5EF4-FFF2-40B4-BE49-F238E27FC236}">
                <a16:creationId xmlns:a16="http://schemas.microsoft.com/office/drawing/2014/main" id="{F817C46B-247A-8D7B-664B-557597AC9AB9}"/>
              </a:ext>
            </a:extLst>
          </p:cNvPr>
          <p:cNvSpPr txBox="1"/>
          <p:nvPr/>
        </p:nvSpPr>
        <p:spPr>
          <a:xfrm>
            <a:off x="0" y="323447"/>
            <a:ext cx="12192000" cy="707886"/>
          </a:xfrm>
          <a:prstGeom prst="rect">
            <a:avLst/>
          </a:prstGeom>
          <a:solidFill>
            <a:srgbClr val="990000"/>
          </a:solidFill>
        </p:spPr>
        <p:txBody>
          <a:bodyPr wrap="square" rtlCol="0">
            <a:spAutoFit/>
          </a:bodyPr>
          <a:lstStyle/>
          <a:p>
            <a:pPr algn="ctr"/>
            <a:r>
              <a:rPr lang="en-US" sz="4000" b="1" dirty="0">
                <a:solidFill>
                  <a:schemeClr val="bg1"/>
                </a:solidFill>
                <a:latin typeface="+mj-lt"/>
              </a:rPr>
              <a:t>Exception #3</a:t>
            </a:r>
          </a:p>
        </p:txBody>
      </p:sp>
    </p:spTree>
    <p:extLst>
      <p:ext uri="{BB962C8B-B14F-4D97-AF65-F5344CB8AC3E}">
        <p14:creationId xmlns:p14="http://schemas.microsoft.com/office/powerpoint/2010/main" val="2727974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3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3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55B1360-4D3A-EC40-0042-046572AD4139}"/>
              </a:ext>
            </a:extLst>
          </p:cNvPr>
          <p:cNvSpPr txBox="1"/>
          <p:nvPr/>
        </p:nvSpPr>
        <p:spPr>
          <a:xfrm>
            <a:off x="0" y="323447"/>
            <a:ext cx="12192000" cy="707886"/>
          </a:xfrm>
          <a:prstGeom prst="rect">
            <a:avLst/>
          </a:prstGeom>
          <a:solidFill>
            <a:srgbClr val="990000"/>
          </a:solidFill>
        </p:spPr>
        <p:txBody>
          <a:bodyPr wrap="square" rtlCol="0">
            <a:spAutoFit/>
          </a:bodyPr>
          <a:lstStyle/>
          <a:p>
            <a:pPr algn="ctr"/>
            <a:r>
              <a:rPr lang="en-US" sz="4000" b="1" dirty="0">
                <a:solidFill>
                  <a:schemeClr val="bg1"/>
                </a:solidFill>
                <a:latin typeface="+mj-lt"/>
              </a:rPr>
              <a:t>Bona Fide Debt Service Fund Exception</a:t>
            </a:r>
          </a:p>
        </p:txBody>
      </p:sp>
      <p:sp>
        <p:nvSpPr>
          <p:cNvPr id="3" name="TextBox 2">
            <a:extLst>
              <a:ext uri="{FF2B5EF4-FFF2-40B4-BE49-F238E27FC236}">
                <a16:creationId xmlns:a16="http://schemas.microsoft.com/office/drawing/2014/main" id="{BE9CEF20-86C4-2EC7-8A32-A60FE28A99DA}"/>
              </a:ext>
            </a:extLst>
          </p:cNvPr>
          <p:cNvSpPr txBox="1"/>
          <p:nvPr/>
        </p:nvSpPr>
        <p:spPr>
          <a:xfrm>
            <a:off x="513184" y="1420864"/>
            <a:ext cx="10804849" cy="4493538"/>
          </a:xfrm>
          <a:prstGeom prst="rect">
            <a:avLst/>
          </a:prstGeom>
          <a:noFill/>
        </p:spPr>
        <p:txBody>
          <a:bodyPr wrap="square">
            <a:spAutoFit/>
          </a:bodyPr>
          <a:lstStyle/>
          <a:p>
            <a:pPr algn="l"/>
            <a:r>
              <a:rPr lang="en-US" sz="2600" b="0" i="0" u="none" strike="noStrike" baseline="0" dirty="0">
                <a:solidFill>
                  <a:srgbClr val="333333"/>
                </a:solidFill>
                <a:latin typeface="Calibri" panose="020F0502020204030204" pitchFamily="34" charset="0"/>
                <a:cs typeface="Calibri" panose="020F0502020204030204" pitchFamily="34" charset="0"/>
              </a:rPr>
              <a:t>Bona fide debt service funds are exempt when used primarily to achieve a proper matching of revenues with debt service payments within each bond year. </a:t>
            </a:r>
          </a:p>
          <a:p>
            <a:pPr algn="l"/>
            <a:endParaRPr lang="en-US" sz="2600" b="0" i="0" u="none" strike="noStrike" baseline="0" dirty="0">
              <a:solidFill>
                <a:srgbClr val="333333"/>
              </a:solidFill>
              <a:latin typeface="Calibri" panose="020F0502020204030204" pitchFamily="34" charset="0"/>
              <a:cs typeface="Calibri" panose="020F0502020204030204" pitchFamily="34" charset="0"/>
            </a:endParaRPr>
          </a:p>
          <a:p>
            <a:pPr algn="l"/>
            <a:r>
              <a:rPr lang="en-US" sz="2600" b="0" i="0" u="none" strike="noStrike" baseline="0" dirty="0">
                <a:solidFill>
                  <a:srgbClr val="333333"/>
                </a:solidFill>
                <a:latin typeface="Calibri" panose="020F0502020204030204" pitchFamily="34" charset="0"/>
                <a:cs typeface="Calibri" panose="020F0502020204030204" pitchFamily="34" charset="0"/>
              </a:rPr>
              <a:t>The fund has to deplete properly each bond year (1/12 of principal and interest payments for the immediately preceding bond year).</a:t>
            </a:r>
            <a:endParaRPr lang="en-US" sz="2600" dirty="0">
              <a:solidFill>
                <a:srgbClr val="333333"/>
              </a:solidFill>
              <a:latin typeface="Calibri" panose="020F0502020204030204" pitchFamily="34" charset="0"/>
              <a:cs typeface="Calibri" panose="020F0502020204030204" pitchFamily="34" charset="0"/>
            </a:endParaRPr>
          </a:p>
          <a:p>
            <a:pPr algn="l"/>
            <a:endParaRPr lang="en-US" sz="2600" b="0" i="0" u="none" strike="noStrike" baseline="0" dirty="0">
              <a:solidFill>
                <a:srgbClr val="333333"/>
              </a:solidFill>
              <a:latin typeface="Calibri" panose="020F0502020204030204" pitchFamily="34" charset="0"/>
              <a:cs typeface="Calibri" panose="020F0502020204030204" pitchFamily="34" charset="0"/>
            </a:endParaRPr>
          </a:p>
          <a:p>
            <a:pPr algn="l"/>
            <a:r>
              <a:rPr lang="en-US" sz="2600" b="0" i="0" u="none" strike="noStrike" baseline="0" dirty="0">
                <a:solidFill>
                  <a:srgbClr val="333333"/>
                </a:solidFill>
                <a:latin typeface="Calibri" panose="020F0502020204030204" pitchFamily="34" charset="0"/>
                <a:cs typeface="Calibri" panose="020F0502020204030204" pitchFamily="34" charset="0"/>
              </a:rPr>
              <a:t>Once qualified as a bona fide debt service fund, this type of fund is typically excluded from the arbitrage rebate calculation when annual earnings are less than $100,000. In cases where the average debt service does not exceed $2,500,000, the $100,000 earnings limitation is treated as satisfied.</a:t>
            </a:r>
            <a:endParaRPr lang="en-US" sz="2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8078653-BBDD-83B5-1E23-1C10AC25BA70}"/>
              </a:ext>
            </a:extLst>
          </p:cNvPr>
          <p:cNvPicPr>
            <a:picLocks noChangeAspect="1"/>
          </p:cNvPicPr>
          <p:nvPr/>
        </p:nvPicPr>
        <p:blipFill>
          <a:blip r:embed="rId3"/>
          <a:stretch>
            <a:fillRect/>
          </a:stretch>
        </p:blipFill>
        <p:spPr>
          <a:xfrm>
            <a:off x="10408163" y="6251064"/>
            <a:ext cx="1670449" cy="566977"/>
          </a:xfrm>
          <a:prstGeom prst="rect">
            <a:avLst/>
          </a:prstGeom>
        </p:spPr>
      </p:pic>
    </p:spTree>
    <p:extLst>
      <p:ext uri="{BB962C8B-B14F-4D97-AF65-F5344CB8AC3E}">
        <p14:creationId xmlns:p14="http://schemas.microsoft.com/office/powerpoint/2010/main" val="3535237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8ECE-99A2-C9A1-977D-25FEDAFA37AB}"/>
              </a:ext>
            </a:extLst>
          </p:cNvPr>
          <p:cNvSpPr txBox="1">
            <a:spLocks/>
          </p:cNvSpPr>
          <p:nvPr/>
        </p:nvSpPr>
        <p:spPr>
          <a:xfrm>
            <a:off x="2094730" y="5865600"/>
            <a:ext cx="7758397" cy="508889"/>
          </a:xfrm>
          <a:prstGeom prst="rect">
            <a:avLst/>
          </a:prstGeom>
        </p:spPr>
        <p:txBody>
          <a:bodyPr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200" b="1" dirty="0">
                <a:solidFill>
                  <a:srgbClr val="990000"/>
                </a:solidFill>
              </a:rPr>
              <a:t>Arbitrage Rebate versus Yield Restriction</a:t>
            </a:r>
            <a:endParaRPr lang="en-US" sz="2200" dirty="0">
              <a:solidFill>
                <a:srgbClr val="990000"/>
              </a:solidFill>
            </a:endParaRPr>
          </a:p>
        </p:txBody>
      </p:sp>
      <p:sp>
        <p:nvSpPr>
          <p:cNvPr id="5" name="TextBox 4">
            <a:extLst>
              <a:ext uri="{FF2B5EF4-FFF2-40B4-BE49-F238E27FC236}">
                <a16:creationId xmlns:a16="http://schemas.microsoft.com/office/drawing/2014/main" id="{69B60441-F687-38BA-78E3-F6105F60E416}"/>
              </a:ext>
            </a:extLst>
          </p:cNvPr>
          <p:cNvSpPr txBox="1"/>
          <p:nvPr/>
        </p:nvSpPr>
        <p:spPr>
          <a:xfrm>
            <a:off x="998023" y="1196480"/>
            <a:ext cx="3984907" cy="369332"/>
          </a:xfrm>
          <a:prstGeom prst="rect">
            <a:avLst/>
          </a:prstGeom>
          <a:noFill/>
        </p:spPr>
        <p:txBody>
          <a:bodyPr wrap="square" rtlCol="0">
            <a:spAutoFit/>
          </a:bodyPr>
          <a:lstStyle/>
          <a:p>
            <a:r>
              <a:rPr lang="en-US" sz="1800" dirty="0">
                <a:latin typeface="+mj-lt"/>
              </a:rPr>
              <a:t>5-year period starting in 2017…</a:t>
            </a:r>
          </a:p>
        </p:txBody>
      </p:sp>
      <p:pic>
        <p:nvPicPr>
          <p:cNvPr id="6" name="Picture 5">
            <a:extLst>
              <a:ext uri="{FF2B5EF4-FFF2-40B4-BE49-F238E27FC236}">
                <a16:creationId xmlns:a16="http://schemas.microsoft.com/office/drawing/2014/main" id="{FE230093-C67A-100A-7A2F-B4AC3A59E593}"/>
              </a:ext>
            </a:extLst>
          </p:cNvPr>
          <p:cNvPicPr>
            <a:picLocks noChangeAspect="1"/>
          </p:cNvPicPr>
          <p:nvPr/>
        </p:nvPicPr>
        <p:blipFill rotWithShape="1">
          <a:blip r:embed="rId3"/>
          <a:srcRect l="50000"/>
          <a:stretch/>
        </p:blipFill>
        <p:spPr>
          <a:xfrm>
            <a:off x="67606" y="1779925"/>
            <a:ext cx="5419115" cy="3703806"/>
          </a:xfrm>
          <a:prstGeom prst="rect">
            <a:avLst/>
          </a:prstGeom>
        </p:spPr>
      </p:pic>
      <p:sp>
        <p:nvSpPr>
          <p:cNvPr id="9" name="TextBox 8">
            <a:extLst>
              <a:ext uri="{FF2B5EF4-FFF2-40B4-BE49-F238E27FC236}">
                <a16:creationId xmlns:a16="http://schemas.microsoft.com/office/drawing/2014/main" id="{F6FFA266-3F94-D8F0-5300-1960F51F51FD}"/>
              </a:ext>
            </a:extLst>
          </p:cNvPr>
          <p:cNvSpPr txBox="1"/>
          <p:nvPr/>
        </p:nvSpPr>
        <p:spPr>
          <a:xfrm>
            <a:off x="5890487" y="1169184"/>
            <a:ext cx="5062046" cy="369332"/>
          </a:xfrm>
          <a:prstGeom prst="rect">
            <a:avLst/>
          </a:prstGeom>
          <a:noFill/>
        </p:spPr>
        <p:txBody>
          <a:bodyPr wrap="square" rtlCol="0">
            <a:spAutoFit/>
          </a:bodyPr>
          <a:lstStyle/>
          <a:p>
            <a:r>
              <a:rPr lang="en-US" sz="1800" dirty="0">
                <a:latin typeface="+mj-lt"/>
              </a:rPr>
              <a:t>Very different from 5-year period starting in 2020…</a:t>
            </a:r>
          </a:p>
        </p:txBody>
      </p:sp>
      <p:sp>
        <p:nvSpPr>
          <p:cNvPr id="11" name="TextBox 10">
            <a:extLst>
              <a:ext uri="{FF2B5EF4-FFF2-40B4-BE49-F238E27FC236}">
                <a16:creationId xmlns:a16="http://schemas.microsoft.com/office/drawing/2014/main" id="{C22BEA8D-4FC9-99CB-63FB-389B20B61030}"/>
              </a:ext>
            </a:extLst>
          </p:cNvPr>
          <p:cNvSpPr txBox="1"/>
          <p:nvPr/>
        </p:nvSpPr>
        <p:spPr>
          <a:xfrm>
            <a:off x="0" y="274481"/>
            <a:ext cx="12192000" cy="707886"/>
          </a:xfrm>
          <a:prstGeom prst="rect">
            <a:avLst/>
          </a:prstGeom>
          <a:solidFill>
            <a:srgbClr val="990000"/>
          </a:solid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Why All The Chatter About Arbitrage Liabilities?</a:t>
            </a:r>
          </a:p>
        </p:txBody>
      </p:sp>
      <p:pic>
        <p:nvPicPr>
          <p:cNvPr id="3" name="Picture 2">
            <a:extLst>
              <a:ext uri="{FF2B5EF4-FFF2-40B4-BE49-F238E27FC236}">
                <a16:creationId xmlns:a16="http://schemas.microsoft.com/office/drawing/2014/main" id="{A3762247-A5EF-9D89-4177-AA7DD45C8590}"/>
              </a:ext>
            </a:extLst>
          </p:cNvPr>
          <p:cNvPicPr>
            <a:picLocks noChangeAspect="1"/>
          </p:cNvPicPr>
          <p:nvPr/>
        </p:nvPicPr>
        <p:blipFill>
          <a:blip r:embed="rId4"/>
          <a:stretch>
            <a:fillRect/>
          </a:stretch>
        </p:blipFill>
        <p:spPr>
          <a:xfrm>
            <a:off x="10439062" y="6264380"/>
            <a:ext cx="1670449" cy="566977"/>
          </a:xfrm>
          <a:prstGeom prst="rect">
            <a:avLst/>
          </a:prstGeom>
        </p:spPr>
      </p:pic>
      <p:pic>
        <p:nvPicPr>
          <p:cNvPr id="7" name="Picture 6">
            <a:extLst>
              <a:ext uri="{FF2B5EF4-FFF2-40B4-BE49-F238E27FC236}">
                <a16:creationId xmlns:a16="http://schemas.microsoft.com/office/drawing/2014/main" id="{D61095DD-5BED-1E2D-4AFD-2049B47F2682}"/>
              </a:ext>
            </a:extLst>
          </p:cNvPr>
          <p:cNvPicPr>
            <a:picLocks noChangeAspect="1"/>
          </p:cNvPicPr>
          <p:nvPr/>
        </p:nvPicPr>
        <p:blipFill>
          <a:blip r:embed="rId5"/>
          <a:stretch>
            <a:fillRect/>
          </a:stretch>
        </p:blipFill>
        <p:spPr>
          <a:xfrm>
            <a:off x="5774797" y="1768296"/>
            <a:ext cx="5705551" cy="3715435"/>
          </a:xfrm>
          <a:prstGeom prst="rect">
            <a:avLst/>
          </a:prstGeom>
        </p:spPr>
      </p:pic>
    </p:spTree>
    <p:extLst>
      <p:ext uri="{BB962C8B-B14F-4D97-AF65-F5344CB8AC3E}">
        <p14:creationId xmlns:p14="http://schemas.microsoft.com/office/powerpoint/2010/main" val="82854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08ABA2-B83E-E857-BC36-58D353EC1DCB}"/>
              </a:ext>
            </a:extLst>
          </p:cNvPr>
          <p:cNvPicPr>
            <a:picLocks noChangeAspect="1"/>
          </p:cNvPicPr>
          <p:nvPr/>
        </p:nvPicPr>
        <p:blipFill>
          <a:blip r:embed="rId3"/>
          <a:stretch>
            <a:fillRect/>
          </a:stretch>
        </p:blipFill>
        <p:spPr>
          <a:xfrm>
            <a:off x="10426824" y="6251064"/>
            <a:ext cx="1670449" cy="566977"/>
          </a:xfrm>
          <a:prstGeom prst="rect">
            <a:avLst/>
          </a:prstGeom>
        </p:spPr>
      </p:pic>
      <p:sp>
        <p:nvSpPr>
          <p:cNvPr id="4" name="TextBox 3">
            <a:extLst>
              <a:ext uri="{FF2B5EF4-FFF2-40B4-BE49-F238E27FC236}">
                <a16:creationId xmlns:a16="http://schemas.microsoft.com/office/drawing/2014/main" id="{594C0078-EC04-8DB7-8A28-D7A82CAD7CF6}"/>
              </a:ext>
            </a:extLst>
          </p:cNvPr>
          <p:cNvSpPr txBox="1"/>
          <p:nvPr/>
        </p:nvSpPr>
        <p:spPr>
          <a:xfrm>
            <a:off x="805543" y="413657"/>
            <a:ext cx="10456506" cy="2308324"/>
          </a:xfrm>
          <a:prstGeom prst="rect">
            <a:avLst/>
          </a:prstGeom>
          <a:noFill/>
        </p:spPr>
        <p:txBody>
          <a:bodyPr wrap="square">
            <a:spAutoFit/>
          </a:bodyPr>
          <a:lstStyle/>
          <a:p>
            <a:pPr algn="ctr"/>
            <a:r>
              <a:rPr lang="en-US" sz="4800" b="1" dirty="0">
                <a:solidFill>
                  <a:srgbClr val="990000"/>
                </a:solidFill>
                <a:latin typeface="+mj-lt"/>
              </a:rPr>
              <a:t>Arbitrage Rebate </a:t>
            </a:r>
          </a:p>
          <a:p>
            <a:pPr algn="ctr"/>
            <a:r>
              <a:rPr lang="en-US" sz="4800" b="1" dirty="0">
                <a:solidFill>
                  <a:srgbClr val="990000"/>
                </a:solidFill>
                <a:latin typeface="+mj-lt"/>
              </a:rPr>
              <a:t>and Yield Restriction </a:t>
            </a:r>
          </a:p>
          <a:p>
            <a:pPr algn="ctr"/>
            <a:endParaRPr lang="en-US" sz="4800" dirty="0">
              <a:latin typeface="+mj-lt"/>
            </a:endParaRPr>
          </a:p>
        </p:txBody>
      </p:sp>
      <p:sp>
        <p:nvSpPr>
          <p:cNvPr id="7" name="TextBox 6">
            <a:extLst>
              <a:ext uri="{FF2B5EF4-FFF2-40B4-BE49-F238E27FC236}">
                <a16:creationId xmlns:a16="http://schemas.microsoft.com/office/drawing/2014/main" id="{033ECCDC-3536-A184-23F4-78FE93A64A83}"/>
              </a:ext>
            </a:extLst>
          </p:cNvPr>
          <p:cNvSpPr txBox="1"/>
          <p:nvPr/>
        </p:nvSpPr>
        <p:spPr>
          <a:xfrm>
            <a:off x="718457" y="1905506"/>
            <a:ext cx="10907486" cy="3416320"/>
          </a:xfrm>
          <a:prstGeom prst="rect">
            <a:avLst/>
          </a:prstGeom>
          <a:noFill/>
        </p:spPr>
        <p:txBody>
          <a:bodyPr wrap="square">
            <a:spAutoFit/>
          </a:bodyPr>
          <a:lstStyle/>
          <a:p>
            <a:endParaRPr lang="en-US" sz="2400" b="1" dirty="0">
              <a:latin typeface="+mj-lt"/>
            </a:endParaRPr>
          </a:p>
          <a:p>
            <a:r>
              <a:rPr lang="en-US" sz="2800" b="1" dirty="0">
                <a:latin typeface="+mj-lt"/>
              </a:rPr>
              <a:t>Tax Code in place to:</a:t>
            </a:r>
          </a:p>
          <a:p>
            <a:endParaRPr lang="en-US" sz="2400" b="1" dirty="0">
              <a:latin typeface="+mj-lt"/>
            </a:endParaRPr>
          </a:p>
          <a:p>
            <a:pPr marL="342900" indent="-342900">
              <a:buClr>
                <a:srgbClr val="990000"/>
              </a:buClr>
              <a:buFont typeface="Wingdings" panose="05000000000000000000" pitchFamily="2" charset="2"/>
              <a:buChar char="§"/>
            </a:pPr>
            <a:r>
              <a:rPr lang="en-US" sz="2800" b="1" dirty="0">
                <a:latin typeface="+mj-lt"/>
              </a:rPr>
              <a:t>Prevent issuing more bonds than are necessary - Issue what you need.</a:t>
            </a:r>
          </a:p>
          <a:p>
            <a:pPr>
              <a:buClr>
                <a:srgbClr val="990000"/>
              </a:buClr>
            </a:pPr>
            <a:endParaRPr lang="en-US" sz="2800" b="1" dirty="0">
              <a:latin typeface="+mj-lt"/>
            </a:endParaRPr>
          </a:p>
          <a:p>
            <a:pPr marL="342900" indent="-342900">
              <a:buClr>
                <a:srgbClr val="990000"/>
              </a:buClr>
              <a:buFont typeface="Wingdings" panose="05000000000000000000" pitchFamily="2" charset="2"/>
              <a:buChar char="§"/>
            </a:pPr>
            <a:r>
              <a:rPr lang="en-US" sz="2800" b="1" dirty="0">
                <a:latin typeface="+mj-lt"/>
              </a:rPr>
              <a:t>Prevent issuing bonds earlier than necessary - Issue when you need.</a:t>
            </a:r>
          </a:p>
          <a:p>
            <a:pPr>
              <a:buClr>
                <a:srgbClr val="990000"/>
              </a:buClr>
            </a:pPr>
            <a:endParaRPr lang="en-US" sz="2800" b="1" dirty="0">
              <a:latin typeface="+mj-lt"/>
            </a:endParaRPr>
          </a:p>
          <a:p>
            <a:pPr marL="342900" indent="-342900">
              <a:buClr>
                <a:srgbClr val="990000"/>
              </a:buClr>
              <a:buFont typeface="Wingdings" panose="05000000000000000000" pitchFamily="2" charset="2"/>
              <a:buChar char="§"/>
            </a:pPr>
            <a:r>
              <a:rPr lang="en-US" sz="2800" b="1" dirty="0">
                <a:latin typeface="+mj-lt"/>
              </a:rPr>
              <a:t>Prevent bonds from remaining outstanding longer than necessary.</a:t>
            </a:r>
          </a:p>
        </p:txBody>
      </p:sp>
      <p:cxnSp>
        <p:nvCxnSpPr>
          <p:cNvPr id="12" name="Straight Connector 11">
            <a:extLst>
              <a:ext uri="{FF2B5EF4-FFF2-40B4-BE49-F238E27FC236}">
                <a16:creationId xmlns:a16="http://schemas.microsoft.com/office/drawing/2014/main" id="{4A86259A-E462-1E33-096D-1755FA58CF88}"/>
              </a:ext>
            </a:extLst>
          </p:cNvPr>
          <p:cNvCxnSpPr>
            <a:cxnSpLocks/>
          </p:cNvCxnSpPr>
          <p:nvPr/>
        </p:nvCxnSpPr>
        <p:spPr>
          <a:xfrm>
            <a:off x="1513114" y="2024743"/>
            <a:ext cx="957942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2584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D04C39-7790-2B2F-B950-38DCC19446DA}"/>
              </a:ext>
            </a:extLst>
          </p:cNvPr>
          <p:cNvSpPr txBox="1"/>
          <p:nvPr/>
        </p:nvSpPr>
        <p:spPr>
          <a:xfrm>
            <a:off x="0" y="90100"/>
            <a:ext cx="12192000" cy="707886"/>
          </a:xfrm>
          <a:prstGeom prst="rect">
            <a:avLst/>
          </a:prstGeom>
          <a:solidFill>
            <a:srgbClr val="990000"/>
          </a:solidFill>
        </p:spPr>
        <p:txBody>
          <a:bodyPr wrap="square" rtlCol="0">
            <a:spAutoFit/>
          </a:bodyPr>
          <a:lstStyle/>
          <a:p>
            <a:pPr algn="ctr"/>
            <a:r>
              <a:rPr lang="en-US" sz="4000" b="1" dirty="0">
                <a:solidFill>
                  <a:schemeClr val="bg1"/>
                </a:solidFill>
                <a:latin typeface="+mj-lt"/>
              </a:rPr>
              <a:t>Higher Investment Rates Create Natural Arbitrage</a:t>
            </a:r>
          </a:p>
        </p:txBody>
      </p:sp>
      <p:pic>
        <p:nvPicPr>
          <p:cNvPr id="2" name="Picture 1">
            <a:extLst>
              <a:ext uri="{FF2B5EF4-FFF2-40B4-BE49-F238E27FC236}">
                <a16:creationId xmlns:a16="http://schemas.microsoft.com/office/drawing/2014/main" id="{8273BE78-4A4B-320F-D4C3-FAF43B4F831F}"/>
              </a:ext>
            </a:extLst>
          </p:cNvPr>
          <p:cNvPicPr>
            <a:picLocks noChangeAspect="1"/>
          </p:cNvPicPr>
          <p:nvPr/>
        </p:nvPicPr>
        <p:blipFill>
          <a:blip r:embed="rId3"/>
          <a:stretch>
            <a:fillRect/>
          </a:stretch>
        </p:blipFill>
        <p:spPr>
          <a:xfrm>
            <a:off x="10439062" y="6200923"/>
            <a:ext cx="1670449" cy="566977"/>
          </a:xfrm>
          <a:prstGeom prst="rect">
            <a:avLst/>
          </a:prstGeom>
        </p:spPr>
      </p:pic>
      <p:sp>
        <p:nvSpPr>
          <p:cNvPr id="8" name="TextBox 7">
            <a:extLst>
              <a:ext uri="{FF2B5EF4-FFF2-40B4-BE49-F238E27FC236}">
                <a16:creationId xmlns:a16="http://schemas.microsoft.com/office/drawing/2014/main" id="{3DE504CD-B65B-1392-4693-138322A50B6D}"/>
              </a:ext>
            </a:extLst>
          </p:cNvPr>
          <p:cNvSpPr txBox="1"/>
          <p:nvPr/>
        </p:nvSpPr>
        <p:spPr>
          <a:xfrm>
            <a:off x="82489" y="6096186"/>
            <a:ext cx="6096000" cy="369332"/>
          </a:xfrm>
          <a:prstGeom prst="rect">
            <a:avLst/>
          </a:prstGeom>
          <a:noFill/>
        </p:spPr>
        <p:txBody>
          <a:bodyPr wrap="square">
            <a:spAutoFit/>
          </a:bodyPr>
          <a:lstStyle/>
          <a:p>
            <a:r>
              <a:rPr lang="en-US" sz="1800" i="1" dirty="0">
                <a:latin typeface="+mj-lt"/>
              </a:rPr>
              <a:t>For illustrative purposes only.  </a:t>
            </a:r>
          </a:p>
        </p:txBody>
      </p:sp>
      <p:pic>
        <p:nvPicPr>
          <p:cNvPr id="4" name="Picture 3">
            <a:extLst>
              <a:ext uri="{FF2B5EF4-FFF2-40B4-BE49-F238E27FC236}">
                <a16:creationId xmlns:a16="http://schemas.microsoft.com/office/drawing/2014/main" id="{BE5DB329-71D4-A885-19AE-D34B85E174DA}"/>
              </a:ext>
            </a:extLst>
          </p:cNvPr>
          <p:cNvPicPr>
            <a:picLocks noChangeAspect="1"/>
          </p:cNvPicPr>
          <p:nvPr/>
        </p:nvPicPr>
        <p:blipFill>
          <a:blip r:embed="rId4"/>
          <a:stretch>
            <a:fillRect/>
          </a:stretch>
        </p:blipFill>
        <p:spPr>
          <a:xfrm>
            <a:off x="1892443" y="838878"/>
            <a:ext cx="8010509" cy="5216415"/>
          </a:xfrm>
          <a:prstGeom prst="rect">
            <a:avLst/>
          </a:prstGeom>
        </p:spPr>
      </p:pic>
    </p:spTree>
    <p:extLst>
      <p:ext uri="{BB962C8B-B14F-4D97-AF65-F5344CB8AC3E}">
        <p14:creationId xmlns:p14="http://schemas.microsoft.com/office/powerpoint/2010/main" val="3401968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8ECE-99A2-C9A1-977D-25FEDAFA37AB}"/>
              </a:ext>
            </a:extLst>
          </p:cNvPr>
          <p:cNvSpPr txBox="1">
            <a:spLocks/>
          </p:cNvSpPr>
          <p:nvPr/>
        </p:nvSpPr>
        <p:spPr>
          <a:xfrm>
            <a:off x="2094730" y="5859625"/>
            <a:ext cx="7772400" cy="554332"/>
          </a:xfrm>
          <a:prstGeom prst="rect">
            <a:avLst/>
          </a:prstGeom>
        </p:spPr>
        <p:txBody>
          <a:bodyPr>
            <a:normAutofit fontScale="5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br>
              <a:rPr lang="en-US" sz="3600" b="1" dirty="0">
                <a:latin typeface="+mn-lt"/>
              </a:rPr>
            </a:br>
            <a:endParaRPr lang="en-US" sz="4600" dirty="0"/>
          </a:p>
        </p:txBody>
      </p:sp>
      <p:sp>
        <p:nvSpPr>
          <p:cNvPr id="3" name="TextBox 2">
            <a:extLst>
              <a:ext uri="{FF2B5EF4-FFF2-40B4-BE49-F238E27FC236}">
                <a16:creationId xmlns:a16="http://schemas.microsoft.com/office/drawing/2014/main" id="{0BD83494-4EA4-2EAD-3CA3-176851AF6645}"/>
              </a:ext>
            </a:extLst>
          </p:cNvPr>
          <p:cNvSpPr txBox="1"/>
          <p:nvPr/>
        </p:nvSpPr>
        <p:spPr>
          <a:xfrm>
            <a:off x="0" y="90100"/>
            <a:ext cx="12191999" cy="707886"/>
          </a:xfrm>
          <a:prstGeom prst="rect">
            <a:avLst/>
          </a:prstGeom>
          <a:solidFill>
            <a:srgbClr val="990000"/>
          </a:solid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Series 2023 – Natural Arbitrage</a:t>
            </a:r>
          </a:p>
        </p:txBody>
      </p:sp>
      <p:pic>
        <p:nvPicPr>
          <p:cNvPr id="6" name="Picture 5">
            <a:extLst>
              <a:ext uri="{FF2B5EF4-FFF2-40B4-BE49-F238E27FC236}">
                <a16:creationId xmlns:a16="http://schemas.microsoft.com/office/drawing/2014/main" id="{04CCDD1F-13D0-340F-7D53-F4DB1BF750C4}"/>
              </a:ext>
            </a:extLst>
          </p:cNvPr>
          <p:cNvPicPr>
            <a:picLocks noChangeAspect="1"/>
          </p:cNvPicPr>
          <p:nvPr/>
        </p:nvPicPr>
        <p:blipFill>
          <a:blip r:embed="rId3"/>
          <a:stretch>
            <a:fillRect/>
          </a:stretch>
        </p:blipFill>
        <p:spPr>
          <a:xfrm>
            <a:off x="10409584" y="6213902"/>
            <a:ext cx="1670449" cy="566977"/>
          </a:xfrm>
          <a:prstGeom prst="rect">
            <a:avLst/>
          </a:prstGeom>
        </p:spPr>
      </p:pic>
      <p:sp>
        <p:nvSpPr>
          <p:cNvPr id="4" name="TextBox 3">
            <a:extLst>
              <a:ext uri="{FF2B5EF4-FFF2-40B4-BE49-F238E27FC236}">
                <a16:creationId xmlns:a16="http://schemas.microsoft.com/office/drawing/2014/main" id="{102BF7D3-A762-0DA1-50BC-D258D108AB72}"/>
              </a:ext>
            </a:extLst>
          </p:cNvPr>
          <p:cNvSpPr txBox="1"/>
          <p:nvPr/>
        </p:nvSpPr>
        <p:spPr>
          <a:xfrm>
            <a:off x="111967" y="6044625"/>
            <a:ext cx="12192000" cy="338554"/>
          </a:xfrm>
          <a:prstGeom prst="rect">
            <a:avLst/>
          </a:prstGeom>
          <a:noFill/>
        </p:spPr>
        <p:txBody>
          <a:bodyPr wrap="square" rtlCol="0">
            <a:spAutoFit/>
          </a:bodyPr>
          <a:lstStyle/>
          <a:p>
            <a:r>
              <a:rPr lang="en-US" sz="1600" i="1" dirty="0">
                <a:latin typeface="+mj-lt"/>
              </a:rPr>
              <a:t>For illustrative purposes only.  </a:t>
            </a:r>
          </a:p>
        </p:txBody>
      </p:sp>
      <p:pic>
        <p:nvPicPr>
          <p:cNvPr id="5" name="Picture 4">
            <a:extLst>
              <a:ext uri="{FF2B5EF4-FFF2-40B4-BE49-F238E27FC236}">
                <a16:creationId xmlns:a16="http://schemas.microsoft.com/office/drawing/2014/main" id="{F2DE47C0-5750-228F-E611-442700EDBC8D}"/>
              </a:ext>
            </a:extLst>
          </p:cNvPr>
          <p:cNvPicPr>
            <a:picLocks noChangeAspect="1"/>
          </p:cNvPicPr>
          <p:nvPr/>
        </p:nvPicPr>
        <p:blipFill>
          <a:blip r:embed="rId4"/>
          <a:stretch>
            <a:fillRect/>
          </a:stretch>
        </p:blipFill>
        <p:spPr>
          <a:xfrm>
            <a:off x="2094730" y="869843"/>
            <a:ext cx="8050132" cy="5242217"/>
          </a:xfrm>
          <a:prstGeom prst="rect">
            <a:avLst/>
          </a:prstGeom>
        </p:spPr>
      </p:pic>
    </p:spTree>
    <p:extLst>
      <p:ext uri="{BB962C8B-B14F-4D97-AF65-F5344CB8AC3E}">
        <p14:creationId xmlns:p14="http://schemas.microsoft.com/office/powerpoint/2010/main" val="2375849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54102996-23F1-234F-A076-8DD5B408810A}"/>
              </a:ext>
            </a:extLst>
          </p:cNvPr>
          <p:cNvSpPr txBox="1">
            <a:spLocks/>
          </p:cNvSpPr>
          <p:nvPr/>
        </p:nvSpPr>
        <p:spPr>
          <a:xfrm>
            <a:off x="0" y="391971"/>
            <a:ext cx="12192000" cy="736282"/>
          </a:xfrm>
          <a:prstGeom prst="rect">
            <a:avLst/>
          </a:prstGeom>
          <a:solidFill>
            <a:srgbClr val="990000"/>
          </a:solidFill>
        </p:spPr>
        <p:txBody>
          <a:bodyPr anchor="ct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altLang="en-US" sz="4000" b="1" dirty="0">
                <a:solidFill>
                  <a:schemeClr val="bg1"/>
                </a:solidFill>
              </a:rPr>
              <a:t>Current Arbitrage Rebate Examples</a:t>
            </a:r>
          </a:p>
        </p:txBody>
      </p:sp>
      <p:pic>
        <p:nvPicPr>
          <p:cNvPr id="8" name="Picture 7">
            <a:extLst>
              <a:ext uri="{FF2B5EF4-FFF2-40B4-BE49-F238E27FC236}">
                <a16:creationId xmlns:a16="http://schemas.microsoft.com/office/drawing/2014/main" id="{C883D2C3-6A26-031D-B1BA-4BCE6D291F30}"/>
              </a:ext>
            </a:extLst>
          </p:cNvPr>
          <p:cNvPicPr>
            <a:picLocks noChangeAspect="1"/>
          </p:cNvPicPr>
          <p:nvPr/>
        </p:nvPicPr>
        <p:blipFill>
          <a:blip r:embed="rId3"/>
          <a:stretch>
            <a:fillRect/>
          </a:stretch>
        </p:blipFill>
        <p:spPr>
          <a:xfrm>
            <a:off x="10409245" y="6224237"/>
            <a:ext cx="1670449" cy="566977"/>
          </a:xfrm>
          <a:prstGeom prst="rect">
            <a:avLst/>
          </a:prstGeom>
        </p:spPr>
      </p:pic>
      <p:sp>
        <p:nvSpPr>
          <p:cNvPr id="17" name="Content Placeholder 16">
            <a:extLst>
              <a:ext uri="{FF2B5EF4-FFF2-40B4-BE49-F238E27FC236}">
                <a16:creationId xmlns:a16="http://schemas.microsoft.com/office/drawing/2014/main" id="{4EDDA9FE-6444-5E54-723F-CF0BEBCFE888}"/>
              </a:ext>
            </a:extLst>
          </p:cNvPr>
          <p:cNvSpPr>
            <a:spLocks noGrp="1"/>
          </p:cNvSpPr>
          <p:nvPr>
            <p:ph sz="half" idx="2"/>
          </p:nvPr>
        </p:nvSpPr>
        <p:spPr>
          <a:xfrm>
            <a:off x="487017" y="1808924"/>
            <a:ext cx="5548023" cy="4060172"/>
          </a:xfrm>
        </p:spPr>
        <p:style>
          <a:lnRef idx="2">
            <a:schemeClr val="dk1"/>
          </a:lnRef>
          <a:fillRef idx="1">
            <a:schemeClr val="lt1"/>
          </a:fillRef>
          <a:effectRef idx="0">
            <a:schemeClr val="dk1"/>
          </a:effectRef>
          <a:fontRef idx="minor">
            <a:schemeClr val="dk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Water and Sewer Issue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$290,733,000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Revenue Bonds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Series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u="sng" dirty="0">
              <a:solidFill>
                <a:srgbClr val="333333"/>
              </a:solidFill>
              <a:latin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srgbClr val="333333"/>
                </a:solidFill>
                <a:latin typeface="Calibri" panose="020F0502020204030204" pitchFamily="34" charset="0"/>
                <a:cs typeface="Calibri" panose="020F0502020204030204" pitchFamily="34" charset="0"/>
              </a:rPr>
              <a:t>  Bond Yield 2.182%</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400" b="1" u="sng" dirty="0">
              <a:solidFill>
                <a:srgbClr val="333333"/>
              </a:solidFill>
              <a:latin typeface="Calibri" panose="020F0502020204030204" pitchFamily="34" charset="0"/>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Year 1, March 2023</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Arbitrage Rebate Liability	$936,104.82 	</a:t>
            </a:r>
          </a:p>
          <a:p>
            <a:endParaRPr lang="en-US" dirty="0"/>
          </a:p>
        </p:txBody>
      </p:sp>
      <p:sp>
        <p:nvSpPr>
          <p:cNvPr id="19" name="Content Placeholder 18">
            <a:extLst>
              <a:ext uri="{FF2B5EF4-FFF2-40B4-BE49-F238E27FC236}">
                <a16:creationId xmlns:a16="http://schemas.microsoft.com/office/drawing/2014/main" id="{D3C2DCE7-D265-DF3A-14FA-4A70AA394DFF}"/>
              </a:ext>
            </a:extLst>
          </p:cNvPr>
          <p:cNvSpPr>
            <a:spLocks noGrp="1"/>
          </p:cNvSpPr>
          <p:nvPr>
            <p:ph sz="quarter" idx="4"/>
          </p:nvPr>
        </p:nvSpPr>
        <p:spPr>
          <a:xfrm>
            <a:off x="6217919" y="1808923"/>
            <a:ext cx="5548023" cy="4060172"/>
          </a:xfrm>
        </p:spPr>
        <p:style>
          <a:lnRef idx="2">
            <a:schemeClr val="dk1"/>
          </a:lnRef>
          <a:fillRef idx="1">
            <a:schemeClr val="lt1"/>
          </a:fillRef>
          <a:effectRef idx="0">
            <a:schemeClr val="dk1"/>
          </a:effectRef>
          <a:fontRef idx="minor">
            <a:schemeClr val="dk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Town Issue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$17,110,000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Limited Obligation Bonds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Series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Bond Yield 2.94%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sng"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6 Month Evaluation, September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10% required for Exception / 21.22% spent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  Arbitrage Rebate Liability	$179,677.55</a:t>
            </a:r>
            <a:endParaRPr lang="en-US" dirty="0"/>
          </a:p>
        </p:txBody>
      </p:sp>
    </p:spTree>
    <p:extLst>
      <p:ext uri="{BB962C8B-B14F-4D97-AF65-F5344CB8AC3E}">
        <p14:creationId xmlns:p14="http://schemas.microsoft.com/office/powerpoint/2010/main" val="572276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54102996-23F1-234F-A076-8DD5B408810A}"/>
              </a:ext>
            </a:extLst>
          </p:cNvPr>
          <p:cNvSpPr txBox="1">
            <a:spLocks/>
          </p:cNvSpPr>
          <p:nvPr/>
        </p:nvSpPr>
        <p:spPr>
          <a:xfrm>
            <a:off x="0" y="391971"/>
            <a:ext cx="12192000" cy="736282"/>
          </a:xfrm>
          <a:prstGeom prst="rect">
            <a:avLst/>
          </a:prstGeom>
          <a:solidFill>
            <a:srgbClr val="990000"/>
          </a:solidFill>
        </p:spPr>
        <p:txBody>
          <a:bodyPr anchor="ct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altLang="en-US" sz="4000" b="1" dirty="0">
                <a:solidFill>
                  <a:schemeClr val="bg1"/>
                </a:solidFill>
              </a:rPr>
              <a:t>Rebate versus Yield Restriction Comparison</a:t>
            </a:r>
          </a:p>
        </p:txBody>
      </p:sp>
      <p:sp>
        <p:nvSpPr>
          <p:cNvPr id="4" name="Text Placeholder 4">
            <a:extLst>
              <a:ext uri="{FF2B5EF4-FFF2-40B4-BE49-F238E27FC236}">
                <a16:creationId xmlns:a16="http://schemas.microsoft.com/office/drawing/2014/main" id="{8A3F9E7F-0ACF-3302-A23B-1577EB8A2AE3}"/>
              </a:ext>
            </a:extLst>
          </p:cNvPr>
          <p:cNvSpPr txBox="1">
            <a:spLocks/>
          </p:cNvSpPr>
          <p:nvPr/>
        </p:nvSpPr>
        <p:spPr>
          <a:xfrm>
            <a:off x="1339152" y="1513009"/>
            <a:ext cx="3703320"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6F6F74"/>
              </a:buClr>
              <a:buSzPct val="100000"/>
              <a:buFont typeface="Calibri" panose="020F0502020204030204" pitchFamily="34" charset="0"/>
              <a:buNone/>
              <a:tabLst/>
              <a:defRPr/>
            </a:pPr>
            <a:r>
              <a:rPr kumimoji="0" lang="en-US" sz="2400" b="1" i="0" u="sng" strike="noStrike" kern="1200" cap="all" spc="0" normalizeH="0" baseline="0" noProof="0" dirty="0">
                <a:ln>
                  <a:noFill/>
                </a:ln>
                <a:solidFill>
                  <a:srgbClr val="000000"/>
                </a:solidFill>
                <a:effectLst/>
                <a:uLnTx/>
                <a:uFillTx/>
                <a:latin typeface="Calibri" panose="020F0502020204030204"/>
                <a:ea typeface="+mn-ea"/>
                <a:cs typeface="+mn-cs"/>
              </a:rPr>
              <a:t>Arbitrage rebate</a:t>
            </a:r>
          </a:p>
        </p:txBody>
      </p:sp>
      <p:sp>
        <p:nvSpPr>
          <p:cNvPr id="5" name="Text Placeholder 5">
            <a:extLst>
              <a:ext uri="{FF2B5EF4-FFF2-40B4-BE49-F238E27FC236}">
                <a16:creationId xmlns:a16="http://schemas.microsoft.com/office/drawing/2014/main" id="{0BADF461-B568-6847-7850-682BB9C8B54C}"/>
              </a:ext>
            </a:extLst>
          </p:cNvPr>
          <p:cNvSpPr txBox="1">
            <a:spLocks/>
          </p:cNvSpPr>
          <p:nvPr/>
        </p:nvSpPr>
        <p:spPr>
          <a:xfrm>
            <a:off x="7149528" y="1546698"/>
            <a:ext cx="3703320" cy="73628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6F6F74"/>
              </a:buClr>
              <a:buSzPct val="100000"/>
              <a:buFont typeface="Calibri" panose="020F0502020204030204" pitchFamily="34" charset="0"/>
              <a:buNone/>
              <a:tabLst/>
              <a:defRPr/>
            </a:pPr>
            <a:r>
              <a:rPr kumimoji="0" lang="en-US" sz="2400" b="1" i="0" u="sng" strike="noStrike" kern="1200" cap="all" spc="0" normalizeH="0" baseline="0" noProof="0" dirty="0">
                <a:ln>
                  <a:noFill/>
                </a:ln>
                <a:solidFill>
                  <a:srgbClr val="000000"/>
                </a:solidFill>
                <a:effectLst/>
                <a:uLnTx/>
                <a:uFillTx/>
                <a:latin typeface="Calibri" panose="020F0502020204030204"/>
                <a:ea typeface="+mn-ea"/>
                <a:cs typeface="+mn-cs"/>
              </a:rPr>
              <a:t>Yield restriction</a:t>
            </a:r>
          </a:p>
        </p:txBody>
      </p:sp>
      <p:sp>
        <p:nvSpPr>
          <p:cNvPr id="6" name="Content Placeholder 11">
            <a:extLst>
              <a:ext uri="{FF2B5EF4-FFF2-40B4-BE49-F238E27FC236}">
                <a16:creationId xmlns:a16="http://schemas.microsoft.com/office/drawing/2014/main" id="{A9AF1BC4-A41D-7588-024C-9125D0549191}"/>
              </a:ext>
            </a:extLst>
          </p:cNvPr>
          <p:cNvSpPr txBox="1">
            <a:spLocks/>
          </p:cNvSpPr>
          <p:nvPr/>
        </p:nvSpPr>
        <p:spPr>
          <a:xfrm>
            <a:off x="1339152" y="2171786"/>
            <a:ext cx="3703320" cy="3409063"/>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ctr" defTabSz="914400" rtl="0" eaLnBrk="1" fontAlgn="auto" latinLnBrk="0" hangingPunct="1">
              <a:lnSpc>
                <a:spcPct val="90000"/>
              </a:lnSpc>
              <a:spcBef>
                <a:spcPct val="50000"/>
              </a:spcBef>
              <a:spcAft>
                <a:spcPts val="200"/>
              </a:spcAft>
              <a:buClr>
                <a:srgbClr val="6F6F74"/>
              </a:buClr>
              <a:buSzPct val="100000"/>
              <a:buFontTx/>
              <a:buNone/>
              <a:tabLst/>
              <a:defRPr/>
            </a:pPr>
            <a:r>
              <a:rPr kumimoji="0" lang="en-US" altLang="en-US" sz="2400" b="1" i="0" u="sng" strike="noStrike" kern="1200" cap="none" spc="0" normalizeH="0" baseline="0" noProof="0" dirty="0">
                <a:ln>
                  <a:noFill/>
                </a:ln>
                <a:solidFill>
                  <a:srgbClr val="000000"/>
                </a:solidFill>
                <a:effectLst/>
                <a:uLnTx/>
                <a:uFillTx/>
                <a:latin typeface="Calibri" panose="020F0502020204030204"/>
                <a:ea typeface="+mn-ea"/>
                <a:cs typeface="+mn-cs"/>
              </a:rPr>
              <a:t>Example:</a:t>
            </a:r>
          </a:p>
          <a:p>
            <a:pPr marL="91440" marR="0" lvl="0" indent="-91440" algn="ctr" defTabSz="914400" rtl="0" eaLnBrk="1" fontAlgn="auto" latinLnBrk="0" hangingPunct="1">
              <a:lnSpc>
                <a:spcPct val="90000"/>
              </a:lnSpc>
              <a:spcBef>
                <a:spcPct val="50000"/>
              </a:spcBef>
              <a:spcAft>
                <a:spcPts val="200"/>
              </a:spcAft>
              <a:buClr>
                <a:srgbClr val="6F6F74"/>
              </a:buClr>
              <a:buSzPct val="100000"/>
              <a:buFontTx/>
              <a:buNone/>
              <a:tabLst/>
              <a:defRPr/>
            </a:pPr>
            <a:r>
              <a:rPr kumimoji="0" lang="en-US" altLang="en-US" sz="2400" b="1" i="1" u="none" strike="noStrike" kern="1200" cap="none" spc="0" normalizeH="0" baseline="0" noProof="0" dirty="0">
                <a:ln>
                  <a:noFill/>
                </a:ln>
                <a:solidFill>
                  <a:srgbClr val="000000"/>
                </a:solidFill>
                <a:effectLst/>
                <a:uLnTx/>
                <a:uFillTx/>
                <a:latin typeface="Calibri" panose="020F0502020204030204"/>
                <a:ea typeface="+mn-ea"/>
                <a:cs typeface="+mn-cs"/>
              </a:rPr>
              <a:t>First Installment Period </a:t>
            </a:r>
          </a:p>
          <a:p>
            <a:pPr marL="91440" marR="0" lvl="0" indent="-91440" algn="ctr" defTabSz="914400" rtl="0" eaLnBrk="1" fontAlgn="auto" latinLnBrk="0" hangingPunct="1">
              <a:lnSpc>
                <a:spcPct val="90000"/>
              </a:lnSpc>
              <a:spcBef>
                <a:spcPct val="50000"/>
              </a:spcBef>
              <a:spcAft>
                <a:spcPts val="200"/>
              </a:spcAft>
              <a:buClr>
                <a:srgbClr val="6F6F74"/>
              </a:buClr>
              <a:buSzPct val="100000"/>
              <a:buFontTx/>
              <a:buNone/>
              <a:tabLst/>
              <a:defRPr/>
            </a:pPr>
            <a:r>
              <a:rPr kumimoji="0" lang="en-US" altLang="en-US" sz="2400" b="1" i="1" u="none" strike="noStrike" kern="1200" cap="none" spc="0" normalizeH="0" baseline="0" noProof="0" dirty="0">
                <a:ln>
                  <a:noFill/>
                </a:ln>
                <a:solidFill>
                  <a:srgbClr val="000000"/>
                </a:solidFill>
                <a:effectLst/>
                <a:uLnTx/>
                <a:uFillTx/>
                <a:latin typeface="Calibri" panose="020F0502020204030204"/>
                <a:ea typeface="+mn-ea"/>
                <a:cs typeface="+mn-cs"/>
              </a:rPr>
              <a:t>(Years 1 - 5)</a:t>
            </a:r>
          </a:p>
          <a:p>
            <a:pPr marL="91440" marR="0" lvl="0" indent="-91440" algn="l" defTabSz="914400" rtl="0" eaLnBrk="1" fontAlgn="auto" latinLnBrk="0" hangingPunct="1">
              <a:lnSpc>
                <a:spcPct val="90000"/>
              </a:lnSpc>
              <a:spcBef>
                <a:spcPct val="50000"/>
              </a:spcBef>
              <a:spcAft>
                <a:spcPts val="200"/>
              </a:spcAft>
              <a:buClr>
                <a:srgbClr val="6F6F74"/>
              </a:buClr>
              <a:buSzPct val="100000"/>
              <a:buFontTx/>
              <a:buNone/>
              <a:tabLst/>
              <a:defRPr/>
            </a:pPr>
            <a:endParaRPr kumimoji="0" lang="en-US" altLang="en-US" sz="1800" b="1" i="1"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just" defTabSz="914400" rtl="0" eaLnBrk="1" fontAlgn="auto" latinLnBrk="0" hangingPunct="1">
              <a:lnSpc>
                <a:spcPct val="90000"/>
              </a:lnSpc>
              <a:spcBef>
                <a:spcPct val="50000"/>
              </a:spcBef>
              <a:spcAft>
                <a:spcPts val="200"/>
              </a:spcAft>
              <a:buClr>
                <a:srgbClr val="6F6F74"/>
              </a:buClr>
              <a:buSzPct val="100000"/>
              <a:buFontTx/>
              <a:buNone/>
              <a:tabLst/>
              <a:defRPr/>
            </a:pPr>
            <a:r>
              <a:rPr kumimoji="0" lang="en-US"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altLang="en-US" sz="2600" b="1" i="0" u="none" strike="noStrike" kern="1200" cap="none" spc="0" normalizeH="0" baseline="0" noProof="0" dirty="0">
                <a:ln>
                  <a:noFill/>
                </a:ln>
                <a:solidFill>
                  <a:srgbClr val="000000"/>
                </a:solidFill>
                <a:effectLst/>
                <a:uLnTx/>
                <a:uFillTx/>
                <a:latin typeface="Calibri" panose="020F0502020204030204"/>
                <a:ea typeface="+mn-ea"/>
                <a:cs typeface="+mn-cs"/>
              </a:rPr>
              <a:t>Investment Yield:  	 1.90%</a:t>
            </a:r>
          </a:p>
          <a:p>
            <a:pPr marL="91440" marR="0" lvl="0" indent="-91440" algn="just" defTabSz="914400" rtl="0" eaLnBrk="1" fontAlgn="auto" latinLnBrk="0" hangingPunct="1">
              <a:lnSpc>
                <a:spcPct val="90000"/>
              </a:lnSpc>
              <a:spcBef>
                <a:spcPct val="50000"/>
              </a:spcBef>
              <a:spcAft>
                <a:spcPts val="200"/>
              </a:spcAft>
              <a:buClr>
                <a:srgbClr val="6F6F74"/>
              </a:buClr>
              <a:buSzPct val="100000"/>
              <a:buFontTx/>
              <a:buNone/>
              <a:tabLst/>
              <a:defRPr/>
            </a:pPr>
            <a:r>
              <a:rPr kumimoji="0" lang="en-US" altLang="en-US" sz="26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altLang="en-US" sz="2600" b="1" i="0" u="sng" strike="noStrike" kern="1200" cap="none" spc="0" normalizeH="0" baseline="0" noProof="0" dirty="0">
                <a:ln>
                  <a:noFill/>
                </a:ln>
                <a:solidFill>
                  <a:srgbClr val="000000"/>
                </a:solidFill>
                <a:effectLst/>
                <a:uLnTx/>
                <a:uFillTx/>
                <a:latin typeface="Calibri" panose="020F0502020204030204"/>
                <a:ea typeface="+mn-ea"/>
                <a:cs typeface="+mn-cs"/>
              </a:rPr>
              <a:t>Bond Yield: 	                 2.25%</a:t>
            </a:r>
          </a:p>
          <a:p>
            <a:pPr marL="91440" marR="0" lvl="0" indent="-91440" algn="just" defTabSz="914400" rtl="0" eaLnBrk="1" fontAlgn="auto" latinLnBrk="0" hangingPunct="1">
              <a:lnSpc>
                <a:spcPct val="120000"/>
              </a:lnSpc>
              <a:spcBef>
                <a:spcPts val="0"/>
              </a:spcBef>
              <a:spcAft>
                <a:spcPts val="200"/>
              </a:spcAft>
              <a:buClr>
                <a:srgbClr val="6F6F74"/>
              </a:buClr>
              <a:buSzPct val="100000"/>
              <a:buFontTx/>
              <a:buNone/>
              <a:tabLst/>
              <a:defRPr/>
            </a:pPr>
            <a:r>
              <a:rPr kumimoji="0" lang="en-US" altLang="en-US" sz="2600" b="1" i="0" u="none" strike="noStrike" kern="1200" cap="none" spc="0" normalizeH="0" baseline="0" noProof="0" dirty="0">
                <a:ln>
                  <a:noFill/>
                </a:ln>
                <a:solidFill>
                  <a:srgbClr val="000000"/>
                </a:solidFill>
                <a:effectLst/>
                <a:uLnTx/>
                <a:uFillTx/>
                <a:latin typeface="Calibri" panose="020F0502020204030204"/>
                <a:ea typeface="+mn-ea"/>
                <a:cs typeface="+mn-cs"/>
              </a:rPr>
              <a:t>	Arbitrage:		-0.35%</a:t>
            </a:r>
            <a:r>
              <a:rPr kumimoji="0" lang="en-US" alt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p>
          <a:p>
            <a:pPr marL="91440" marR="0" lvl="0" indent="-91440" algn="ctr" defTabSz="914400" rtl="0" eaLnBrk="1" fontAlgn="auto" latinLnBrk="0" hangingPunct="1">
              <a:lnSpc>
                <a:spcPct val="90000"/>
              </a:lnSpc>
              <a:spcBef>
                <a:spcPct val="50000"/>
              </a:spcBef>
              <a:spcAft>
                <a:spcPts val="200"/>
              </a:spcAft>
              <a:buClr>
                <a:srgbClr val="6F6F74"/>
              </a:buClr>
              <a:buSzPct val="100000"/>
              <a:buFontTx/>
              <a:buNone/>
              <a:tabLst/>
              <a:defRPr/>
            </a:pPr>
            <a:endParaRPr kumimoji="0" lang="en-US" altLang="en-US" sz="3100" b="1" i="1" u="none" strike="noStrike" kern="1200" cap="none" spc="0" normalizeH="0" baseline="0" noProof="0" dirty="0">
              <a:ln>
                <a:noFill/>
              </a:ln>
              <a:solidFill>
                <a:srgbClr val="FF0000"/>
              </a:solidFill>
              <a:effectLst/>
              <a:uLnTx/>
              <a:uFillTx/>
              <a:latin typeface="Calibri" panose="020F0502020204030204"/>
              <a:ea typeface="+mn-ea"/>
              <a:cs typeface="+mn-cs"/>
            </a:endParaRPr>
          </a:p>
          <a:p>
            <a:pPr marL="91440" marR="0" lvl="0" indent="-91440" algn="ctr" defTabSz="914400" rtl="0" eaLnBrk="1" fontAlgn="auto" latinLnBrk="0" hangingPunct="1">
              <a:lnSpc>
                <a:spcPct val="90000"/>
              </a:lnSpc>
              <a:spcBef>
                <a:spcPct val="50000"/>
              </a:spcBef>
              <a:spcAft>
                <a:spcPts val="200"/>
              </a:spcAft>
              <a:buClr>
                <a:srgbClr val="6F6F74"/>
              </a:buClr>
              <a:buSzPct val="100000"/>
              <a:buFontTx/>
              <a:buNone/>
              <a:tabLst/>
              <a:defRPr/>
            </a:pPr>
            <a:r>
              <a:rPr kumimoji="0" lang="en-US" altLang="en-US" sz="2600" b="1" i="1" u="none" strike="noStrike" kern="1200" cap="none" spc="0" normalizeH="0" baseline="0" noProof="0" dirty="0">
                <a:ln>
                  <a:noFill/>
                </a:ln>
                <a:solidFill>
                  <a:srgbClr val="000000"/>
                </a:solidFill>
                <a:effectLst/>
                <a:uLnTx/>
                <a:uFillTx/>
                <a:latin typeface="Calibri" panose="020F0502020204030204"/>
                <a:ea typeface="+mn-ea"/>
                <a:cs typeface="+mn-cs"/>
              </a:rPr>
              <a:t>No Rebate payment due</a:t>
            </a:r>
            <a:endParaRPr kumimoji="0" lang="en-US" altLang="en-US" sz="26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6F6F74"/>
              </a:buClr>
              <a:buSzPct val="100000"/>
              <a:buFont typeface="Calibri" panose="020F0502020204030204" pitchFamily="34" charset="0"/>
              <a:buChar char=" "/>
              <a:tabLst/>
              <a:defRPr/>
            </a:pPr>
            <a:endParaRPr kumimoji="0" lang="en-US" alt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6F6F74"/>
              </a:buClr>
              <a:buSzPct val="100000"/>
              <a:buFont typeface="Calibri" panose="020F0502020204030204" pitchFamily="34" charset="0"/>
              <a:buChar char=" "/>
              <a:tabLst/>
              <a:defRPr/>
            </a:pPr>
            <a:endParaRPr kumimoji="0" lang="en-US" alt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ctr" defTabSz="914400" rtl="0" eaLnBrk="1" fontAlgn="auto" latinLnBrk="0" hangingPunct="1">
              <a:lnSpc>
                <a:spcPct val="90000"/>
              </a:lnSpc>
              <a:spcBef>
                <a:spcPts val="1200"/>
              </a:spcBef>
              <a:spcAft>
                <a:spcPts val="200"/>
              </a:spcAft>
              <a:buClr>
                <a:srgbClr val="6F6F74"/>
              </a:buClr>
              <a:buSzPct val="100000"/>
              <a:buFontTx/>
              <a:buNone/>
              <a:tabLst/>
              <a:defRPr/>
            </a:pPr>
            <a:endParaRPr kumimoji="0" lang="en-US" altLang="en-US" sz="800" b="0" i="0" u="none" strike="noStrike" kern="1200" cap="none" spc="0" normalizeH="0" baseline="0" noProof="0" dirty="0">
              <a:ln>
                <a:noFill/>
              </a:ln>
              <a:solidFill>
                <a:srgbClr val="002060"/>
              </a:solidFill>
              <a:effectLst/>
              <a:uLnTx/>
              <a:uFillTx/>
              <a:latin typeface="Georgia" pitchFamily="18" charset="0"/>
              <a:ea typeface="+mn-ea"/>
              <a:cs typeface="+mn-cs"/>
            </a:endParaRPr>
          </a:p>
          <a:p>
            <a:pPr marL="91440" marR="0" lvl="0" indent="-91440" algn="ctr" defTabSz="914400" rtl="0" eaLnBrk="1" fontAlgn="auto" latinLnBrk="0" hangingPunct="1">
              <a:lnSpc>
                <a:spcPct val="90000"/>
              </a:lnSpc>
              <a:spcBef>
                <a:spcPts val="1200"/>
              </a:spcBef>
              <a:spcAft>
                <a:spcPts val="200"/>
              </a:spcAft>
              <a:buClr>
                <a:srgbClr val="6F6F74"/>
              </a:buClr>
              <a:buSzPct val="100000"/>
              <a:buFontTx/>
              <a:buNone/>
              <a:tabLst/>
              <a:defRPr/>
            </a:pPr>
            <a:endParaRPr kumimoji="0" lang="en-US" altLang="en-US" sz="2000" b="1" i="0" u="none" strike="noStrike" kern="1200" cap="none" spc="0" normalizeH="0" baseline="0" noProof="0" dirty="0">
              <a:ln>
                <a:noFill/>
              </a:ln>
              <a:solidFill>
                <a:srgbClr val="0F26FF"/>
              </a:solidFill>
              <a:effectLst/>
              <a:uLnTx/>
              <a:uFillTx/>
              <a:latin typeface="Verdana" pitchFamily="34" charset="0"/>
              <a:ea typeface="Verdana" pitchFamily="34" charset="0"/>
              <a:cs typeface="Verdana" pitchFamily="34" charset="0"/>
            </a:endParaRPr>
          </a:p>
          <a:p>
            <a:pPr marL="91440" marR="0" lvl="0" indent="-91440" algn="ctr" defTabSz="914400" rtl="0" eaLnBrk="1" fontAlgn="auto" latinLnBrk="0" hangingPunct="1">
              <a:lnSpc>
                <a:spcPct val="90000"/>
              </a:lnSpc>
              <a:spcBef>
                <a:spcPts val="1200"/>
              </a:spcBef>
              <a:spcAft>
                <a:spcPts val="200"/>
              </a:spcAft>
              <a:buClr>
                <a:srgbClr val="6F6F74"/>
              </a:buClr>
              <a:buSzPct val="100000"/>
              <a:buFontTx/>
              <a:buNone/>
              <a:tabLst/>
              <a:defRPr/>
            </a:pPr>
            <a:endParaRPr kumimoji="0" lang="en-US" altLang="en-US" sz="2000" b="1" i="0" u="none" strike="noStrike" kern="1200" cap="none" spc="0" normalizeH="0" baseline="0" noProof="0" dirty="0">
              <a:ln>
                <a:noFill/>
              </a:ln>
              <a:solidFill>
                <a:srgbClr val="000074"/>
              </a:solidFill>
              <a:effectLst/>
              <a:uLnTx/>
              <a:uFillTx/>
              <a:latin typeface="Verdana" pitchFamily="34" charset="0"/>
              <a:ea typeface="Verdana" pitchFamily="34" charset="0"/>
              <a:cs typeface="Verdana" pitchFamily="34" charset="0"/>
            </a:endParaRPr>
          </a:p>
          <a:p>
            <a:pPr marL="91440" marR="0" lvl="0" indent="-91440" algn="l" defTabSz="914400" rtl="0" eaLnBrk="1" fontAlgn="auto" latinLnBrk="0" hangingPunct="1">
              <a:lnSpc>
                <a:spcPct val="90000"/>
              </a:lnSpc>
              <a:spcBef>
                <a:spcPts val="1200"/>
              </a:spcBef>
              <a:spcAft>
                <a:spcPts val="200"/>
              </a:spcAft>
              <a:buClr>
                <a:srgbClr val="6F6F74"/>
              </a:buClr>
              <a:buSzPct val="100000"/>
              <a:buFont typeface="Calibri" panose="020F0502020204030204" pitchFamily="34" charset="0"/>
              <a:buChar char=" "/>
              <a:tabLst/>
              <a:defRPr/>
            </a:pPr>
            <a:endParaRPr kumimoji="0" lang="en-US" altLang="en-US" sz="2000" b="0" i="0" u="none" strike="noStrike" kern="1200" cap="none" spc="0" normalizeH="0" baseline="0" noProof="0" dirty="0">
              <a:ln>
                <a:noFill/>
              </a:ln>
              <a:solidFill>
                <a:srgbClr val="000000">
                  <a:lumMod val="75000"/>
                  <a:lumOff val="25000"/>
                </a:srgbClr>
              </a:solidFill>
              <a:effectLst/>
              <a:uLnTx/>
              <a:uFillTx/>
              <a:latin typeface="Georgia" pitchFamily="18" charset="0"/>
              <a:ea typeface="+mn-ea"/>
              <a:cs typeface="+mn-cs"/>
            </a:endParaRPr>
          </a:p>
          <a:p>
            <a:pPr marL="91440" marR="0" lvl="0" indent="-91440" algn="l" defTabSz="914400" rtl="0" eaLnBrk="1" fontAlgn="auto" latinLnBrk="0" hangingPunct="1">
              <a:lnSpc>
                <a:spcPct val="90000"/>
              </a:lnSpc>
              <a:spcBef>
                <a:spcPts val="1200"/>
              </a:spcBef>
              <a:spcAft>
                <a:spcPts val="200"/>
              </a:spcAft>
              <a:buClr>
                <a:srgbClr val="6F6F74"/>
              </a:buClr>
              <a:buSzPct val="100000"/>
              <a:buFont typeface="Calibri" panose="020F0502020204030204" pitchFamily="34" charset="0"/>
              <a:buChar char=" "/>
              <a:tabLst/>
              <a:defRPr/>
            </a:pPr>
            <a:endParaRPr kumimoji="0" lang="en-US" altLang="en-US" sz="2000" b="0" i="0" u="none" strike="noStrike" kern="1200" cap="none" spc="0" normalizeH="0" baseline="0" noProof="0" dirty="0">
              <a:ln>
                <a:noFill/>
              </a:ln>
              <a:solidFill>
                <a:srgbClr val="000000">
                  <a:lumMod val="75000"/>
                  <a:lumOff val="25000"/>
                </a:srgbClr>
              </a:solidFill>
              <a:effectLst/>
              <a:uLnTx/>
              <a:uFillTx/>
              <a:latin typeface="Georgia" pitchFamily="18" charset="0"/>
              <a:ea typeface="+mn-ea"/>
              <a:cs typeface="+mn-cs"/>
            </a:endParaRPr>
          </a:p>
        </p:txBody>
      </p:sp>
      <p:sp>
        <p:nvSpPr>
          <p:cNvPr id="7" name="Content Placeholder 6">
            <a:extLst>
              <a:ext uri="{FF2B5EF4-FFF2-40B4-BE49-F238E27FC236}">
                <a16:creationId xmlns:a16="http://schemas.microsoft.com/office/drawing/2014/main" id="{95877ADB-FD61-1747-E3F1-C96850B17722}"/>
              </a:ext>
            </a:extLst>
          </p:cNvPr>
          <p:cNvSpPr txBox="1">
            <a:spLocks/>
          </p:cNvSpPr>
          <p:nvPr/>
        </p:nvSpPr>
        <p:spPr>
          <a:xfrm>
            <a:off x="7149528" y="2249291"/>
            <a:ext cx="3703320" cy="3378200"/>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ctr" defTabSz="914400" rtl="0" eaLnBrk="1" fontAlgn="auto" latinLnBrk="0" hangingPunct="1">
              <a:lnSpc>
                <a:spcPct val="90000"/>
              </a:lnSpc>
              <a:spcBef>
                <a:spcPct val="50000"/>
              </a:spcBef>
              <a:spcAft>
                <a:spcPts val="200"/>
              </a:spcAft>
              <a:buClr>
                <a:srgbClr val="6F6F74"/>
              </a:buClr>
              <a:buSzPct val="100000"/>
              <a:buFontTx/>
              <a:buNone/>
              <a:tabLst/>
              <a:defRPr/>
            </a:pPr>
            <a:r>
              <a:rPr kumimoji="0" lang="en-US" altLang="en-US" sz="2700" b="1" i="0" u="sng" strike="noStrike" kern="1200" cap="none" spc="0" normalizeH="0" baseline="0" noProof="0" dirty="0">
                <a:ln>
                  <a:noFill/>
                </a:ln>
                <a:solidFill>
                  <a:srgbClr val="000000"/>
                </a:solidFill>
                <a:effectLst/>
                <a:uLnTx/>
                <a:uFillTx/>
                <a:latin typeface="Calibri" panose="020F0502020204030204"/>
                <a:ea typeface="+mn-ea"/>
                <a:cs typeface="EucrosiaUPC" panose="020B0502040204020203" pitchFamily="18" charset="-34"/>
              </a:rPr>
              <a:t>Example:</a:t>
            </a:r>
          </a:p>
          <a:p>
            <a:pPr marL="91440" marR="0" lvl="0" indent="-91440" algn="ctr" defTabSz="914400" rtl="0" eaLnBrk="1" fontAlgn="auto" latinLnBrk="0" hangingPunct="1">
              <a:lnSpc>
                <a:spcPct val="90000"/>
              </a:lnSpc>
              <a:spcBef>
                <a:spcPct val="50000"/>
              </a:spcBef>
              <a:spcAft>
                <a:spcPts val="200"/>
              </a:spcAft>
              <a:buClr>
                <a:srgbClr val="6F6F74"/>
              </a:buClr>
              <a:buSzPct val="100000"/>
              <a:buFontTx/>
              <a:buNone/>
              <a:tabLst/>
              <a:defRPr/>
            </a:pPr>
            <a:r>
              <a:rPr kumimoji="0" lang="en-US" altLang="en-US" sz="2700" b="1" i="1" u="none" strike="noStrike" kern="1200" cap="none" spc="0" normalizeH="0" baseline="0" noProof="0" dirty="0">
                <a:ln>
                  <a:noFill/>
                </a:ln>
                <a:solidFill>
                  <a:srgbClr val="000000"/>
                </a:solidFill>
                <a:effectLst/>
                <a:uLnTx/>
                <a:uFillTx/>
                <a:latin typeface="Calibri" panose="020F0502020204030204"/>
                <a:ea typeface="+mn-ea"/>
                <a:cs typeface="EucrosiaUPC" panose="020B0502040204020203" pitchFamily="18" charset="-34"/>
              </a:rPr>
              <a:t>First Installment Period </a:t>
            </a:r>
          </a:p>
          <a:p>
            <a:pPr marL="91440" marR="0" lvl="0" indent="-91440" algn="ctr" defTabSz="914400" rtl="0" eaLnBrk="1" fontAlgn="auto" latinLnBrk="0" hangingPunct="1">
              <a:lnSpc>
                <a:spcPct val="90000"/>
              </a:lnSpc>
              <a:spcBef>
                <a:spcPct val="50000"/>
              </a:spcBef>
              <a:spcAft>
                <a:spcPts val="200"/>
              </a:spcAft>
              <a:buClr>
                <a:srgbClr val="6F6F74"/>
              </a:buClr>
              <a:buSzPct val="100000"/>
              <a:buFontTx/>
              <a:buNone/>
              <a:tabLst/>
              <a:defRPr/>
            </a:pPr>
            <a:r>
              <a:rPr kumimoji="0" lang="en-US" altLang="en-US" sz="2700" b="1" i="1" u="none" strike="noStrike" kern="1200" cap="none" spc="0" normalizeH="0" baseline="0" noProof="0" dirty="0">
                <a:ln>
                  <a:noFill/>
                </a:ln>
                <a:solidFill>
                  <a:srgbClr val="000000"/>
                </a:solidFill>
                <a:effectLst/>
                <a:uLnTx/>
                <a:uFillTx/>
                <a:latin typeface="Calibri" panose="020F0502020204030204"/>
                <a:ea typeface="+mn-ea"/>
                <a:cs typeface="EucrosiaUPC" panose="020B0502040204020203" pitchFamily="18" charset="-34"/>
              </a:rPr>
              <a:t>(Years 4 – 5)</a:t>
            </a:r>
          </a:p>
          <a:p>
            <a:pPr marL="91440" marR="0" lvl="0" indent="-91440" algn="l" defTabSz="914400" rtl="0" eaLnBrk="1" fontAlgn="auto" latinLnBrk="0" hangingPunct="1">
              <a:lnSpc>
                <a:spcPct val="90000"/>
              </a:lnSpc>
              <a:spcBef>
                <a:spcPct val="50000"/>
              </a:spcBef>
              <a:spcAft>
                <a:spcPts val="200"/>
              </a:spcAft>
              <a:buClr>
                <a:srgbClr val="6F6F74"/>
              </a:buClr>
              <a:buSzPct val="100000"/>
              <a:buFontTx/>
              <a:buNone/>
              <a:tabLst/>
              <a:defRPr/>
            </a:pPr>
            <a:endParaRPr kumimoji="0" lang="en-US" altLang="en-US" sz="2200" b="0" i="1" u="none" strike="noStrike" kern="1200" cap="none" spc="0" normalizeH="0" baseline="0" noProof="0" dirty="0">
              <a:ln>
                <a:noFill/>
              </a:ln>
              <a:solidFill>
                <a:srgbClr val="000000">
                  <a:lumMod val="75000"/>
                  <a:lumOff val="25000"/>
                </a:srgbClr>
              </a:solidFill>
              <a:effectLst/>
              <a:uLnTx/>
              <a:uFillTx/>
              <a:latin typeface="Eras Demi ITC" pitchFamily="34" charset="0"/>
              <a:ea typeface="+mn-ea"/>
              <a:cs typeface="+mn-cs"/>
            </a:endParaRPr>
          </a:p>
          <a:p>
            <a:pPr marL="91440" marR="0" lvl="0" indent="-91440" algn="l" defTabSz="914400" rtl="0" eaLnBrk="1" fontAlgn="auto" latinLnBrk="0" hangingPunct="1">
              <a:lnSpc>
                <a:spcPct val="90000"/>
              </a:lnSpc>
              <a:spcBef>
                <a:spcPct val="50000"/>
              </a:spcBef>
              <a:spcAft>
                <a:spcPts val="200"/>
              </a:spcAft>
              <a:buClr>
                <a:srgbClr val="6F6F74"/>
              </a:buClr>
              <a:buSzPct val="100000"/>
              <a:buFontTx/>
              <a:buNone/>
              <a:tabLst/>
              <a:defRPr/>
            </a:pPr>
            <a:r>
              <a:rPr kumimoji="0" lang="en-US" altLang="en-US" sz="2000" b="0" i="1" u="none" strike="noStrike" kern="1200" cap="none" spc="0" normalizeH="0" baseline="0" noProof="0" dirty="0">
                <a:ln>
                  <a:noFill/>
                </a:ln>
                <a:solidFill>
                  <a:srgbClr val="000000">
                    <a:lumMod val="75000"/>
                    <a:lumOff val="25000"/>
                  </a:srgbClr>
                </a:solidFill>
                <a:effectLst/>
                <a:uLnTx/>
                <a:uFillTx/>
                <a:latin typeface="Eras Demi ITC" pitchFamily="34" charset="0"/>
                <a:ea typeface="+mn-ea"/>
                <a:cs typeface="+mn-cs"/>
              </a:rPr>
              <a:t>  </a:t>
            </a:r>
            <a:r>
              <a:rPr kumimoji="0" lang="en-US" altLang="en-US" sz="29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Investment Yield: </a:t>
            </a:r>
            <a:r>
              <a:rPr kumimoji="0" lang="en-US" altLang="en-US" sz="29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altLang="en-US" sz="29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4</a:t>
            </a:r>
            <a:r>
              <a:rPr lang="en-US" altLang="en-US" sz="2900" b="1" dirty="0">
                <a:solidFill>
                  <a:srgbClr val="FF0000"/>
                </a:solidFill>
                <a:latin typeface="Calibri" panose="020F0502020204030204" pitchFamily="34" charset="0"/>
                <a:cs typeface="Calibri" panose="020F0502020204030204" pitchFamily="34" charset="0"/>
              </a:rPr>
              <a:t>.50</a:t>
            </a:r>
            <a:r>
              <a:rPr kumimoji="0" lang="en-US" altLang="en-US" sz="29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0%</a:t>
            </a:r>
          </a:p>
          <a:p>
            <a:pPr marL="91440" marR="0" lvl="0" indent="-91440" algn="l" defTabSz="914400" rtl="0" eaLnBrk="1" fontAlgn="auto" latinLnBrk="0" hangingPunct="1">
              <a:lnSpc>
                <a:spcPct val="90000"/>
              </a:lnSpc>
              <a:spcBef>
                <a:spcPct val="50000"/>
              </a:spcBef>
              <a:spcAft>
                <a:spcPts val="200"/>
              </a:spcAft>
              <a:buClr>
                <a:srgbClr val="6F6F74"/>
              </a:buClr>
              <a:buSzPct val="100000"/>
              <a:buFontTx/>
              <a:buNone/>
              <a:tabLst/>
              <a:defRPr/>
            </a:pPr>
            <a:r>
              <a:rPr kumimoji="0" lang="en-US" altLang="en-US" sz="29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cs typeface="Calibri" panose="020F0502020204030204" pitchFamily="34" charset="0"/>
              </a:rPr>
              <a:t> 	</a:t>
            </a:r>
            <a:r>
              <a:rPr kumimoji="0" lang="en-US" altLang="en-US" sz="2900" b="1" i="0" u="sng"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Bond Yield + .125%: </a:t>
            </a:r>
            <a:r>
              <a:rPr kumimoji="0" lang="en-US" altLang="en-US" sz="2900" b="0" i="0" u="sng"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altLang="en-US" sz="2900" b="1" i="0" u="sng"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2.375%</a:t>
            </a:r>
          </a:p>
          <a:p>
            <a:pPr marL="91440" marR="0" lvl="0" indent="-91440" algn="l" defTabSz="914400" rtl="0" eaLnBrk="1" fontAlgn="auto" latinLnBrk="0" hangingPunct="1">
              <a:lnSpc>
                <a:spcPct val="120000"/>
              </a:lnSpc>
              <a:spcBef>
                <a:spcPts val="0"/>
              </a:spcBef>
              <a:spcAft>
                <a:spcPts val="200"/>
              </a:spcAft>
              <a:buClr>
                <a:srgbClr val="6F6F74"/>
              </a:buClr>
              <a:buSzPct val="100000"/>
              <a:buFontTx/>
              <a:buNone/>
              <a:tabLst/>
              <a:defRPr/>
            </a:pPr>
            <a:r>
              <a:rPr kumimoji="0" lang="en-US" altLang="en-US" sz="29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altLang="en-US" sz="2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Earnings over</a:t>
            </a:r>
          </a:p>
          <a:p>
            <a:pPr marL="91440" marR="0" lvl="0" indent="-91440" algn="l" defTabSz="914400" rtl="0" eaLnBrk="1" fontAlgn="auto" latinLnBrk="0" hangingPunct="1">
              <a:lnSpc>
                <a:spcPct val="90000"/>
              </a:lnSpc>
              <a:spcBef>
                <a:spcPts val="0"/>
              </a:spcBef>
              <a:spcAft>
                <a:spcPts val="200"/>
              </a:spcAft>
              <a:buClr>
                <a:srgbClr val="6F6F74"/>
              </a:buClr>
              <a:buSzPct val="100000"/>
              <a:buFontTx/>
              <a:buNone/>
              <a:tabLst/>
              <a:defRPr/>
            </a:pPr>
            <a:r>
              <a:rPr kumimoji="0" lang="en-US" altLang="en-US" sz="2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Bond Yield:</a:t>
            </a:r>
            <a:r>
              <a:rPr kumimoji="0" lang="en-US" altLang="en-US" sz="29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altLang="en-US" sz="29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2.125%</a:t>
            </a:r>
            <a:r>
              <a:rPr kumimoji="0" lang="en-US" altLang="en-US" sz="2000" b="0" i="0" u="none" strike="noStrike" kern="1200" cap="none" spc="0" normalizeH="0" baseline="0" noProof="0" dirty="0">
                <a:ln>
                  <a:noFill/>
                </a:ln>
                <a:solidFill>
                  <a:srgbClr val="000000"/>
                </a:solidFill>
                <a:effectLst/>
                <a:uLnTx/>
                <a:uFillTx/>
                <a:latin typeface="Eras Demi ITC" pitchFamily="34" charset="0"/>
                <a:ea typeface="+mn-ea"/>
                <a:cs typeface="+mn-cs"/>
              </a:rPr>
              <a:t>	</a:t>
            </a:r>
          </a:p>
          <a:p>
            <a:pPr marL="91440" marR="0" lvl="0" indent="-91440" algn="ctr" defTabSz="914400" rtl="0" eaLnBrk="1" fontAlgn="auto" latinLnBrk="0" hangingPunct="1">
              <a:lnSpc>
                <a:spcPct val="90000"/>
              </a:lnSpc>
              <a:spcBef>
                <a:spcPct val="50000"/>
              </a:spcBef>
              <a:spcAft>
                <a:spcPts val="200"/>
              </a:spcAft>
              <a:buClr>
                <a:srgbClr val="6F6F74"/>
              </a:buClr>
              <a:buSzPct val="100000"/>
              <a:buFontTx/>
              <a:buNone/>
              <a:tabLst/>
              <a:defRPr/>
            </a:pPr>
            <a:endParaRPr kumimoji="0" lang="en-US" altLang="en-US" sz="1800" b="0" i="1" u="none" strike="noStrike" kern="1200" cap="none" spc="0" normalizeH="0" baseline="0" noProof="0" dirty="0">
              <a:ln>
                <a:noFill/>
              </a:ln>
              <a:solidFill>
                <a:srgbClr val="FF0000"/>
              </a:solidFill>
              <a:effectLst/>
              <a:uLnTx/>
              <a:uFillTx/>
              <a:latin typeface="Eras Demi ITC" pitchFamily="34" charset="0"/>
              <a:ea typeface="+mn-ea"/>
              <a:cs typeface="+mn-cs"/>
            </a:endParaRPr>
          </a:p>
          <a:p>
            <a:pPr marL="91440" marR="0" lvl="0" indent="-91440" algn="ctr" defTabSz="914400" rtl="0" eaLnBrk="1" fontAlgn="auto" latinLnBrk="0" hangingPunct="1">
              <a:lnSpc>
                <a:spcPct val="90000"/>
              </a:lnSpc>
              <a:spcBef>
                <a:spcPct val="50000"/>
              </a:spcBef>
              <a:spcAft>
                <a:spcPts val="200"/>
              </a:spcAft>
              <a:buClr>
                <a:srgbClr val="6F6F74"/>
              </a:buClr>
              <a:buSzPct val="100000"/>
              <a:buFontTx/>
              <a:buNone/>
              <a:tabLst/>
              <a:defRPr/>
            </a:pPr>
            <a:r>
              <a:rPr kumimoji="0" lang="en-US" altLang="en-US" sz="29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Yield Reduction payment due</a:t>
            </a:r>
            <a:endParaRPr kumimoji="0" lang="en-US" altLang="en-US" sz="29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91440" marR="0" lvl="0" indent="-91440" algn="l" defTabSz="914400" rtl="0" eaLnBrk="1" fontAlgn="auto" latinLnBrk="0" hangingPunct="1">
              <a:lnSpc>
                <a:spcPct val="90000"/>
              </a:lnSpc>
              <a:spcBef>
                <a:spcPts val="1200"/>
              </a:spcBef>
              <a:spcAft>
                <a:spcPts val="200"/>
              </a:spcAft>
              <a:buClr>
                <a:srgbClr val="6F6F74"/>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ABC9A62-480A-2508-0C83-F6CC50A3F249}"/>
              </a:ext>
            </a:extLst>
          </p:cNvPr>
          <p:cNvSpPr txBox="1"/>
          <p:nvPr/>
        </p:nvSpPr>
        <p:spPr>
          <a:xfrm>
            <a:off x="0" y="5870294"/>
            <a:ext cx="12192000" cy="353943"/>
          </a:xfrm>
          <a:prstGeom prst="rect">
            <a:avLst/>
          </a:prstGeom>
          <a:noFill/>
        </p:spPr>
        <p:txBody>
          <a:bodyPr wrap="square" rtlCol="0">
            <a:spAutoFit/>
          </a:bodyPr>
          <a:lstStyle/>
          <a:p>
            <a:pPr algn="ctr"/>
            <a:r>
              <a:rPr lang="en-US" sz="1700" b="1" dirty="0">
                <a:latin typeface="+mj-lt"/>
              </a:rPr>
              <a:t>If both arbitrage rebate and yield reduction amounts are positive, you only owe one payment.  The higher amount is due to the IRS.</a:t>
            </a:r>
          </a:p>
        </p:txBody>
      </p:sp>
      <p:pic>
        <p:nvPicPr>
          <p:cNvPr id="8" name="Picture 7">
            <a:extLst>
              <a:ext uri="{FF2B5EF4-FFF2-40B4-BE49-F238E27FC236}">
                <a16:creationId xmlns:a16="http://schemas.microsoft.com/office/drawing/2014/main" id="{C883D2C3-6A26-031D-B1BA-4BCE6D291F30}"/>
              </a:ext>
            </a:extLst>
          </p:cNvPr>
          <p:cNvPicPr>
            <a:picLocks noChangeAspect="1"/>
          </p:cNvPicPr>
          <p:nvPr/>
        </p:nvPicPr>
        <p:blipFill>
          <a:blip r:embed="rId3"/>
          <a:stretch>
            <a:fillRect/>
          </a:stretch>
        </p:blipFill>
        <p:spPr>
          <a:xfrm>
            <a:off x="10409245" y="6224237"/>
            <a:ext cx="1670449" cy="566977"/>
          </a:xfrm>
          <a:prstGeom prst="rect">
            <a:avLst/>
          </a:prstGeom>
        </p:spPr>
      </p:pic>
    </p:spTree>
    <p:extLst>
      <p:ext uri="{BB962C8B-B14F-4D97-AF65-F5344CB8AC3E}">
        <p14:creationId xmlns:p14="http://schemas.microsoft.com/office/powerpoint/2010/main" val="1335095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55B1360-4D3A-EC40-0042-046572AD4139}"/>
              </a:ext>
            </a:extLst>
          </p:cNvPr>
          <p:cNvSpPr txBox="1"/>
          <p:nvPr/>
        </p:nvSpPr>
        <p:spPr>
          <a:xfrm>
            <a:off x="0" y="323447"/>
            <a:ext cx="12192000" cy="707886"/>
          </a:xfrm>
          <a:prstGeom prst="rect">
            <a:avLst/>
          </a:prstGeom>
          <a:solidFill>
            <a:srgbClr val="990000"/>
          </a:solidFill>
        </p:spPr>
        <p:txBody>
          <a:bodyPr wrap="square" rtlCol="0">
            <a:spAutoFit/>
          </a:bodyPr>
          <a:lstStyle/>
          <a:p>
            <a:pPr algn="ctr"/>
            <a:r>
              <a:rPr lang="en-US" sz="4000" b="1" dirty="0">
                <a:solidFill>
                  <a:schemeClr val="bg1"/>
                </a:solidFill>
                <a:latin typeface="+mj-lt"/>
              </a:rPr>
              <a:t>Current Yield Reduction Example</a:t>
            </a:r>
          </a:p>
        </p:txBody>
      </p:sp>
      <p:sp>
        <p:nvSpPr>
          <p:cNvPr id="3" name="TextBox 2">
            <a:extLst>
              <a:ext uri="{FF2B5EF4-FFF2-40B4-BE49-F238E27FC236}">
                <a16:creationId xmlns:a16="http://schemas.microsoft.com/office/drawing/2014/main" id="{BE9CEF20-86C4-2EC7-8A32-A60FE28A99DA}"/>
              </a:ext>
            </a:extLst>
          </p:cNvPr>
          <p:cNvSpPr txBox="1"/>
          <p:nvPr/>
        </p:nvSpPr>
        <p:spPr>
          <a:xfrm>
            <a:off x="513184" y="1420864"/>
            <a:ext cx="10804849" cy="4708981"/>
          </a:xfrm>
          <a:prstGeom prst="rect">
            <a:avLst/>
          </a:prstGeom>
          <a:noFill/>
        </p:spPr>
        <p:txBody>
          <a:bodyPr wrap="square">
            <a:spAutoFit/>
          </a:bodyPr>
          <a:lstStyle/>
          <a:p>
            <a:pPr algn="ctr"/>
            <a:r>
              <a:rPr lang="en-US" sz="2400" b="1" dirty="0">
                <a:solidFill>
                  <a:srgbClr val="333333"/>
                </a:solidFill>
                <a:latin typeface="Calibri" panose="020F0502020204030204" pitchFamily="34" charset="0"/>
                <a:cs typeface="Calibri" panose="020F0502020204030204" pitchFamily="34" charset="0"/>
              </a:rPr>
              <a:t>County Issue</a:t>
            </a:r>
          </a:p>
          <a:p>
            <a:pPr algn="ctr"/>
            <a:r>
              <a:rPr lang="en-US" sz="2400" b="1" dirty="0">
                <a:solidFill>
                  <a:srgbClr val="333333"/>
                </a:solidFill>
                <a:latin typeface="Calibri" panose="020F0502020204030204" pitchFamily="34" charset="0"/>
                <a:cs typeface="Calibri" panose="020F0502020204030204" pitchFamily="34" charset="0"/>
              </a:rPr>
              <a:t>$107,170,000</a:t>
            </a:r>
          </a:p>
          <a:p>
            <a:pPr algn="ctr"/>
            <a:r>
              <a:rPr lang="en-US" sz="2400" b="1" dirty="0">
                <a:solidFill>
                  <a:srgbClr val="333333"/>
                </a:solidFill>
                <a:latin typeface="Calibri" panose="020F0502020204030204" pitchFamily="34" charset="0"/>
                <a:cs typeface="Calibri" panose="020F0502020204030204" pitchFamily="34" charset="0"/>
              </a:rPr>
              <a:t>General Obligation Public Improvement Bonds</a:t>
            </a:r>
          </a:p>
          <a:p>
            <a:pPr algn="ctr"/>
            <a:r>
              <a:rPr lang="en-US" sz="2400" b="1" u="sng" dirty="0">
                <a:solidFill>
                  <a:srgbClr val="333333"/>
                </a:solidFill>
                <a:latin typeface="Calibri" panose="020F0502020204030204" pitchFamily="34" charset="0"/>
                <a:cs typeface="Calibri" panose="020F0502020204030204" pitchFamily="34" charset="0"/>
              </a:rPr>
              <a:t>Series 2019</a:t>
            </a:r>
          </a:p>
          <a:p>
            <a:pPr algn="l"/>
            <a:endParaRPr lang="en-US" sz="2400" dirty="0">
              <a:latin typeface="Calibri" panose="020F0502020204030204" pitchFamily="34" charset="0"/>
              <a:cs typeface="Calibri" panose="020F0502020204030204" pitchFamily="34" charset="0"/>
            </a:endParaRPr>
          </a:p>
          <a:p>
            <a:pPr marL="1828800" algn="l"/>
            <a:r>
              <a:rPr lang="en-US" sz="2200" u="sng" dirty="0">
                <a:latin typeface="Calibri" panose="020F0502020204030204" pitchFamily="34" charset="0"/>
                <a:cs typeface="Calibri" panose="020F0502020204030204" pitchFamily="34" charset="0"/>
              </a:rPr>
              <a:t>August 2022</a:t>
            </a:r>
          </a:p>
          <a:p>
            <a:pPr marL="1371600" algn="l"/>
            <a:r>
              <a:rPr lang="en-US" sz="2200" dirty="0">
                <a:latin typeface="Calibri" panose="020F0502020204030204" pitchFamily="34" charset="0"/>
                <a:cs typeface="Calibri" panose="020F0502020204030204" pitchFamily="34" charset="0"/>
              </a:rPr>
              <a:t> 	 Years 1 – 3:  Arbitrage Rebate Liability	$-2,733,761.72 	 </a:t>
            </a:r>
          </a:p>
          <a:p>
            <a:pPr marL="2628900" algn="l"/>
            <a:r>
              <a:rPr lang="en-US" sz="2200" dirty="0">
                <a:latin typeface="Calibri" panose="020F0502020204030204" pitchFamily="34" charset="0"/>
                <a:cs typeface="Calibri" panose="020F0502020204030204" pitchFamily="34" charset="0"/>
              </a:rPr>
              <a:t>	         Yield Reduction – N/A	$                 0.00		</a:t>
            </a:r>
          </a:p>
          <a:p>
            <a:pPr marL="1828800" algn="l"/>
            <a:endParaRPr lang="en-US" sz="2200" dirty="0">
              <a:latin typeface="Calibri" panose="020F0502020204030204" pitchFamily="34" charset="0"/>
              <a:cs typeface="Calibri" panose="020F0502020204030204" pitchFamily="34" charset="0"/>
            </a:endParaRPr>
          </a:p>
          <a:p>
            <a:pPr marL="1828800" algn="l"/>
            <a:r>
              <a:rPr lang="en-US" sz="2200" u="sng" dirty="0">
                <a:latin typeface="Calibri" panose="020F0502020204030204" pitchFamily="34" charset="0"/>
                <a:cs typeface="Calibri" panose="020F0502020204030204" pitchFamily="34" charset="0"/>
              </a:rPr>
              <a:t>August 2023</a:t>
            </a:r>
          </a:p>
          <a:p>
            <a:pPr marL="1314450" algn="l"/>
            <a:r>
              <a:rPr lang="en-US" sz="2200" dirty="0">
                <a:latin typeface="Calibri" panose="020F0502020204030204" pitchFamily="34" charset="0"/>
                <a:cs typeface="Calibri" panose="020F0502020204030204" pitchFamily="34" charset="0"/>
              </a:rPr>
              <a:t> 	 Years 1 – 4: Arbitrage Rebate Liability	$-2,197,151.22 	 </a:t>
            </a:r>
          </a:p>
          <a:p>
            <a:pPr marL="1828800" algn="l"/>
            <a:r>
              <a:rPr lang="en-US" sz="2200" dirty="0">
                <a:latin typeface="Calibri" panose="020F0502020204030204" pitchFamily="34" charset="0"/>
                <a:cs typeface="Calibri" panose="020F0502020204030204" pitchFamily="34" charset="0"/>
              </a:rPr>
              <a:t>         Year 4:  Yield Reduction 		$     556,131.36</a:t>
            </a:r>
            <a:r>
              <a:rPr lang="en-US" sz="2400" dirty="0">
                <a:latin typeface="Calibri" panose="020F0502020204030204" pitchFamily="34" charset="0"/>
                <a:cs typeface="Calibri" panose="020F0502020204030204" pitchFamily="34" charset="0"/>
              </a:rPr>
              <a:t>		</a:t>
            </a:r>
          </a:p>
          <a:p>
            <a:pPr algn="l"/>
            <a:endParaRPr lang="en-US" sz="24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8078653-BBDD-83B5-1E23-1C10AC25BA70}"/>
              </a:ext>
            </a:extLst>
          </p:cNvPr>
          <p:cNvPicPr>
            <a:picLocks noChangeAspect="1"/>
          </p:cNvPicPr>
          <p:nvPr/>
        </p:nvPicPr>
        <p:blipFill>
          <a:blip r:embed="rId3"/>
          <a:stretch>
            <a:fillRect/>
          </a:stretch>
        </p:blipFill>
        <p:spPr>
          <a:xfrm>
            <a:off x="10408163" y="6251064"/>
            <a:ext cx="1670449" cy="566977"/>
          </a:xfrm>
          <a:prstGeom prst="rect">
            <a:avLst/>
          </a:prstGeom>
        </p:spPr>
      </p:pic>
    </p:spTree>
    <p:extLst>
      <p:ext uri="{BB962C8B-B14F-4D97-AF65-F5344CB8AC3E}">
        <p14:creationId xmlns:p14="http://schemas.microsoft.com/office/powerpoint/2010/main" val="1131430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55B1360-4D3A-EC40-0042-046572AD4139}"/>
              </a:ext>
            </a:extLst>
          </p:cNvPr>
          <p:cNvSpPr txBox="1"/>
          <p:nvPr/>
        </p:nvSpPr>
        <p:spPr>
          <a:xfrm>
            <a:off x="0" y="323447"/>
            <a:ext cx="12192000" cy="707886"/>
          </a:xfrm>
          <a:prstGeom prst="rect">
            <a:avLst/>
          </a:prstGeom>
          <a:solidFill>
            <a:srgbClr val="990000"/>
          </a:solidFill>
        </p:spPr>
        <p:txBody>
          <a:bodyPr wrap="square" rtlCol="0">
            <a:spAutoFit/>
          </a:bodyPr>
          <a:lstStyle/>
          <a:p>
            <a:pPr algn="ctr"/>
            <a:r>
              <a:rPr lang="en-US" sz="4000" b="1" dirty="0">
                <a:solidFill>
                  <a:schemeClr val="bg1"/>
                </a:solidFill>
                <a:latin typeface="+mj-lt"/>
              </a:rPr>
              <a:t>Current Yield Reduction Example</a:t>
            </a:r>
          </a:p>
        </p:txBody>
      </p:sp>
      <p:sp>
        <p:nvSpPr>
          <p:cNvPr id="3" name="TextBox 2">
            <a:extLst>
              <a:ext uri="{FF2B5EF4-FFF2-40B4-BE49-F238E27FC236}">
                <a16:creationId xmlns:a16="http://schemas.microsoft.com/office/drawing/2014/main" id="{BE9CEF20-86C4-2EC7-8A32-A60FE28A99DA}"/>
              </a:ext>
            </a:extLst>
          </p:cNvPr>
          <p:cNvSpPr txBox="1"/>
          <p:nvPr/>
        </p:nvSpPr>
        <p:spPr>
          <a:xfrm>
            <a:off x="513184" y="1420864"/>
            <a:ext cx="10804849" cy="4678204"/>
          </a:xfrm>
          <a:prstGeom prst="rect">
            <a:avLst/>
          </a:prstGeom>
          <a:noFill/>
        </p:spPr>
        <p:txBody>
          <a:bodyPr wrap="square">
            <a:spAutoFit/>
          </a:bodyPr>
          <a:lstStyle/>
          <a:p>
            <a:pPr algn="ctr"/>
            <a:r>
              <a:rPr lang="en-US" sz="2400" b="1" dirty="0">
                <a:solidFill>
                  <a:srgbClr val="333333"/>
                </a:solidFill>
                <a:latin typeface="Calibri" panose="020F0502020204030204" pitchFamily="34" charset="0"/>
                <a:cs typeface="Calibri" panose="020F0502020204030204" pitchFamily="34" charset="0"/>
              </a:rPr>
              <a:t>City Issue</a:t>
            </a:r>
          </a:p>
          <a:p>
            <a:pPr algn="ctr"/>
            <a:r>
              <a:rPr lang="en-US" sz="2400" b="1" dirty="0">
                <a:solidFill>
                  <a:srgbClr val="333333"/>
                </a:solidFill>
                <a:latin typeface="Calibri" panose="020F0502020204030204" pitchFamily="34" charset="0"/>
                <a:cs typeface="Calibri" panose="020F0502020204030204" pitchFamily="34" charset="0"/>
              </a:rPr>
              <a:t>$18,270,000</a:t>
            </a:r>
          </a:p>
          <a:p>
            <a:pPr algn="ctr"/>
            <a:r>
              <a:rPr lang="en-US" sz="2400" b="1" dirty="0">
                <a:solidFill>
                  <a:srgbClr val="333333"/>
                </a:solidFill>
                <a:latin typeface="Calibri" panose="020F0502020204030204" pitchFamily="34" charset="0"/>
                <a:cs typeface="Calibri" panose="020F0502020204030204" pitchFamily="34" charset="0"/>
              </a:rPr>
              <a:t>General Obligation Parks and Recreation Bonds</a:t>
            </a:r>
          </a:p>
          <a:p>
            <a:pPr algn="ctr"/>
            <a:r>
              <a:rPr lang="en-US" sz="2400" b="1" u="sng" dirty="0">
                <a:solidFill>
                  <a:srgbClr val="333333"/>
                </a:solidFill>
                <a:latin typeface="Calibri" panose="020F0502020204030204" pitchFamily="34" charset="0"/>
                <a:cs typeface="Calibri" panose="020F0502020204030204" pitchFamily="34" charset="0"/>
              </a:rPr>
              <a:t>Series 2019</a:t>
            </a:r>
          </a:p>
          <a:p>
            <a:pPr algn="l"/>
            <a:endParaRPr lang="en-US" sz="2400" dirty="0">
              <a:latin typeface="Calibri" panose="020F0502020204030204" pitchFamily="34" charset="0"/>
              <a:cs typeface="Calibri" panose="020F0502020204030204" pitchFamily="34" charset="0"/>
            </a:endParaRPr>
          </a:p>
          <a:p>
            <a:pPr marL="1828800" algn="l"/>
            <a:r>
              <a:rPr lang="en-US" sz="2200" u="sng" dirty="0">
                <a:latin typeface="Calibri" panose="020F0502020204030204" pitchFamily="34" charset="0"/>
                <a:cs typeface="Calibri" panose="020F0502020204030204" pitchFamily="34" charset="0"/>
              </a:rPr>
              <a:t>May 2022</a:t>
            </a:r>
          </a:p>
          <a:p>
            <a:pPr marL="1428750" algn="l"/>
            <a:r>
              <a:rPr lang="en-US" sz="2200" dirty="0">
                <a:latin typeface="Calibri" panose="020F0502020204030204" pitchFamily="34" charset="0"/>
                <a:cs typeface="Calibri" panose="020F0502020204030204" pitchFamily="34" charset="0"/>
              </a:rPr>
              <a:t> 	 Years 1 - 3:  Arbitrage Rebate Liability	$ - 615,576.60 	 </a:t>
            </a:r>
          </a:p>
          <a:p>
            <a:pPr marL="1828800" algn="l"/>
            <a:r>
              <a:rPr lang="en-US" sz="2200" dirty="0">
                <a:latin typeface="Calibri" panose="020F0502020204030204" pitchFamily="34" charset="0"/>
                <a:cs typeface="Calibri" panose="020F0502020204030204" pitchFamily="34" charset="0"/>
              </a:rPr>
              <a:t>	        Yield Reduction – N/A	$                0.00		</a:t>
            </a:r>
          </a:p>
          <a:p>
            <a:pPr marL="1828800" algn="l"/>
            <a:endParaRPr lang="en-US" sz="2200" dirty="0">
              <a:latin typeface="Calibri" panose="020F0502020204030204" pitchFamily="34" charset="0"/>
              <a:cs typeface="Calibri" panose="020F0502020204030204" pitchFamily="34" charset="0"/>
            </a:endParaRPr>
          </a:p>
          <a:p>
            <a:pPr marL="1828800" algn="l"/>
            <a:r>
              <a:rPr lang="en-US" sz="2200" u="sng" dirty="0">
                <a:latin typeface="Calibri" panose="020F0502020204030204" pitchFamily="34" charset="0"/>
                <a:cs typeface="Calibri" panose="020F0502020204030204" pitchFamily="34" charset="0"/>
              </a:rPr>
              <a:t>May 2023</a:t>
            </a:r>
          </a:p>
          <a:p>
            <a:pPr marL="1314450" algn="l"/>
            <a:r>
              <a:rPr lang="en-US" sz="2200" dirty="0">
                <a:latin typeface="Calibri" panose="020F0502020204030204" pitchFamily="34" charset="0"/>
                <a:cs typeface="Calibri" panose="020F0502020204030204" pitchFamily="34" charset="0"/>
              </a:rPr>
              <a:t> 	 Years 1 - 3: Arbitrage Rebate Liability	$ - 549,967.59 	 </a:t>
            </a:r>
          </a:p>
          <a:p>
            <a:pPr marL="1600200" algn="l"/>
            <a:r>
              <a:rPr lang="en-US" sz="2200" dirty="0">
                <a:latin typeface="Calibri" panose="020F0502020204030204" pitchFamily="34" charset="0"/>
                <a:cs typeface="Calibri" panose="020F0502020204030204" pitchFamily="34" charset="0"/>
              </a:rPr>
              <a:t>	        Year 4:  Yield Reduction 		$     72,787.36	</a:t>
            </a:r>
            <a:r>
              <a:rPr lang="en-US" sz="2400" dirty="0">
                <a:latin typeface="Calibri" panose="020F0502020204030204" pitchFamily="34" charset="0"/>
                <a:cs typeface="Calibri" panose="020F0502020204030204" pitchFamily="34" charset="0"/>
              </a:rPr>
              <a:t>	</a:t>
            </a:r>
          </a:p>
          <a:p>
            <a:pPr algn="l"/>
            <a:endParaRPr lang="en-US" sz="24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8078653-BBDD-83B5-1E23-1C10AC25BA70}"/>
              </a:ext>
            </a:extLst>
          </p:cNvPr>
          <p:cNvPicPr>
            <a:picLocks noChangeAspect="1"/>
          </p:cNvPicPr>
          <p:nvPr/>
        </p:nvPicPr>
        <p:blipFill>
          <a:blip r:embed="rId3"/>
          <a:stretch>
            <a:fillRect/>
          </a:stretch>
        </p:blipFill>
        <p:spPr>
          <a:xfrm>
            <a:off x="10408163" y="6251064"/>
            <a:ext cx="1670449" cy="566977"/>
          </a:xfrm>
          <a:prstGeom prst="rect">
            <a:avLst/>
          </a:prstGeom>
        </p:spPr>
      </p:pic>
    </p:spTree>
    <p:extLst>
      <p:ext uri="{BB962C8B-B14F-4D97-AF65-F5344CB8AC3E}">
        <p14:creationId xmlns:p14="http://schemas.microsoft.com/office/powerpoint/2010/main" val="384786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8CC281-9EB7-1D13-3B89-58F3C2BE42EB}"/>
              </a:ext>
            </a:extLst>
          </p:cNvPr>
          <p:cNvSpPr txBox="1"/>
          <p:nvPr/>
        </p:nvSpPr>
        <p:spPr>
          <a:xfrm>
            <a:off x="4627985" y="685801"/>
            <a:ext cx="7211590" cy="5632311"/>
          </a:xfrm>
          <a:prstGeom prst="rect">
            <a:avLst/>
          </a:prstGeom>
          <a:noFill/>
        </p:spPr>
        <p:txBody>
          <a:bodyPr wrap="square">
            <a:spAutoFit/>
          </a:bodyPr>
          <a:lstStyle/>
          <a:p>
            <a:pPr marL="514350" lvl="2" indent="-342900">
              <a:lnSpc>
                <a:spcPct val="100000"/>
              </a:lnSpc>
              <a:spcBef>
                <a:spcPct val="0"/>
              </a:spcBef>
              <a:buClr>
                <a:srgbClr val="990000"/>
              </a:buClr>
              <a:buFont typeface="Wingdings" panose="05000000000000000000" pitchFamily="2" charset="2"/>
              <a:buChar char="ü"/>
            </a:pPr>
            <a:r>
              <a:rPr lang="en-US" altLang="en-US" sz="2400" dirty="0">
                <a:latin typeface="Calibri" panose="020F0502020204030204" pitchFamily="34" charset="0"/>
                <a:cs typeface="Calibri" panose="020F0502020204030204" pitchFamily="34" charset="0"/>
              </a:rPr>
              <a:t>Check with bond counsel regarding reimbursement resolutions.</a:t>
            </a:r>
          </a:p>
          <a:p>
            <a:pPr marL="514350" lvl="2" indent="-342900">
              <a:lnSpc>
                <a:spcPct val="100000"/>
              </a:lnSpc>
              <a:spcBef>
                <a:spcPct val="0"/>
              </a:spcBef>
              <a:buClr>
                <a:srgbClr val="990000"/>
              </a:buClr>
              <a:buFont typeface="Wingdings" panose="05000000000000000000" pitchFamily="2" charset="2"/>
              <a:buChar char="ü"/>
            </a:pPr>
            <a:endParaRPr lang="en-US" altLang="en-US" sz="1200" dirty="0">
              <a:latin typeface="Calibri" panose="020F0502020204030204" pitchFamily="34" charset="0"/>
              <a:cs typeface="Calibri" panose="020F0502020204030204" pitchFamily="34" charset="0"/>
            </a:endParaRPr>
          </a:p>
          <a:p>
            <a:pPr marL="514350" indent="-342900">
              <a:spcBef>
                <a:spcPct val="0"/>
              </a:spcBef>
              <a:buClr>
                <a:srgbClr val="990000"/>
              </a:buClr>
              <a:buFont typeface="Wingdings" panose="05000000000000000000" pitchFamily="2" charset="2"/>
              <a:buChar char="ü"/>
            </a:pPr>
            <a:r>
              <a:rPr lang="en-US" altLang="en-US" sz="2400" dirty="0">
                <a:latin typeface="Calibri" panose="020F0502020204030204" pitchFamily="34" charset="0"/>
                <a:cs typeface="Calibri" panose="020F0502020204030204" pitchFamily="34" charset="0"/>
              </a:rPr>
              <a:t>Have early testing completed semi-annually to stay ahead of meeting a spending exception.</a:t>
            </a:r>
          </a:p>
          <a:p>
            <a:pPr marL="514350" indent="-342900">
              <a:lnSpc>
                <a:spcPct val="100000"/>
              </a:lnSpc>
              <a:spcBef>
                <a:spcPct val="0"/>
              </a:spcBef>
              <a:buClr>
                <a:srgbClr val="990000"/>
              </a:buClr>
              <a:buFont typeface="Wingdings" panose="05000000000000000000" pitchFamily="2" charset="2"/>
              <a:buChar char="ü"/>
            </a:pPr>
            <a:endParaRPr lang="en-US" altLang="en-US" sz="1200" dirty="0">
              <a:latin typeface="Calibri" panose="020F0502020204030204" pitchFamily="34" charset="0"/>
              <a:cs typeface="Calibri" panose="020F0502020204030204" pitchFamily="34" charset="0"/>
            </a:endParaRPr>
          </a:p>
          <a:p>
            <a:pPr marL="514350" indent="-342900">
              <a:lnSpc>
                <a:spcPct val="100000"/>
              </a:lnSpc>
              <a:spcBef>
                <a:spcPct val="0"/>
              </a:spcBef>
              <a:buClr>
                <a:srgbClr val="990000"/>
              </a:buClr>
              <a:buFont typeface="Wingdings" panose="05000000000000000000" pitchFamily="2" charset="2"/>
              <a:buChar char="ü"/>
            </a:pPr>
            <a:r>
              <a:rPr lang="en-US" altLang="en-US" sz="2400" dirty="0">
                <a:latin typeface="Calibri" panose="020F0502020204030204" pitchFamily="34" charset="0"/>
                <a:cs typeface="Calibri" panose="020F0502020204030204" pitchFamily="34" charset="0"/>
              </a:rPr>
              <a:t>Have compliance reports completed annually versus waiting until the fifth-year/installment period.</a:t>
            </a:r>
          </a:p>
          <a:p>
            <a:pPr marL="514350" indent="-342900">
              <a:lnSpc>
                <a:spcPct val="100000"/>
              </a:lnSpc>
              <a:spcBef>
                <a:spcPct val="0"/>
              </a:spcBef>
              <a:buClr>
                <a:srgbClr val="990000"/>
              </a:buClr>
              <a:buFont typeface="Wingdings" panose="05000000000000000000" pitchFamily="2" charset="2"/>
              <a:buChar char="ü"/>
            </a:pPr>
            <a:endParaRPr lang="en-US" altLang="en-US" sz="1200" dirty="0">
              <a:latin typeface="Calibri" panose="020F0502020204030204" pitchFamily="34" charset="0"/>
              <a:cs typeface="Calibri" panose="020F0502020204030204" pitchFamily="34" charset="0"/>
            </a:endParaRPr>
          </a:p>
          <a:p>
            <a:pPr marL="514350" indent="-342900">
              <a:lnSpc>
                <a:spcPct val="100000"/>
              </a:lnSpc>
              <a:spcBef>
                <a:spcPct val="0"/>
              </a:spcBef>
              <a:buClr>
                <a:srgbClr val="990000"/>
              </a:buClr>
              <a:buFont typeface="Wingdings" panose="05000000000000000000" pitchFamily="2" charset="2"/>
              <a:buChar char="ü"/>
            </a:pPr>
            <a:r>
              <a:rPr lang="en-US" altLang="en-US" sz="2400" dirty="0">
                <a:latin typeface="Calibri" panose="020F0502020204030204" pitchFamily="34" charset="0"/>
                <a:cs typeface="Calibri" panose="020F0502020204030204" pitchFamily="34" charset="0"/>
              </a:rPr>
              <a:t>Maintain good records by keeping: </a:t>
            </a:r>
          </a:p>
          <a:p>
            <a:pPr marL="806958" lvl="1" indent="-342900">
              <a:spcBef>
                <a:spcPct val="0"/>
              </a:spcBef>
              <a:buClr>
                <a:srgbClr val="990000"/>
              </a:buClr>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Bank/Investment/Trust Statements </a:t>
            </a:r>
          </a:p>
          <a:p>
            <a:pPr marL="806958" lvl="1" indent="-342900">
              <a:spcBef>
                <a:spcPct val="0"/>
              </a:spcBef>
              <a:buClr>
                <a:srgbClr val="990000"/>
              </a:buClr>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Bond Transcript</a:t>
            </a:r>
          </a:p>
          <a:p>
            <a:pPr marL="806958" lvl="1" indent="-342900">
              <a:spcBef>
                <a:spcPct val="0"/>
              </a:spcBef>
              <a:buClr>
                <a:srgbClr val="990000"/>
              </a:buClr>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Past Arbitrage Rebate Reports</a:t>
            </a:r>
          </a:p>
          <a:p>
            <a:pPr marL="806958" lvl="1" indent="-342900">
              <a:spcBef>
                <a:spcPct val="0"/>
              </a:spcBef>
              <a:buClr>
                <a:srgbClr val="990000"/>
              </a:buClr>
              <a:buFont typeface="Wingdings" panose="05000000000000000000" pitchFamily="2" charset="2"/>
              <a:buChar char="ü"/>
            </a:pPr>
            <a:endParaRPr lang="en-US" altLang="en-US" sz="1200" dirty="0">
              <a:latin typeface="Calibri" panose="020F0502020204030204" pitchFamily="34" charset="0"/>
              <a:cs typeface="Calibri" panose="020F0502020204030204" pitchFamily="34" charset="0"/>
            </a:endParaRPr>
          </a:p>
          <a:p>
            <a:pPr marL="511175" lvl="1" indent="-342900">
              <a:spcBef>
                <a:spcPct val="0"/>
              </a:spcBef>
              <a:buClr>
                <a:srgbClr val="990000"/>
              </a:buClr>
              <a:buFont typeface="Wingdings" panose="05000000000000000000" pitchFamily="2" charset="2"/>
              <a:buChar char="ü"/>
            </a:pPr>
            <a:r>
              <a:rPr lang="en-US" altLang="en-US" sz="2400" dirty="0">
                <a:latin typeface="Calibri" panose="020F0502020204030204" pitchFamily="34" charset="0"/>
                <a:cs typeface="Calibri" panose="020F0502020204030204" pitchFamily="34" charset="0"/>
              </a:rPr>
              <a:t>IRS requirement:  Keep all records for tax-exempt issues at least 3 – 6 years </a:t>
            </a:r>
            <a:r>
              <a:rPr lang="en-US" altLang="en-US" sz="2400" u="sng" dirty="0">
                <a:latin typeface="Calibri" panose="020F0502020204030204" pitchFamily="34" charset="0"/>
                <a:cs typeface="Calibri" panose="020F0502020204030204" pitchFamily="34" charset="0"/>
              </a:rPr>
              <a:t>after</a:t>
            </a:r>
            <a:r>
              <a:rPr lang="en-US" altLang="en-US" sz="2400" dirty="0">
                <a:latin typeface="Calibri" panose="020F0502020204030204" pitchFamily="34" charset="0"/>
                <a:cs typeface="Calibri" panose="020F0502020204030204" pitchFamily="34" charset="0"/>
              </a:rPr>
              <a:t> bonds paid in full.</a:t>
            </a:r>
          </a:p>
          <a:p>
            <a:pPr marL="464058" lvl="1">
              <a:spcBef>
                <a:spcPct val="0"/>
              </a:spcBef>
            </a:pPr>
            <a:endParaRPr lang="en-US" altLang="en-US" sz="24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EFF5B48-8961-6231-EEAE-22B735B807D8}"/>
              </a:ext>
            </a:extLst>
          </p:cNvPr>
          <p:cNvPicPr>
            <a:picLocks noChangeAspect="1"/>
          </p:cNvPicPr>
          <p:nvPr/>
        </p:nvPicPr>
        <p:blipFill>
          <a:blip r:embed="rId3"/>
          <a:stretch>
            <a:fillRect/>
          </a:stretch>
        </p:blipFill>
        <p:spPr>
          <a:xfrm>
            <a:off x="0" y="1111609"/>
            <a:ext cx="4553728" cy="3764415"/>
          </a:xfrm>
          <a:prstGeom prst="rect">
            <a:avLst/>
          </a:prstGeom>
        </p:spPr>
      </p:pic>
      <p:pic>
        <p:nvPicPr>
          <p:cNvPr id="2" name="Picture 1">
            <a:extLst>
              <a:ext uri="{FF2B5EF4-FFF2-40B4-BE49-F238E27FC236}">
                <a16:creationId xmlns:a16="http://schemas.microsoft.com/office/drawing/2014/main" id="{9FF049DF-23D6-9227-71D4-0545777497C8}"/>
              </a:ext>
            </a:extLst>
          </p:cNvPr>
          <p:cNvPicPr>
            <a:picLocks noChangeAspect="1"/>
          </p:cNvPicPr>
          <p:nvPr/>
        </p:nvPicPr>
        <p:blipFill>
          <a:blip r:embed="rId4"/>
          <a:stretch>
            <a:fillRect/>
          </a:stretch>
        </p:blipFill>
        <p:spPr>
          <a:xfrm>
            <a:off x="10439062" y="6279693"/>
            <a:ext cx="1670449" cy="566977"/>
          </a:xfrm>
          <a:prstGeom prst="rect">
            <a:avLst/>
          </a:prstGeom>
        </p:spPr>
      </p:pic>
    </p:spTree>
    <p:extLst>
      <p:ext uri="{BB962C8B-B14F-4D97-AF65-F5344CB8AC3E}">
        <p14:creationId xmlns:p14="http://schemas.microsoft.com/office/powerpoint/2010/main" val="2030591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A175C64-FF5D-E633-E9EA-7B6220EBFB59}"/>
              </a:ext>
            </a:extLst>
          </p:cNvPr>
          <p:cNvSpPr>
            <a:spLocks noGrp="1"/>
          </p:cNvSpPr>
          <p:nvPr>
            <p:ph sz="half" idx="4294967295"/>
          </p:nvPr>
        </p:nvSpPr>
        <p:spPr>
          <a:xfrm>
            <a:off x="744893" y="429207"/>
            <a:ext cx="10702212" cy="4730622"/>
          </a:xfrm>
        </p:spPr>
        <p:txBody>
          <a:bodyPr anchor="ctr">
            <a:noAutofit/>
          </a:bodyPr>
          <a:lstStyle/>
          <a:p>
            <a:pPr marL="401638" indent="-401638">
              <a:spcAft>
                <a:spcPts val="600"/>
              </a:spcAft>
              <a:buClr>
                <a:srgbClr val="990000"/>
              </a:buClr>
              <a:buFont typeface="Wingdings" panose="05000000000000000000" pitchFamily="2" charset="2"/>
              <a:buChar char="ü"/>
            </a:pPr>
            <a:r>
              <a:rPr lang="en-US" sz="2800" b="0" i="0" u="none" strike="noStrike" baseline="0" dirty="0">
                <a:solidFill>
                  <a:srgbClr val="000000"/>
                </a:solidFill>
                <a:latin typeface="Calibri" panose="020F0502020204030204" pitchFamily="34" charset="0"/>
              </a:rPr>
              <a:t>Documentation!</a:t>
            </a:r>
          </a:p>
          <a:p>
            <a:pPr marL="401638" indent="-401638">
              <a:spcAft>
                <a:spcPts val="600"/>
              </a:spcAft>
              <a:buClr>
                <a:srgbClr val="990000"/>
              </a:buClr>
              <a:buFont typeface="Wingdings" panose="05000000000000000000" pitchFamily="2" charset="2"/>
              <a:buChar char="ü"/>
            </a:pPr>
            <a:r>
              <a:rPr lang="en-US" sz="2800" dirty="0">
                <a:solidFill>
                  <a:srgbClr val="000000"/>
                </a:solidFill>
                <a:latin typeface="Calibri" panose="020F0502020204030204" pitchFamily="34" charset="0"/>
              </a:rPr>
              <a:t>WHO is in charge of overseeing compliance?</a:t>
            </a:r>
            <a:endParaRPr lang="en-US" sz="2800" b="0" i="0" u="none" strike="noStrike" baseline="0" dirty="0">
              <a:solidFill>
                <a:srgbClr val="000000"/>
              </a:solidFill>
              <a:latin typeface="Calibri" panose="020F0502020204030204" pitchFamily="34" charset="0"/>
            </a:endParaRPr>
          </a:p>
          <a:p>
            <a:pPr marL="344488" indent="-344488">
              <a:spcAft>
                <a:spcPts val="600"/>
              </a:spcAft>
              <a:buClr>
                <a:srgbClr val="990000"/>
              </a:buClr>
              <a:buFont typeface="Wingdings" panose="05000000000000000000" pitchFamily="2" charset="2"/>
              <a:buChar char="ü"/>
            </a:pPr>
            <a:r>
              <a:rPr lang="en-US" sz="2800" b="0" i="0" u="none" strike="noStrike" baseline="0" dirty="0">
                <a:solidFill>
                  <a:srgbClr val="000000"/>
                </a:solidFill>
                <a:latin typeface="Calibri" panose="020F0502020204030204" pitchFamily="34" charset="0"/>
              </a:rPr>
              <a:t>WHO is responsible for making sure calculations/reports are completed/filed?</a:t>
            </a:r>
          </a:p>
          <a:p>
            <a:pPr marL="344488" indent="-344488">
              <a:spcAft>
                <a:spcPts val="600"/>
              </a:spcAft>
              <a:buClr>
                <a:srgbClr val="990000"/>
              </a:buClr>
              <a:buFont typeface="Wingdings" panose="05000000000000000000" pitchFamily="2" charset="2"/>
              <a:buChar char="ü"/>
            </a:pPr>
            <a:r>
              <a:rPr lang="en-US" sz="2800" b="0" i="0" u="none" strike="noStrike" baseline="0" dirty="0">
                <a:solidFill>
                  <a:srgbClr val="000000"/>
                </a:solidFill>
                <a:latin typeface="Calibri" panose="020F0502020204030204" pitchFamily="34" charset="0"/>
              </a:rPr>
              <a:t>WILL your department complete calculations in house?  Or will an outside firm be hired?</a:t>
            </a:r>
          </a:p>
          <a:p>
            <a:pPr marL="344488" indent="-344488">
              <a:spcAft>
                <a:spcPts val="600"/>
              </a:spcAft>
              <a:buClr>
                <a:srgbClr val="990000"/>
              </a:buClr>
              <a:buFont typeface="Wingdings" panose="05000000000000000000" pitchFamily="2" charset="2"/>
              <a:buChar char="ü"/>
            </a:pPr>
            <a:r>
              <a:rPr lang="en-US" sz="2800" b="0" i="0" u="none" strike="noStrike" baseline="0" dirty="0">
                <a:solidFill>
                  <a:srgbClr val="000000"/>
                </a:solidFill>
                <a:latin typeface="Calibri" panose="020F0502020204030204" pitchFamily="34" charset="0"/>
              </a:rPr>
              <a:t>Use of proceeds/Change in </a:t>
            </a:r>
            <a:r>
              <a:rPr lang="en-US" sz="2800" dirty="0">
                <a:solidFill>
                  <a:srgbClr val="000000"/>
                </a:solidFill>
                <a:latin typeface="Calibri" panose="020F0502020204030204" pitchFamily="34" charset="0"/>
              </a:rPr>
              <a:t>use</a:t>
            </a:r>
          </a:p>
          <a:p>
            <a:pPr marL="344488" indent="-344488">
              <a:spcAft>
                <a:spcPts val="600"/>
              </a:spcAft>
              <a:buClr>
                <a:srgbClr val="990000"/>
              </a:buClr>
              <a:buFont typeface="Wingdings" panose="05000000000000000000" pitchFamily="2" charset="2"/>
              <a:buChar char="ü"/>
            </a:pPr>
            <a:r>
              <a:rPr lang="en-US" sz="2800" b="0" i="0" u="none" strike="noStrike" baseline="0" dirty="0">
                <a:solidFill>
                  <a:srgbClr val="000000"/>
                </a:solidFill>
                <a:latin typeface="Calibri" panose="020F0502020204030204" pitchFamily="34" charset="0"/>
              </a:rPr>
              <a:t>Education and Training</a:t>
            </a:r>
          </a:p>
          <a:p>
            <a:pPr>
              <a:buClr>
                <a:srgbClr val="990000"/>
              </a:buClr>
              <a:buFont typeface="Wingdings" panose="05000000000000000000" pitchFamily="2" charset="2"/>
              <a:buChar char="ü"/>
            </a:pPr>
            <a:r>
              <a:rPr lang="en-US" sz="2800" b="0" i="0" u="none" strike="noStrike" baseline="0" dirty="0">
                <a:solidFill>
                  <a:srgbClr val="000000"/>
                </a:solidFill>
                <a:latin typeface="Calibri" panose="020F0502020204030204" pitchFamily="34" charset="0"/>
              </a:rPr>
              <a:t> Record Keeping </a:t>
            </a:r>
          </a:p>
        </p:txBody>
      </p:sp>
      <p:sp>
        <p:nvSpPr>
          <p:cNvPr id="8" name="TextBox 7">
            <a:extLst>
              <a:ext uri="{FF2B5EF4-FFF2-40B4-BE49-F238E27FC236}">
                <a16:creationId xmlns:a16="http://schemas.microsoft.com/office/drawing/2014/main" id="{055B1360-4D3A-EC40-0042-046572AD4139}"/>
              </a:ext>
            </a:extLst>
          </p:cNvPr>
          <p:cNvSpPr txBox="1"/>
          <p:nvPr/>
        </p:nvSpPr>
        <p:spPr>
          <a:xfrm>
            <a:off x="-1" y="5522995"/>
            <a:ext cx="12191999" cy="707886"/>
          </a:xfrm>
          <a:prstGeom prst="rect">
            <a:avLst/>
          </a:prstGeom>
          <a:solidFill>
            <a:srgbClr val="990000"/>
          </a:solidFill>
        </p:spPr>
        <p:txBody>
          <a:bodyPr wrap="square" rtlCol="0">
            <a:spAutoFit/>
          </a:bodyPr>
          <a:lstStyle/>
          <a:p>
            <a:pPr algn="ctr" defTabSz="512064">
              <a:spcAft>
                <a:spcPts val="600"/>
              </a:spcAft>
            </a:pPr>
            <a:r>
              <a:rPr lang="en-US" sz="4000" b="1" dirty="0">
                <a:solidFill>
                  <a:schemeClr val="bg1"/>
                </a:solidFill>
                <a:latin typeface="+mj-lt"/>
              </a:rPr>
              <a:t>Written Procedures for Arbitrage Rebate Compliance</a:t>
            </a:r>
          </a:p>
        </p:txBody>
      </p:sp>
      <p:pic>
        <p:nvPicPr>
          <p:cNvPr id="2" name="Picture 1">
            <a:extLst>
              <a:ext uri="{FF2B5EF4-FFF2-40B4-BE49-F238E27FC236}">
                <a16:creationId xmlns:a16="http://schemas.microsoft.com/office/drawing/2014/main" id="{DABE1BA5-61B0-C772-B252-7AE67AC783EA}"/>
              </a:ext>
            </a:extLst>
          </p:cNvPr>
          <p:cNvPicPr>
            <a:picLocks noChangeAspect="1"/>
          </p:cNvPicPr>
          <p:nvPr/>
        </p:nvPicPr>
        <p:blipFill>
          <a:blip r:embed="rId3"/>
          <a:stretch>
            <a:fillRect/>
          </a:stretch>
        </p:blipFill>
        <p:spPr>
          <a:xfrm>
            <a:off x="10419184" y="6230881"/>
            <a:ext cx="1670449" cy="566977"/>
          </a:xfrm>
          <a:prstGeom prst="rect">
            <a:avLst/>
          </a:prstGeom>
        </p:spPr>
      </p:pic>
    </p:spTree>
    <p:extLst>
      <p:ext uri="{BB962C8B-B14F-4D97-AF65-F5344CB8AC3E}">
        <p14:creationId xmlns:p14="http://schemas.microsoft.com/office/powerpoint/2010/main" val="3861531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A175C64-FF5D-E633-E9EA-7B6220EBFB59}"/>
              </a:ext>
            </a:extLst>
          </p:cNvPr>
          <p:cNvSpPr>
            <a:spLocks noGrp="1"/>
          </p:cNvSpPr>
          <p:nvPr>
            <p:ph sz="half" idx="4294967295"/>
          </p:nvPr>
        </p:nvSpPr>
        <p:spPr>
          <a:xfrm>
            <a:off x="744893" y="429207"/>
            <a:ext cx="10702212" cy="4730622"/>
          </a:xfrm>
        </p:spPr>
        <p:txBody>
          <a:bodyPr anchor="ctr">
            <a:noAutofit/>
          </a:bodyPr>
          <a:lstStyle/>
          <a:p>
            <a:pPr marL="401638" indent="-401638">
              <a:spcAft>
                <a:spcPts val="600"/>
              </a:spcAft>
              <a:buClr>
                <a:srgbClr val="990000"/>
              </a:buClr>
              <a:buFont typeface="Wingdings" panose="05000000000000000000" pitchFamily="2" charset="2"/>
              <a:buChar char="ü"/>
            </a:pPr>
            <a:r>
              <a:rPr lang="en-US" sz="2800" b="0" i="0" u="none" strike="noStrike" baseline="0" dirty="0">
                <a:solidFill>
                  <a:srgbClr val="000000"/>
                </a:solidFill>
                <a:latin typeface="Calibri" panose="020F0502020204030204" pitchFamily="34" charset="0"/>
              </a:rPr>
              <a:t>If you owe a rebate payment (due 60 days after the evaluation date), and it isn’t the final computation date, you must pay at least 90%. The final payment can be deferred until the end of the calculation period.</a:t>
            </a:r>
          </a:p>
          <a:p>
            <a:pPr>
              <a:spcAft>
                <a:spcPts val="600"/>
              </a:spcAft>
              <a:buClr>
                <a:srgbClr val="990000"/>
              </a:buClr>
              <a:buFont typeface="Wingdings" panose="05000000000000000000" pitchFamily="2" charset="2"/>
              <a:buChar char="ü"/>
            </a:pPr>
            <a:r>
              <a:rPr lang="en-US" sz="2800" dirty="0">
                <a:solidFill>
                  <a:srgbClr val="000000"/>
                </a:solidFill>
                <a:latin typeface="Calibri" panose="020F0502020204030204" pitchFamily="34" charset="0"/>
              </a:rPr>
              <a:t> Paying rebate/yield reduction payments will </a:t>
            </a:r>
            <a:r>
              <a:rPr lang="en-US" sz="2800" b="1" i="1" u="sng" dirty="0">
                <a:solidFill>
                  <a:srgbClr val="000000"/>
                </a:solidFill>
                <a:latin typeface="Calibri" panose="020F0502020204030204" pitchFamily="34" charset="0"/>
              </a:rPr>
              <a:t>NOT</a:t>
            </a:r>
            <a:r>
              <a:rPr lang="en-US" sz="2800" dirty="0">
                <a:solidFill>
                  <a:srgbClr val="000000"/>
                </a:solidFill>
                <a:latin typeface="Calibri" panose="020F0502020204030204" pitchFamily="34" charset="0"/>
              </a:rPr>
              <a:t> cause an IRS audit.</a:t>
            </a:r>
          </a:p>
          <a:p>
            <a:pPr marL="344488" indent="-344488">
              <a:spcAft>
                <a:spcPts val="600"/>
              </a:spcAft>
              <a:buClr>
                <a:srgbClr val="990000"/>
              </a:buClr>
              <a:buFont typeface="Wingdings" panose="05000000000000000000" pitchFamily="2" charset="2"/>
              <a:buChar char="ü"/>
            </a:pPr>
            <a:r>
              <a:rPr lang="en-US" sz="2800" b="0" i="0" u="none" strike="noStrike" baseline="0" dirty="0">
                <a:solidFill>
                  <a:srgbClr val="000000"/>
                </a:solidFill>
                <a:latin typeface="Calibri" panose="020F0502020204030204" pitchFamily="34" charset="0"/>
              </a:rPr>
              <a:t>If you are late with your payment, you have to write an “innocent failure” letter to explain (Revenue procedure 2005-40 and 2005-28).</a:t>
            </a:r>
          </a:p>
          <a:p>
            <a:pPr marL="344488" indent="-344488">
              <a:spcAft>
                <a:spcPts val="600"/>
              </a:spcAft>
              <a:buClr>
                <a:srgbClr val="990000"/>
              </a:buClr>
              <a:buFont typeface="Wingdings" panose="05000000000000000000" pitchFamily="2" charset="2"/>
              <a:buChar char="ü"/>
            </a:pPr>
            <a:r>
              <a:rPr lang="en-US" sz="2800" b="0" i="0" u="none" strike="noStrike" baseline="0" dirty="0">
                <a:solidFill>
                  <a:srgbClr val="000000"/>
                </a:solidFill>
                <a:latin typeface="Calibri" panose="020F0502020204030204" pitchFamily="34" charset="0"/>
              </a:rPr>
              <a:t>Not paying arbitrage rebate or yield reduction payments can result in a loss of tax-exemption for your bonds.</a:t>
            </a:r>
          </a:p>
          <a:p>
            <a:pPr>
              <a:buClr>
                <a:srgbClr val="990000"/>
              </a:buClr>
              <a:buFont typeface="Wingdings" panose="05000000000000000000" pitchFamily="2" charset="2"/>
              <a:buChar char="ü"/>
            </a:pPr>
            <a:r>
              <a:rPr lang="en-US" sz="2800" b="0" i="0" u="none" strike="noStrike" baseline="0" dirty="0">
                <a:solidFill>
                  <a:srgbClr val="000000"/>
                </a:solidFill>
                <a:latin typeface="Calibri" panose="020F0502020204030204" pitchFamily="34" charset="0"/>
              </a:rPr>
              <a:t> Have a policy and process in place, mark your calendars! </a:t>
            </a:r>
          </a:p>
        </p:txBody>
      </p:sp>
      <p:sp>
        <p:nvSpPr>
          <p:cNvPr id="8" name="TextBox 7">
            <a:extLst>
              <a:ext uri="{FF2B5EF4-FFF2-40B4-BE49-F238E27FC236}">
                <a16:creationId xmlns:a16="http://schemas.microsoft.com/office/drawing/2014/main" id="{055B1360-4D3A-EC40-0042-046572AD4139}"/>
              </a:ext>
            </a:extLst>
          </p:cNvPr>
          <p:cNvSpPr txBox="1"/>
          <p:nvPr/>
        </p:nvSpPr>
        <p:spPr>
          <a:xfrm>
            <a:off x="-1" y="5522995"/>
            <a:ext cx="12191999" cy="707886"/>
          </a:xfrm>
          <a:prstGeom prst="rect">
            <a:avLst/>
          </a:prstGeom>
          <a:solidFill>
            <a:srgbClr val="990000"/>
          </a:solidFill>
        </p:spPr>
        <p:txBody>
          <a:bodyPr wrap="square" rtlCol="0">
            <a:spAutoFit/>
          </a:bodyPr>
          <a:lstStyle/>
          <a:p>
            <a:pPr algn="ctr" defTabSz="512064">
              <a:spcAft>
                <a:spcPts val="600"/>
              </a:spcAft>
            </a:pPr>
            <a:r>
              <a:rPr lang="en-US" sz="4000" b="1" dirty="0">
                <a:solidFill>
                  <a:schemeClr val="bg1"/>
                </a:solidFill>
                <a:latin typeface="+mj-lt"/>
              </a:rPr>
              <a:t>Arbitrage Rebate Compliance and Follow Up</a:t>
            </a:r>
          </a:p>
        </p:txBody>
      </p:sp>
      <p:pic>
        <p:nvPicPr>
          <p:cNvPr id="2" name="Picture 1">
            <a:extLst>
              <a:ext uri="{FF2B5EF4-FFF2-40B4-BE49-F238E27FC236}">
                <a16:creationId xmlns:a16="http://schemas.microsoft.com/office/drawing/2014/main" id="{DABE1BA5-61B0-C772-B252-7AE67AC783EA}"/>
              </a:ext>
            </a:extLst>
          </p:cNvPr>
          <p:cNvPicPr>
            <a:picLocks noChangeAspect="1"/>
          </p:cNvPicPr>
          <p:nvPr/>
        </p:nvPicPr>
        <p:blipFill>
          <a:blip r:embed="rId3"/>
          <a:stretch>
            <a:fillRect/>
          </a:stretch>
        </p:blipFill>
        <p:spPr>
          <a:xfrm>
            <a:off x="10419184" y="6230881"/>
            <a:ext cx="1670449" cy="566977"/>
          </a:xfrm>
          <a:prstGeom prst="rect">
            <a:avLst/>
          </a:prstGeom>
        </p:spPr>
      </p:pic>
    </p:spTree>
    <p:extLst>
      <p:ext uri="{BB962C8B-B14F-4D97-AF65-F5344CB8AC3E}">
        <p14:creationId xmlns:p14="http://schemas.microsoft.com/office/powerpoint/2010/main" val="826352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A175C64-FF5D-E633-E9EA-7B6220EBFB59}"/>
              </a:ext>
            </a:extLst>
          </p:cNvPr>
          <p:cNvSpPr>
            <a:spLocks noGrp="1"/>
          </p:cNvSpPr>
          <p:nvPr>
            <p:ph sz="half" idx="4294967295"/>
          </p:nvPr>
        </p:nvSpPr>
        <p:spPr>
          <a:xfrm>
            <a:off x="4707075" y="566495"/>
            <a:ext cx="7262730" cy="4488025"/>
          </a:xfrm>
        </p:spPr>
        <p:txBody>
          <a:bodyPr anchor="ctr">
            <a:noAutofit/>
          </a:bodyPr>
          <a:lstStyle/>
          <a:p>
            <a:pPr marL="0" indent="0">
              <a:buNone/>
            </a:pPr>
            <a:endParaRPr lang="en-US" sz="3600" dirty="0">
              <a:solidFill>
                <a:schemeClr val="tx1"/>
              </a:solidFill>
              <a:effectLst/>
              <a:ea typeface="Calibri" panose="020F0502020204030204" pitchFamily="34" charset="0"/>
              <a:cs typeface="Times New Roman" panose="02020603050405020304" pitchFamily="18" charset="0"/>
            </a:endParaRPr>
          </a:p>
          <a:p>
            <a:pPr>
              <a:spcAft>
                <a:spcPts val="600"/>
              </a:spcAft>
              <a:buClr>
                <a:srgbClr val="990000"/>
              </a:buClr>
              <a:buFont typeface="Wingdings" panose="05000000000000000000" pitchFamily="2" charset="2"/>
              <a:buChar char="ü"/>
            </a:pPr>
            <a:r>
              <a:rPr lang="en-US" sz="2800" dirty="0">
                <a:solidFill>
                  <a:schemeClr val="tx1"/>
                </a:solidFill>
                <a:effectLst/>
                <a:ea typeface="Calibri" panose="020F0502020204030204" pitchFamily="34" charset="0"/>
                <a:cs typeface="Times New Roman" panose="02020603050405020304" pitchFamily="18" charset="0"/>
              </a:rPr>
              <a:t>  </a:t>
            </a:r>
            <a:r>
              <a:rPr lang="en-US" sz="2800" dirty="0">
                <a:solidFill>
                  <a:schemeClr val="tx1"/>
                </a:solidFill>
                <a:effectLst/>
                <a:latin typeface="+mj-lt"/>
                <a:ea typeface="Calibri" panose="020F0502020204030204" pitchFamily="34" charset="0"/>
                <a:cs typeface="Times New Roman" panose="02020603050405020304" pitchFamily="18" charset="0"/>
              </a:rPr>
              <a:t>You earned the most bang for your buck!</a:t>
            </a:r>
          </a:p>
          <a:p>
            <a:pPr>
              <a:spcAft>
                <a:spcPts val="600"/>
              </a:spcAft>
              <a:buClr>
                <a:srgbClr val="990000"/>
              </a:buClr>
              <a:buFont typeface="Wingdings" panose="05000000000000000000" pitchFamily="2" charset="2"/>
              <a:buChar char="ü"/>
            </a:pPr>
            <a:r>
              <a:rPr lang="en-US" sz="2800" dirty="0">
                <a:solidFill>
                  <a:schemeClr val="tx1"/>
                </a:solidFill>
                <a:latin typeface="+mj-lt"/>
                <a:cs typeface="Times New Roman" panose="02020603050405020304" pitchFamily="18" charset="0"/>
              </a:rPr>
              <a:t>  Your investment return was good.</a:t>
            </a:r>
          </a:p>
          <a:p>
            <a:pPr marL="512763" indent="-512763">
              <a:lnSpc>
                <a:spcPct val="110000"/>
              </a:lnSpc>
              <a:spcAft>
                <a:spcPts val="600"/>
              </a:spcAft>
              <a:buClr>
                <a:srgbClr val="990000"/>
              </a:buClr>
              <a:buFont typeface="Wingdings" panose="05000000000000000000" pitchFamily="2" charset="2"/>
              <a:buChar char="ü"/>
            </a:pPr>
            <a:r>
              <a:rPr lang="en-US" sz="2800" dirty="0">
                <a:solidFill>
                  <a:schemeClr val="tx1"/>
                </a:solidFill>
                <a:latin typeface="+mj-lt"/>
                <a:cs typeface="Times New Roman" panose="02020603050405020304" pitchFamily="18" charset="0"/>
              </a:rPr>
              <a:t>You may have more money to apply to your project with more interest earnings.</a:t>
            </a:r>
          </a:p>
          <a:p>
            <a:pPr marL="457200" indent="-457200">
              <a:lnSpc>
                <a:spcPct val="110000"/>
              </a:lnSpc>
              <a:spcAft>
                <a:spcPts val="600"/>
              </a:spcAft>
              <a:buClr>
                <a:srgbClr val="990000"/>
              </a:buClr>
              <a:buFont typeface="Wingdings" panose="05000000000000000000" pitchFamily="2" charset="2"/>
              <a:buChar char="ü"/>
            </a:pPr>
            <a:r>
              <a:rPr lang="en-US" sz="2800" dirty="0">
                <a:solidFill>
                  <a:schemeClr val="tx1"/>
                </a:solidFill>
                <a:latin typeface="+mj-lt"/>
                <a:cs typeface="Times New Roman" panose="02020603050405020304" pitchFamily="18" charset="0"/>
              </a:rPr>
              <a:t>Being prepared when the installment date arrives, no one is caught off guard and everyone is ready when the payment is due.</a:t>
            </a:r>
            <a:endParaRPr lang="en-US" sz="2800" dirty="0">
              <a:solidFill>
                <a:schemeClr val="tx1"/>
              </a:solidFill>
              <a:latin typeface="+mj-lt"/>
            </a:endParaRPr>
          </a:p>
          <a:p>
            <a:pPr marL="0" indent="0">
              <a:buNone/>
            </a:pPr>
            <a:endParaRPr lang="en-US" sz="2800" b="0" i="0" u="none" strike="noStrike" baseline="0" dirty="0">
              <a:solidFill>
                <a:srgbClr val="000000"/>
              </a:solidFill>
              <a:latin typeface="Calibri" panose="020F0502020204030204" pitchFamily="34" charset="0"/>
            </a:endParaRPr>
          </a:p>
        </p:txBody>
      </p:sp>
      <p:sp>
        <p:nvSpPr>
          <p:cNvPr id="8" name="TextBox 7">
            <a:extLst>
              <a:ext uri="{FF2B5EF4-FFF2-40B4-BE49-F238E27FC236}">
                <a16:creationId xmlns:a16="http://schemas.microsoft.com/office/drawing/2014/main" id="{055B1360-4D3A-EC40-0042-046572AD4139}"/>
              </a:ext>
            </a:extLst>
          </p:cNvPr>
          <p:cNvSpPr txBox="1"/>
          <p:nvPr/>
        </p:nvSpPr>
        <p:spPr>
          <a:xfrm>
            <a:off x="1" y="5583619"/>
            <a:ext cx="12191999" cy="707886"/>
          </a:xfrm>
          <a:prstGeom prst="rect">
            <a:avLst/>
          </a:prstGeom>
          <a:solidFill>
            <a:srgbClr val="990000"/>
          </a:solidFill>
        </p:spPr>
        <p:txBody>
          <a:bodyPr wrap="square" rtlCol="0">
            <a:spAutoFit/>
          </a:bodyPr>
          <a:lstStyle/>
          <a:p>
            <a:pPr algn="ctr" defTabSz="512064">
              <a:spcAft>
                <a:spcPts val="600"/>
              </a:spcAft>
            </a:pPr>
            <a:r>
              <a:rPr lang="en-US" sz="4000" b="1" dirty="0">
                <a:solidFill>
                  <a:schemeClr val="bg1"/>
                </a:solidFill>
                <a:latin typeface="+mj-lt"/>
              </a:rPr>
              <a:t>Arbitrage Earnings Can Be A Good Thing!</a:t>
            </a:r>
          </a:p>
        </p:txBody>
      </p:sp>
      <p:pic>
        <p:nvPicPr>
          <p:cNvPr id="6" name="Picture 5">
            <a:extLst>
              <a:ext uri="{FF2B5EF4-FFF2-40B4-BE49-F238E27FC236}">
                <a16:creationId xmlns:a16="http://schemas.microsoft.com/office/drawing/2014/main" id="{7A2E9951-9B34-AB9D-376E-12D2EC3894C8}"/>
              </a:ext>
            </a:extLst>
          </p:cNvPr>
          <p:cNvPicPr>
            <a:picLocks noChangeAspect="1"/>
          </p:cNvPicPr>
          <p:nvPr/>
        </p:nvPicPr>
        <p:blipFill>
          <a:blip r:embed="rId3"/>
          <a:stretch>
            <a:fillRect/>
          </a:stretch>
        </p:blipFill>
        <p:spPr>
          <a:xfrm>
            <a:off x="222195" y="1274381"/>
            <a:ext cx="4303855" cy="2524539"/>
          </a:xfrm>
          <a:prstGeom prst="rect">
            <a:avLst/>
          </a:prstGeom>
        </p:spPr>
      </p:pic>
      <p:pic>
        <p:nvPicPr>
          <p:cNvPr id="7" name="Picture 6">
            <a:extLst>
              <a:ext uri="{FF2B5EF4-FFF2-40B4-BE49-F238E27FC236}">
                <a16:creationId xmlns:a16="http://schemas.microsoft.com/office/drawing/2014/main" id="{CBAA81F5-A0AC-1140-795B-7AD820C242F5}"/>
              </a:ext>
            </a:extLst>
          </p:cNvPr>
          <p:cNvPicPr>
            <a:picLocks noChangeAspect="1"/>
          </p:cNvPicPr>
          <p:nvPr/>
        </p:nvPicPr>
        <p:blipFill>
          <a:blip r:embed="rId4"/>
          <a:stretch>
            <a:fillRect/>
          </a:stretch>
        </p:blipFill>
        <p:spPr>
          <a:xfrm>
            <a:off x="10419184" y="6253627"/>
            <a:ext cx="1670449" cy="566977"/>
          </a:xfrm>
          <a:prstGeom prst="rect">
            <a:avLst/>
          </a:prstGeom>
        </p:spPr>
      </p:pic>
    </p:spTree>
    <p:extLst>
      <p:ext uri="{BB962C8B-B14F-4D97-AF65-F5344CB8AC3E}">
        <p14:creationId xmlns:p14="http://schemas.microsoft.com/office/powerpoint/2010/main" val="374430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0">
          <a:fgClr>
            <a:schemeClr val="bg2"/>
          </a:fgClr>
          <a:bgClr>
            <a:schemeClr val="bg1"/>
          </a:bgClr>
        </a:patt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F793566-440C-DC9D-7D1E-28A831B243FA}"/>
              </a:ext>
            </a:extLst>
          </p:cNvPr>
          <p:cNvSpPr>
            <a:spLocks noGrp="1"/>
          </p:cNvSpPr>
          <p:nvPr>
            <p:ph idx="1"/>
          </p:nvPr>
        </p:nvSpPr>
        <p:spPr>
          <a:xfrm>
            <a:off x="4784850" y="1417320"/>
            <a:ext cx="6492240" cy="4946158"/>
          </a:xfrm>
        </p:spPr>
        <p:txBody>
          <a:bodyPr anchor="ctr">
            <a:normAutofit fontScale="92500" lnSpcReduction="20000"/>
          </a:bodyPr>
          <a:lstStyle/>
          <a:p>
            <a:pPr marL="171450" lvl="2" indent="0">
              <a:lnSpc>
                <a:spcPct val="100000"/>
              </a:lnSpc>
              <a:spcBef>
                <a:spcPct val="0"/>
              </a:spcBef>
              <a:buNone/>
            </a:pPr>
            <a:endParaRPr lang="en-US" sz="2800" b="1" dirty="0">
              <a:solidFill>
                <a:schemeClr val="tx1"/>
              </a:solidFill>
              <a:latin typeface="Calibri" panose="020F0502020204030204" pitchFamily="34" charset="0"/>
              <a:cs typeface="Calibri" panose="020F0502020204030204" pitchFamily="34" charset="0"/>
            </a:endParaRPr>
          </a:p>
          <a:p>
            <a:pPr marL="171450" lvl="2" indent="0">
              <a:lnSpc>
                <a:spcPct val="100000"/>
              </a:lnSpc>
              <a:spcBef>
                <a:spcPct val="0"/>
              </a:spcBef>
              <a:buNone/>
            </a:pPr>
            <a:r>
              <a:rPr lang="en-US" sz="2800" b="1" dirty="0">
                <a:solidFill>
                  <a:schemeClr val="tx1"/>
                </a:solidFill>
                <a:latin typeface="Calibri" panose="020F0502020204030204" pitchFamily="34" charset="0"/>
                <a:cs typeface="Calibri" panose="020F0502020204030204" pitchFamily="34" charset="0"/>
              </a:rPr>
              <a:t>Applies to </a:t>
            </a:r>
            <a:r>
              <a:rPr lang="en-US" sz="2800" b="1" u="sng" dirty="0">
                <a:solidFill>
                  <a:schemeClr val="tx1"/>
                </a:solidFill>
                <a:latin typeface="Calibri" panose="020F0502020204030204" pitchFamily="34" charset="0"/>
                <a:cs typeface="Calibri" panose="020F0502020204030204" pitchFamily="34" charset="0"/>
              </a:rPr>
              <a:t>every</a:t>
            </a:r>
            <a:r>
              <a:rPr lang="en-US" sz="2800" b="1" dirty="0">
                <a:solidFill>
                  <a:schemeClr val="tx1"/>
                </a:solidFill>
                <a:latin typeface="Calibri" panose="020F0502020204030204" pitchFamily="34" charset="0"/>
                <a:cs typeface="Calibri" panose="020F0502020204030204" pitchFamily="34" charset="0"/>
              </a:rPr>
              <a:t> tax-exempt borrowing</a:t>
            </a:r>
          </a:p>
          <a:p>
            <a:pPr marL="171450" lvl="2" indent="0">
              <a:lnSpc>
                <a:spcPct val="100000"/>
              </a:lnSpc>
              <a:spcBef>
                <a:spcPct val="0"/>
              </a:spcBef>
              <a:buNone/>
            </a:pPr>
            <a:endParaRPr lang="en-US" altLang="en-US" sz="2800" b="1" dirty="0">
              <a:latin typeface="Calibri" panose="020F0502020204030204" pitchFamily="34" charset="0"/>
              <a:cs typeface="Calibri" panose="020F0502020204030204" pitchFamily="34" charset="0"/>
            </a:endParaRPr>
          </a:p>
          <a:p>
            <a:pPr marL="171450" lvl="2" indent="0">
              <a:lnSpc>
                <a:spcPct val="100000"/>
              </a:lnSpc>
              <a:spcBef>
                <a:spcPct val="0"/>
              </a:spcBef>
              <a:buNone/>
            </a:pPr>
            <a:r>
              <a:rPr lang="en-US" altLang="en-US" sz="2800" b="1" dirty="0">
                <a:latin typeface="Calibri" panose="020F0502020204030204" pitchFamily="34" charset="0"/>
                <a:cs typeface="Calibri" panose="020F0502020204030204" pitchFamily="34" charset="0"/>
              </a:rPr>
              <a:t>Examples include:</a:t>
            </a:r>
          </a:p>
          <a:p>
            <a:pPr marL="514350" lvl="2" indent="-342900">
              <a:lnSpc>
                <a:spcPct val="100000"/>
              </a:lnSpc>
              <a:spcBef>
                <a:spcPct val="0"/>
              </a:spcBef>
              <a:buClr>
                <a:srgbClr val="990000"/>
              </a:buClr>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Bonds: General Obligation, Revenue, Limited Obligation, Certificates of Participation</a:t>
            </a:r>
          </a:p>
          <a:p>
            <a:pPr marL="514350" lvl="2" indent="-342900">
              <a:lnSpc>
                <a:spcPct val="100000"/>
              </a:lnSpc>
              <a:spcBef>
                <a:spcPct val="0"/>
              </a:spcBef>
              <a:buClr>
                <a:srgbClr val="990000"/>
              </a:buClr>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BANs and Short-term Variable Notes</a:t>
            </a:r>
          </a:p>
          <a:p>
            <a:pPr marL="514350" lvl="2" indent="-342900">
              <a:lnSpc>
                <a:spcPct val="100000"/>
              </a:lnSpc>
              <a:spcBef>
                <a:spcPct val="0"/>
              </a:spcBef>
              <a:buClr>
                <a:srgbClr val="990000"/>
              </a:buClr>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Notes, Leases, Commercial Paper</a:t>
            </a:r>
          </a:p>
          <a:p>
            <a:pPr marL="514350" lvl="2" indent="-342900">
              <a:lnSpc>
                <a:spcPct val="100000"/>
              </a:lnSpc>
              <a:spcBef>
                <a:spcPct val="0"/>
              </a:spcBef>
              <a:buClr>
                <a:srgbClr val="990000"/>
              </a:buClr>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Installment Financing Contracts / Agreements</a:t>
            </a:r>
          </a:p>
          <a:p>
            <a:pPr marL="514350" lvl="2" indent="-342900">
              <a:lnSpc>
                <a:spcPct val="100000"/>
              </a:lnSpc>
              <a:spcBef>
                <a:spcPct val="0"/>
              </a:spcBef>
              <a:buClr>
                <a:srgbClr val="990000"/>
              </a:buClr>
              <a:buFont typeface="Arial" panose="020B0604020202020204" pitchFamily="34" charset="0"/>
              <a:buChar char="•"/>
            </a:pPr>
            <a:r>
              <a:rPr lang="en-US" altLang="en-US" sz="2400" dirty="0">
                <a:latin typeface="Calibri" panose="020F0502020204030204" pitchFamily="34" charset="0"/>
                <a:cs typeface="Calibri" panose="020F0502020204030204" pitchFamily="34" charset="0"/>
              </a:rPr>
              <a:t>Taxable issues receiving subsidies (BABs, QZABs, QSCBs)</a:t>
            </a:r>
          </a:p>
          <a:p>
            <a:pPr marL="171450" lvl="2" indent="0">
              <a:lnSpc>
                <a:spcPct val="100000"/>
              </a:lnSpc>
              <a:spcBef>
                <a:spcPct val="0"/>
              </a:spcBef>
              <a:buNone/>
            </a:pPr>
            <a:endParaRPr lang="en-US" altLang="en-US" sz="2400" dirty="0">
              <a:latin typeface="Calibri" panose="020F0502020204030204" pitchFamily="34" charset="0"/>
              <a:cs typeface="Calibri" panose="020F0502020204030204" pitchFamily="34" charset="0"/>
            </a:endParaRPr>
          </a:p>
          <a:p>
            <a:pPr marL="171450" lvl="2" indent="0" algn="ctr">
              <a:lnSpc>
                <a:spcPct val="100000"/>
              </a:lnSpc>
              <a:spcBef>
                <a:spcPct val="0"/>
              </a:spcBef>
              <a:spcAft>
                <a:spcPts val="0"/>
              </a:spcAft>
              <a:buNone/>
            </a:pPr>
            <a:r>
              <a:rPr lang="en-US" altLang="en-US" sz="2400" b="1" i="1" dirty="0">
                <a:highlight>
                  <a:srgbClr val="FFFF00"/>
                </a:highlight>
                <a:latin typeface="Calibri" panose="020F0502020204030204" pitchFamily="34" charset="0"/>
                <a:cs typeface="Calibri" panose="020F0502020204030204" pitchFamily="34" charset="0"/>
              </a:rPr>
              <a:t>(Filing </a:t>
            </a:r>
            <a:r>
              <a:rPr lang="en-US" altLang="en-US" sz="2400" b="1" i="1" u="sng" dirty="0">
                <a:highlight>
                  <a:srgbClr val="FFFF00"/>
                </a:highlight>
                <a:latin typeface="Calibri" panose="020F0502020204030204" pitchFamily="34" charset="0"/>
                <a:cs typeface="Calibri" panose="020F0502020204030204" pitchFamily="34" charset="0"/>
              </a:rPr>
              <a:t>any type </a:t>
            </a:r>
            <a:r>
              <a:rPr lang="en-US" altLang="en-US" sz="2400" b="1" i="1" dirty="0">
                <a:highlight>
                  <a:srgbClr val="FFFF00"/>
                </a:highlight>
                <a:latin typeface="Calibri" panose="020F0502020204030204" pitchFamily="34" charset="0"/>
                <a:cs typeface="Calibri" panose="020F0502020204030204" pitchFamily="34" charset="0"/>
              </a:rPr>
              <a:t>of IRS Form 8038 means </a:t>
            </a:r>
          </a:p>
          <a:p>
            <a:pPr marL="171450" lvl="2" indent="0" algn="ctr">
              <a:lnSpc>
                <a:spcPct val="100000"/>
              </a:lnSpc>
              <a:spcBef>
                <a:spcPct val="0"/>
              </a:spcBef>
              <a:spcAft>
                <a:spcPts val="0"/>
              </a:spcAft>
              <a:buNone/>
            </a:pPr>
            <a:r>
              <a:rPr lang="en-US" altLang="en-US" sz="2400" b="1" i="1" dirty="0">
                <a:highlight>
                  <a:srgbClr val="FFFF00"/>
                </a:highlight>
                <a:latin typeface="Calibri" panose="020F0502020204030204" pitchFamily="34" charset="0"/>
                <a:cs typeface="Calibri" panose="020F0502020204030204" pitchFamily="34" charset="0"/>
              </a:rPr>
              <a:t>post-issuance compliance for arbitrage </a:t>
            </a:r>
          </a:p>
          <a:p>
            <a:pPr marL="171450" lvl="2" indent="0" algn="ctr">
              <a:lnSpc>
                <a:spcPct val="100000"/>
              </a:lnSpc>
              <a:spcBef>
                <a:spcPct val="0"/>
              </a:spcBef>
              <a:spcAft>
                <a:spcPts val="0"/>
              </a:spcAft>
              <a:buNone/>
            </a:pPr>
            <a:r>
              <a:rPr lang="en-US" altLang="en-US" sz="2400" b="1" i="1" dirty="0">
                <a:highlight>
                  <a:srgbClr val="FFFF00"/>
                </a:highlight>
                <a:latin typeface="Calibri" panose="020F0502020204030204" pitchFamily="34" charset="0"/>
                <a:cs typeface="Calibri" panose="020F0502020204030204" pitchFamily="34" charset="0"/>
              </a:rPr>
              <a:t>rebate and / or yield restriction is required.)</a:t>
            </a:r>
          </a:p>
          <a:p>
            <a:pPr marL="0" indent="0">
              <a:buNone/>
            </a:pPr>
            <a:endParaRPr lang="en-US" dirty="0"/>
          </a:p>
        </p:txBody>
      </p:sp>
      <p:sp>
        <p:nvSpPr>
          <p:cNvPr id="6" name="Text Placeholder 5">
            <a:extLst>
              <a:ext uri="{FF2B5EF4-FFF2-40B4-BE49-F238E27FC236}">
                <a16:creationId xmlns:a16="http://schemas.microsoft.com/office/drawing/2014/main" id="{0B1104A7-1143-6D17-AB71-A49409CD7B3F}"/>
              </a:ext>
            </a:extLst>
          </p:cNvPr>
          <p:cNvSpPr>
            <a:spLocks noGrp="1"/>
          </p:cNvSpPr>
          <p:nvPr>
            <p:ph type="body" sz="half" idx="2"/>
          </p:nvPr>
        </p:nvSpPr>
        <p:spPr>
          <a:xfrm>
            <a:off x="4337216" y="182880"/>
            <a:ext cx="7629497" cy="1387503"/>
          </a:xfrm>
        </p:spPr>
        <p:txBody>
          <a:bodyPr>
            <a:normAutofit fontScale="925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90000"/>
                </a:solidFill>
                <a:effectLst/>
                <a:uLnTx/>
                <a:uFillTx/>
                <a:latin typeface="Calibri" panose="020F0502020204030204"/>
                <a:ea typeface="+mn-ea"/>
                <a:cs typeface="+mn-cs"/>
              </a:rPr>
              <a:t>What Kind of Debt Requires Arbitrage Rebate and Yield Restriction Calculations?</a:t>
            </a:r>
          </a:p>
          <a:p>
            <a:endParaRPr lang="en-US" dirty="0"/>
          </a:p>
        </p:txBody>
      </p:sp>
      <p:pic>
        <p:nvPicPr>
          <p:cNvPr id="8" name="Picture 7">
            <a:extLst>
              <a:ext uri="{FF2B5EF4-FFF2-40B4-BE49-F238E27FC236}">
                <a16:creationId xmlns:a16="http://schemas.microsoft.com/office/drawing/2014/main" id="{A26712E9-DB16-91DA-2759-8C85611C87A6}"/>
              </a:ext>
            </a:extLst>
          </p:cNvPr>
          <p:cNvPicPr>
            <a:picLocks noChangeAspect="1"/>
          </p:cNvPicPr>
          <p:nvPr/>
        </p:nvPicPr>
        <p:blipFill>
          <a:blip r:embed="rId3"/>
          <a:stretch>
            <a:fillRect/>
          </a:stretch>
        </p:blipFill>
        <p:spPr>
          <a:xfrm>
            <a:off x="-1" y="1962677"/>
            <a:ext cx="4095226" cy="2322460"/>
          </a:xfrm>
          <a:prstGeom prst="rect">
            <a:avLst/>
          </a:prstGeom>
        </p:spPr>
      </p:pic>
      <p:pic>
        <p:nvPicPr>
          <p:cNvPr id="9" name="Picture 8">
            <a:extLst>
              <a:ext uri="{FF2B5EF4-FFF2-40B4-BE49-F238E27FC236}">
                <a16:creationId xmlns:a16="http://schemas.microsoft.com/office/drawing/2014/main" id="{3D213F6F-8B24-C318-F588-CCF46553125D}"/>
              </a:ext>
            </a:extLst>
          </p:cNvPr>
          <p:cNvPicPr>
            <a:picLocks noChangeAspect="1"/>
          </p:cNvPicPr>
          <p:nvPr/>
        </p:nvPicPr>
        <p:blipFill>
          <a:blip r:embed="rId4"/>
          <a:stretch>
            <a:fillRect/>
          </a:stretch>
        </p:blipFill>
        <p:spPr>
          <a:xfrm>
            <a:off x="0" y="4285137"/>
            <a:ext cx="4095225" cy="2572863"/>
          </a:xfrm>
          <a:prstGeom prst="rect">
            <a:avLst/>
          </a:prstGeom>
        </p:spPr>
      </p:pic>
      <p:pic>
        <p:nvPicPr>
          <p:cNvPr id="11" name="Picture 10">
            <a:extLst>
              <a:ext uri="{FF2B5EF4-FFF2-40B4-BE49-F238E27FC236}">
                <a16:creationId xmlns:a16="http://schemas.microsoft.com/office/drawing/2014/main" id="{DB8ED613-D528-5048-BE55-D1B44CBFB4D9}"/>
              </a:ext>
            </a:extLst>
          </p:cNvPr>
          <p:cNvPicPr>
            <a:picLocks noChangeAspect="1"/>
          </p:cNvPicPr>
          <p:nvPr/>
        </p:nvPicPr>
        <p:blipFill>
          <a:blip r:embed="rId5"/>
          <a:stretch>
            <a:fillRect/>
          </a:stretch>
        </p:blipFill>
        <p:spPr>
          <a:xfrm>
            <a:off x="0" y="0"/>
            <a:ext cx="4095225" cy="1962677"/>
          </a:xfrm>
          <a:prstGeom prst="rect">
            <a:avLst/>
          </a:prstGeom>
        </p:spPr>
      </p:pic>
      <p:pic>
        <p:nvPicPr>
          <p:cNvPr id="10" name="Picture 9">
            <a:extLst>
              <a:ext uri="{FF2B5EF4-FFF2-40B4-BE49-F238E27FC236}">
                <a16:creationId xmlns:a16="http://schemas.microsoft.com/office/drawing/2014/main" id="{0A9C26D3-7F1F-73FD-0456-112BB89586B5}"/>
              </a:ext>
            </a:extLst>
          </p:cNvPr>
          <p:cNvPicPr>
            <a:picLocks noChangeAspect="1"/>
          </p:cNvPicPr>
          <p:nvPr/>
        </p:nvPicPr>
        <p:blipFill>
          <a:blip r:embed="rId6"/>
          <a:stretch>
            <a:fillRect/>
          </a:stretch>
        </p:blipFill>
        <p:spPr>
          <a:xfrm>
            <a:off x="10450286" y="6309023"/>
            <a:ext cx="1615529" cy="551505"/>
          </a:xfrm>
          <a:prstGeom prst="rect">
            <a:avLst/>
          </a:prstGeom>
        </p:spPr>
      </p:pic>
    </p:spTree>
    <p:extLst>
      <p:ext uri="{BB962C8B-B14F-4D97-AF65-F5344CB8AC3E}">
        <p14:creationId xmlns:p14="http://schemas.microsoft.com/office/powerpoint/2010/main" val="2467557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DAE34E-EBB6-E052-DA20-703D00B5B565}"/>
              </a:ext>
            </a:extLst>
          </p:cNvPr>
          <p:cNvPicPr>
            <a:picLocks noChangeAspect="1"/>
          </p:cNvPicPr>
          <p:nvPr/>
        </p:nvPicPr>
        <p:blipFill>
          <a:blip r:embed="rId3"/>
          <a:stretch>
            <a:fillRect/>
          </a:stretch>
        </p:blipFill>
        <p:spPr>
          <a:xfrm>
            <a:off x="68035" y="5551412"/>
            <a:ext cx="3922940" cy="1025756"/>
          </a:xfrm>
          <a:prstGeom prst="rect">
            <a:avLst/>
          </a:prstGeom>
        </p:spPr>
      </p:pic>
      <p:sp>
        <p:nvSpPr>
          <p:cNvPr id="2" name="Content Placeholder 2">
            <a:extLst>
              <a:ext uri="{FF2B5EF4-FFF2-40B4-BE49-F238E27FC236}">
                <a16:creationId xmlns:a16="http://schemas.microsoft.com/office/drawing/2014/main" id="{302477F2-3317-94AC-A61A-F9F06D8E816E}"/>
              </a:ext>
            </a:extLst>
          </p:cNvPr>
          <p:cNvSpPr txBox="1">
            <a:spLocks/>
          </p:cNvSpPr>
          <p:nvPr/>
        </p:nvSpPr>
        <p:spPr>
          <a:xfrm>
            <a:off x="4735285" y="4343989"/>
            <a:ext cx="6672944" cy="1491343"/>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50000"/>
              </a:lnSpc>
              <a:spcBef>
                <a:spcPts val="1200"/>
              </a:spcBef>
              <a:spcAft>
                <a:spcPts val="200"/>
              </a:spcAft>
              <a:buClr>
                <a:srgbClr val="DDDDDD"/>
              </a:buClr>
              <a:buSzPct val="100000"/>
              <a:buFont typeface="Calibri" panose="020F0502020204030204" pitchFamily="34" charset="0"/>
              <a:buChar char=" "/>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91440" marR="0" lvl="0" indent="-91440" algn="l" defTabSz="914400" rtl="0" eaLnBrk="1" fontAlgn="auto" latinLnBrk="0" hangingPunct="1">
              <a:lnSpc>
                <a:spcPct val="50000"/>
              </a:lnSpc>
              <a:spcBef>
                <a:spcPts val="1200"/>
              </a:spcBef>
              <a:spcAft>
                <a:spcPts val="200"/>
              </a:spcAft>
              <a:buClr>
                <a:srgbClr val="DDDDDD"/>
              </a:buClr>
              <a:buSzPct val="100000"/>
              <a:buFont typeface="Calibri" panose="020F0502020204030204" pitchFamily="34" charset="0"/>
              <a:buChar char=" "/>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None/>
              <a:tabLst/>
              <a:defRPr/>
            </a:pPr>
            <a:r>
              <a:rPr kumimoji="0" lang="en-US" sz="4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90000"/>
              </a:lnSpc>
              <a:spcBef>
                <a:spcPts val="0"/>
              </a:spcBef>
              <a:spcAft>
                <a:spcPts val="0"/>
              </a:spcAft>
              <a:buClr>
                <a:srgbClr val="DDDDDD"/>
              </a:buClr>
              <a:buSzPct val="100000"/>
              <a:buFont typeface="Calibri" panose="020F0502020204030204" pitchFamily="34" charset="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a:t>
            </a:r>
          </a:p>
          <a:p>
            <a:pPr marL="68580" marR="0" lvl="0" indent="-68580" algn="l" defTabSz="685800" rtl="0" eaLnBrk="1" fontAlgn="auto" latinLnBrk="0" hangingPunct="1">
              <a:lnSpc>
                <a:spcPct val="60000"/>
              </a:lnSpc>
              <a:spcBef>
                <a:spcPts val="600"/>
              </a:spcBef>
              <a:spcAft>
                <a:spcPts val="600"/>
              </a:spcAft>
              <a:buClr>
                <a:srgbClr val="EC7016"/>
              </a:buClr>
              <a:buSzPct val="100000"/>
              <a:buFont typeface="Calibri" panose="020F0502020204030204" pitchFamily="34" charset="0"/>
              <a:buChar char=" "/>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a:t>
            </a:r>
            <a:endParaRPr kumimoji="0" lang="en-US" sz="4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
                <a:srgbClr val="DDDDDD"/>
              </a:buClr>
              <a:buSzPct val="100000"/>
              <a:buFont typeface="Calibri" panose="020F0502020204030204" pitchFamily="34" charset="0"/>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
                <a:srgbClr val="DDDDDD"/>
              </a:buClr>
              <a:buSzPct val="100000"/>
              <a:buFont typeface="Calibri" panose="020F0502020204030204" pitchFamily="34" charset="0"/>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200"/>
              </a:spcBef>
              <a:spcAft>
                <a:spcPts val="200"/>
              </a:spcAft>
              <a:buClr>
                <a:srgbClr val="DDDDDD"/>
              </a:buClr>
              <a:buSzPct val="100000"/>
              <a:buFont typeface="Calibri" panose="020F0502020204030204" pitchFamily="34" charset="0"/>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C2F13A8D-6C86-86DA-3676-F0A0EE2F171B}"/>
              </a:ext>
            </a:extLst>
          </p:cNvPr>
          <p:cNvSpPr txBox="1"/>
          <p:nvPr/>
        </p:nvSpPr>
        <p:spPr>
          <a:xfrm>
            <a:off x="4429123" y="238125"/>
            <a:ext cx="7581901" cy="61863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1" u="sng" strike="noStrike" kern="1200" cap="none" spc="0" normalizeH="0" baseline="0" noProof="0" dirty="0">
                <a:ln>
                  <a:noFill/>
                </a:ln>
                <a:solidFill>
                  <a:prstClr val="black"/>
                </a:solidFill>
                <a:effectLst/>
                <a:uLnTx/>
                <a:uFillTx/>
                <a:latin typeface="Calibri" panose="020F0502020204030204"/>
                <a:ea typeface="+mn-ea"/>
                <a:cs typeface="+mn-cs"/>
              </a:rPr>
              <a:t>Bingham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1"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sng" strike="noStrike" kern="1200" cap="none" spc="0" normalizeH="0" baseline="0" noProof="0" dirty="0">
                <a:ln>
                  <a:noFill/>
                </a:ln>
                <a:solidFill>
                  <a:prstClr val="black"/>
                </a:solidFill>
                <a:effectLst/>
                <a:uLnTx/>
                <a:uFillTx/>
                <a:latin typeface="Calibri" panose="020F0502020204030204"/>
                <a:ea typeface="+mn-ea"/>
                <a:cs typeface="+mn-cs"/>
              </a:rPr>
              <a:t>President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Kim Hoyt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sng" strike="noStrike" kern="1200" cap="none" spc="0" normalizeH="0" baseline="0" noProof="0" dirty="0">
                <a:ln>
                  <a:noFill/>
                </a:ln>
                <a:solidFill>
                  <a:prstClr val="black"/>
                </a:solidFill>
                <a:effectLst/>
                <a:uLnTx/>
                <a:uFillTx/>
                <a:latin typeface="Calibri" panose="020F0502020204030204"/>
                <a:ea typeface="+mn-ea"/>
                <a:cs typeface="+mn-cs"/>
              </a:rPr>
              <a:t>Vice Presidents/Account Managers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Meredith Fraley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Patrick Bainter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Andre Barrett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sng" strike="noStrike" kern="1200" cap="none" spc="0" normalizeH="0" baseline="0" noProof="0" dirty="0">
                <a:ln>
                  <a:noFill/>
                </a:ln>
                <a:solidFill>
                  <a:prstClr val="black"/>
                </a:solidFill>
                <a:effectLst/>
                <a:uLnTx/>
                <a:uFillTx/>
                <a:latin typeface="Calibri" panose="020F0502020204030204"/>
                <a:ea typeface="+mn-ea"/>
                <a:cs typeface="+mn-cs"/>
              </a:rPr>
              <a:t>Financial Analysts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John Cario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Suzan Fedock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Shelby Thomas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Kiran Shrestha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1" u="sng" strike="noStrike" kern="1200" cap="none" spc="0" normalizeH="0" baseline="0" noProof="0" dirty="0">
                <a:ln>
                  <a:noFill/>
                </a:ln>
                <a:solidFill>
                  <a:prstClr val="black"/>
                </a:solidFill>
                <a:effectLst/>
                <a:uLnTx/>
                <a:uFillTx/>
                <a:latin typeface="Calibri" panose="020F0502020204030204"/>
                <a:ea typeface="+mn-ea"/>
                <a:cs typeface="+mn-cs"/>
              </a:rPr>
              <a:t>Business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Jeff Moore</a:t>
            </a:r>
          </a:p>
        </p:txBody>
      </p:sp>
    </p:spTree>
    <p:extLst>
      <p:ext uri="{BB962C8B-B14F-4D97-AF65-F5344CB8AC3E}">
        <p14:creationId xmlns:p14="http://schemas.microsoft.com/office/powerpoint/2010/main" val="2222531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A005517-9B83-B90A-64DB-D3B1C342E226}"/>
              </a:ext>
            </a:extLst>
          </p:cNvPr>
          <p:cNvSpPr>
            <a:spLocks noGrp="1"/>
          </p:cNvSpPr>
          <p:nvPr>
            <p:ph type="title"/>
          </p:nvPr>
        </p:nvSpPr>
        <p:spPr>
          <a:xfrm>
            <a:off x="643468" y="643467"/>
            <a:ext cx="4620584" cy="4567137"/>
          </a:xfrm>
        </p:spPr>
        <p:txBody>
          <a:bodyPr vert="horz" lIns="91440" tIns="45720" rIns="91440" bIns="45720" rtlCol="0" anchor="t">
            <a:normAutofit/>
          </a:bodyPr>
          <a:lstStyle/>
          <a:p>
            <a:r>
              <a:rPr lang="en-US" b="1" kern="1200" dirty="0">
                <a:solidFill>
                  <a:schemeClr val="tx1"/>
                </a:solidFill>
                <a:latin typeface="+mj-lt"/>
                <a:ea typeface="+mj-ea"/>
                <a:cs typeface="+mj-cs"/>
              </a:rPr>
              <a:t>Questions</a:t>
            </a:r>
          </a:p>
        </p:txBody>
      </p:sp>
      <p:pic>
        <p:nvPicPr>
          <p:cNvPr id="3" name="Picture 2">
            <a:extLst>
              <a:ext uri="{FF2B5EF4-FFF2-40B4-BE49-F238E27FC236}">
                <a16:creationId xmlns:a16="http://schemas.microsoft.com/office/drawing/2014/main" id="{A60A13BF-4395-E2F4-A062-7333012A7500}"/>
              </a:ext>
            </a:extLst>
          </p:cNvPr>
          <p:cNvPicPr>
            <a:picLocks noChangeAspect="1"/>
          </p:cNvPicPr>
          <p:nvPr/>
        </p:nvPicPr>
        <p:blipFill>
          <a:blip r:embed="rId3"/>
          <a:stretch>
            <a:fillRect/>
          </a:stretch>
        </p:blipFill>
        <p:spPr>
          <a:xfrm>
            <a:off x="10389367" y="6216703"/>
            <a:ext cx="1670449" cy="566977"/>
          </a:xfrm>
          <a:prstGeom prst="rect">
            <a:avLst/>
          </a:prstGeom>
        </p:spPr>
      </p:pic>
      <p:pic>
        <p:nvPicPr>
          <p:cNvPr id="4" name="Picture 3">
            <a:extLst>
              <a:ext uri="{FF2B5EF4-FFF2-40B4-BE49-F238E27FC236}">
                <a16:creationId xmlns:a16="http://schemas.microsoft.com/office/drawing/2014/main" id="{3B98C973-A185-B819-157A-D91CF8FF236B}"/>
              </a:ext>
            </a:extLst>
          </p:cNvPr>
          <p:cNvPicPr>
            <a:picLocks noChangeAspect="1"/>
          </p:cNvPicPr>
          <p:nvPr/>
        </p:nvPicPr>
        <p:blipFill>
          <a:blip r:embed="rId4"/>
          <a:stretch>
            <a:fillRect/>
          </a:stretch>
        </p:blipFill>
        <p:spPr>
          <a:xfrm>
            <a:off x="6606253" y="1231201"/>
            <a:ext cx="4395597" cy="4395597"/>
          </a:xfrm>
          <a:prstGeom prst="rect">
            <a:avLst/>
          </a:prstGeom>
        </p:spPr>
      </p:pic>
      <p:pic>
        <p:nvPicPr>
          <p:cNvPr id="5" name="Picture 4">
            <a:extLst>
              <a:ext uri="{FF2B5EF4-FFF2-40B4-BE49-F238E27FC236}">
                <a16:creationId xmlns:a16="http://schemas.microsoft.com/office/drawing/2014/main" id="{F9624B70-BDDD-F050-9856-97C1A14C3057}"/>
              </a:ext>
            </a:extLst>
          </p:cNvPr>
          <p:cNvPicPr>
            <a:picLocks noChangeAspect="1"/>
          </p:cNvPicPr>
          <p:nvPr/>
        </p:nvPicPr>
        <p:blipFill>
          <a:blip r:embed="rId5"/>
          <a:stretch>
            <a:fillRect/>
          </a:stretch>
        </p:blipFill>
        <p:spPr>
          <a:xfrm>
            <a:off x="5512931" y="262216"/>
            <a:ext cx="1163089" cy="1159051"/>
          </a:xfrm>
          <a:prstGeom prst="rect">
            <a:avLst/>
          </a:prstGeom>
        </p:spPr>
      </p:pic>
    </p:spTree>
    <p:extLst>
      <p:ext uri="{BB962C8B-B14F-4D97-AF65-F5344CB8AC3E}">
        <p14:creationId xmlns:p14="http://schemas.microsoft.com/office/powerpoint/2010/main" val="1931317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85DA71-22DF-A50A-2239-9BD0240E89F8}"/>
              </a:ext>
            </a:extLst>
          </p:cNvPr>
          <p:cNvSpPr>
            <a:spLocks noGrp="1"/>
          </p:cNvSpPr>
          <p:nvPr>
            <p:ph idx="1"/>
          </p:nvPr>
        </p:nvSpPr>
        <p:spPr>
          <a:xfrm>
            <a:off x="4253373" y="1884480"/>
            <a:ext cx="7361978" cy="1600200"/>
          </a:xfrm>
        </p:spPr>
        <p:txBody>
          <a:bodyPr>
            <a:normAutofit fontScale="25000" lnSpcReduction="20000"/>
          </a:bodyPr>
          <a:lstStyle/>
          <a:p>
            <a:pPr>
              <a:lnSpc>
                <a:spcPct val="50000"/>
              </a:lnSpc>
            </a:pPr>
            <a:endParaRPr lang="en-US" sz="2400" dirty="0">
              <a:latin typeface="Calibri" panose="020F0502020204030204" pitchFamily="34" charset="0"/>
              <a:cs typeface="Calibri" panose="020F0502020204030204" pitchFamily="34" charset="0"/>
            </a:endParaRPr>
          </a:p>
          <a:p>
            <a:pPr>
              <a:lnSpc>
                <a:spcPct val="50000"/>
              </a:lnSpc>
            </a:pPr>
            <a:endParaRPr lang="en-US" sz="2400" dirty="0">
              <a:latin typeface="Calibri" panose="020F0502020204030204" pitchFamily="34" charset="0"/>
              <a:cs typeface="Calibri" panose="020F0502020204030204" pitchFamily="34" charset="0"/>
            </a:endParaRPr>
          </a:p>
          <a:p>
            <a:pPr>
              <a:lnSpc>
                <a:spcPct val="70000"/>
              </a:lnSpc>
              <a:spcBef>
                <a:spcPts val="600"/>
              </a:spcBef>
              <a:spcAft>
                <a:spcPts val="600"/>
              </a:spcAft>
            </a:pPr>
            <a:r>
              <a:rPr lang="en-US" sz="17600" spc="100" dirty="0">
                <a:latin typeface="+mj-lt"/>
                <a:cs typeface="Calibri" panose="020F0502020204030204" pitchFamily="34" charset="0"/>
              </a:rPr>
              <a:t>Jeff Moore       336-823-1066</a:t>
            </a:r>
          </a:p>
          <a:p>
            <a:pPr marL="91440" indent="0" algn="ctr">
              <a:lnSpc>
                <a:spcPct val="70000"/>
              </a:lnSpc>
              <a:spcBef>
                <a:spcPts val="600"/>
              </a:spcBef>
              <a:spcAft>
                <a:spcPts val="600"/>
              </a:spcAft>
              <a:buNone/>
            </a:pPr>
            <a:r>
              <a:rPr lang="en-US" sz="12800" u="sng" spc="100" dirty="0">
                <a:solidFill>
                  <a:srgbClr val="00B0F0"/>
                </a:solidFill>
                <a:latin typeface="+mj-lt"/>
                <a:cs typeface="Calibri" panose="020F0502020204030204" pitchFamily="34" charset="0"/>
              </a:rPr>
              <a:t>jmoore@bingham-ars.com</a:t>
            </a:r>
            <a:r>
              <a:rPr lang="en-US" sz="12800" dirty="0">
                <a:latin typeface="Calibri" panose="020F0502020204030204" pitchFamily="34" charset="0"/>
                <a:cs typeface="Calibri" panose="020F0502020204030204" pitchFamily="34" charset="0"/>
              </a:rPr>
              <a:t>  </a:t>
            </a:r>
          </a:p>
          <a:p>
            <a:pPr marL="0" indent="0">
              <a:spcBef>
                <a:spcPts val="0"/>
              </a:spcBef>
              <a:spcAft>
                <a:spcPts val="0"/>
              </a:spcAft>
              <a:buNone/>
            </a:pPr>
            <a:r>
              <a:rPr lang="en-US" sz="2400" dirty="0">
                <a:latin typeface="Calibri" panose="020F0502020204030204" pitchFamily="34" charset="0"/>
                <a:cs typeface="Calibri" panose="020F0502020204030204" pitchFamily="34" charset="0"/>
              </a:rPr>
              <a:t>  </a:t>
            </a:r>
          </a:p>
          <a:p>
            <a:pPr marL="68580" marR="0" lvl="0" indent="-68580" algn="l" defTabSz="685800" rtl="0" eaLnBrk="1" fontAlgn="auto" latinLnBrk="0" hangingPunct="1">
              <a:lnSpc>
                <a:spcPct val="60000"/>
              </a:lnSpc>
              <a:spcBef>
                <a:spcPts val="600"/>
              </a:spcBef>
              <a:spcAft>
                <a:spcPts val="600"/>
              </a:spcAft>
              <a:buClr>
                <a:srgbClr val="EC7016"/>
              </a:buClr>
              <a:buSzPct val="100000"/>
              <a:buFont typeface="Calibri" panose="020F0502020204030204" pitchFamily="34" charset="0"/>
              <a:buChar char=" "/>
              <a:tabLst/>
              <a:defRPr/>
            </a:pPr>
            <a:r>
              <a:rPr lang="en-US" sz="28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0" indent="0">
              <a:spcBef>
                <a:spcPts val="0"/>
              </a:spcBef>
              <a:spcAft>
                <a:spcPts val="0"/>
              </a:spcAft>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id="{85714EC7-55FA-0580-8D99-D7BA2E870A27}"/>
              </a:ext>
            </a:extLst>
          </p:cNvPr>
          <p:cNvSpPr txBox="1">
            <a:spLocks/>
          </p:cNvSpPr>
          <p:nvPr/>
        </p:nvSpPr>
        <p:spPr>
          <a:xfrm>
            <a:off x="4253373" y="4351491"/>
            <a:ext cx="198884" cy="133423"/>
          </a:xfrm>
          <a:prstGeom prst="rect">
            <a:avLst/>
          </a:prstGeom>
        </p:spPr>
        <p:txBody>
          <a:bodyPr vert="horz" lIns="0" tIns="45720" rIns="0" bIns="45720" rtlCol="0">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50000"/>
              </a:lnSpc>
            </a:pPr>
            <a:endParaRPr lang="en-US" sz="2400" dirty="0">
              <a:latin typeface="Calibri" panose="020F0502020204030204" pitchFamily="34" charset="0"/>
              <a:cs typeface="Calibri" panose="020F0502020204030204" pitchFamily="34" charset="0"/>
            </a:endParaRPr>
          </a:p>
          <a:p>
            <a:pPr>
              <a:lnSpc>
                <a:spcPct val="50000"/>
              </a:lnSpc>
            </a:pPr>
            <a:endParaRPr lang="en-US" sz="2400" dirty="0">
              <a:latin typeface="Calibri" panose="020F0502020204030204" pitchFamily="34" charset="0"/>
              <a:cs typeface="Calibri" panose="020F0502020204030204" pitchFamily="34" charset="0"/>
            </a:endParaRPr>
          </a:p>
          <a:p>
            <a:pPr marL="0" indent="0">
              <a:buFont typeface="Calibri" panose="020F0502020204030204" pitchFamily="34" charset="0"/>
              <a:buNone/>
            </a:pPr>
            <a:r>
              <a:rPr lang="en-US" sz="4000" dirty="0">
                <a:latin typeface="Calibri" panose="020F0502020204030204" pitchFamily="34" charset="0"/>
                <a:cs typeface="Calibri" panose="020F0502020204030204" pitchFamily="34" charset="0"/>
              </a:rPr>
              <a:t>  </a:t>
            </a:r>
          </a:p>
          <a:p>
            <a:pPr marL="0" indent="0">
              <a:spcBef>
                <a:spcPts val="0"/>
              </a:spcBef>
              <a:spcAft>
                <a:spcPts val="0"/>
              </a:spcAft>
              <a:buFont typeface="Calibri" panose="020F0502020204030204" pitchFamily="34" charset="0"/>
              <a:buNone/>
            </a:pPr>
            <a:r>
              <a:rPr lang="en-US" sz="2400" dirty="0">
                <a:latin typeface="Calibri" panose="020F0502020204030204" pitchFamily="34" charset="0"/>
                <a:cs typeface="Calibri" panose="020F0502020204030204" pitchFamily="34" charset="0"/>
              </a:rPr>
              <a:t>  </a:t>
            </a:r>
          </a:p>
          <a:p>
            <a:pPr marL="68580" indent="-68580" defTabSz="685800">
              <a:lnSpc>
                <a:spcPct val="60000"/>
              </a:lnSpc>
              <a:spcBef>
                <a:spcPts val="600"/>
              </a:spcBef>
              <a:spcAft>
                <a:spcPts val="600"/>
              </a:spcAft>
              <a:buClr>
                <a:srgbClr val="EC7016"/>
              </a:buClr>
              <a:defRPr/>
            </a:pPr>
            <a:r>
              <a:rPr lang="en-US" sz="2800" dirty="0">
                <a:latin typeface="Calibri" panose="020F0502020204030204" pitchFamily="34" charset="0"/>
                <a:cs typeface="Calibri" panose="020F0502020204030204" pitchFamily="34" charset="0"/>
              </a:rPr>
              <a:t> </a:t>
            </a:r>
            <a:endParaRPr lang="en-US" sz="4400" dirty="0">
              <a:latin typeface="Calibri" panose="020F0502020204030204" pitchFamily="34" charset="0"/>
              <a:cs typeface="Calibri" panose="020F0502020204030204" pitchFamily="34" charset="0"/>
            </a:endParaRPr>
          </a:p>
          <a:p>
            <a:pPr marL="0" indent="0">
              <a:spcBef>
                <a:spcPts val="0"/>
              </a:spcBef>
              <a:spcAft>
                <a:spcPts val="0"/>
              </a:spcAft>
              <a:buFont typeface="Calibri" panose="020F0502020204030204" pitchFamily="34" charset="0"/>
              <a:buNone/>
            </a:pPr>
            <a:endParaRPr lang="en-US" sz="2400" dirty="0">
              <a:latin typeface="Calibri" panose="020F0502020204030204" pitchFamily="34" charset="0"/>
              <a:cs typeface="Calibri" panose="020F0502020204030204" pitchFamily="34" charset="0"/>
            </a:endParaRPr>
          </a:p>
          <a:p>
            <a:pPr marL="0" indent="0">
              <a:spcBef>
                <a:spcPts val="0"/>
              </a:spcBef>
              <a:spcAft>
                <a:spcPts val="0"/>
              </a:spcAft>
              <a:buFont typeface="Calibri" panose="020F0502020204030204" pitchFamily="34" charset="0"/>
              <a:buNone/>
            </a:pPr>
            <a:endParaRPr lang="en-US" sz="2400" dirty="0">
              <a:latin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400" dirty="0">
              <a:latin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400" dirty="0">
              <a:latin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388A514-BB66-DC3A-0426-27A9BC02705C}"/>
              </a:ext>
            </a:extLst>
          </p:cNvPr>
          <p:cNvPicPr>
            <a:picLocks noChangeAspect="1"/>
          </p:cNvPicPr>
          <p:nvPr/>
        </p:nvPicPr>
        <p:blipFill>
          <a:blip r:embed="rId3"/>
          <a:stretch>
            <a:fillRect/>
          </a:stretch>
        </p:blipFill>
        <p:spPr>
          <a:xfrm>
            <a:off x="416532" y="2210471"/>
            <a:ext cx="3145809" cy="807668"/>
          </a:xfrm>
          <a:prstGeom prst="rect">
            <a:avLst/>
          </a:prstGeom>
        </p:spPr>
      </p:pic>
      <p:pic>
        <p:nvPicPr>
          <p:cNvPr id="6" name="Picture 5">
            <a:extLst>
              <a:ext uri="{FF2B5EF4-FFF2-40B4-BE49-F238E27FC236}">
                <a16:creationId xmlns:a16="http://schemas.microsoft.com/office/drawing/2014/main" id="{B9989A19-ABC9-7758-2BAD-6702959D2BEF}"/>
              </a:ext>
            </a:extLst>
          </p:cNvPr>
          <p:cNvPicPr>
            <a:picLocks noChangeAspect="1"/>
          </p:cNvPicPr>
          <p:nvPr/>
        </p:nvPicPr>
        <p:blipFill>
          <a:blip r:embed="rId4"/>
          <a:stretch>
            <a:fillRect/>
          </a:stretch>
        </p:blipFill>
        <p:spPr>
          <a:xfrm>
            <a:off x="1186550" y="3892991"/>
            <a:ext cx="1605775" cy="1600200"/>
          </a:xfrm>
          <a:prstGeom prst="rect">
            <a:avLst/>
          </a:prstGeom>
        </p:spPr>
      </p:pic>
      <p:sp>
        <p:nvSpPr>
          <p:cNvPr id="7" name="TextBox 6">
            <a:extLst>
              <a:ext uri="{FF2B5EF4-FFF2-40B4-BE49-F238E27FC236}">
                <a16:creationId xmlns:a16="http://schemas.microsoft.com/office/drawing/2014/main" id="{70EC7605-1023-CD92-0D54-2B52D7D5D99C}"/>
              </a:ext>
            </a:extLst>
          </p:cNvPr>
          <p:cNvSpPr txBox="1"/>
          <p:nvPr/>
        </p:nvSpPr>
        <p:spPr>
          <a:xfrm>
            <a:off x="716692" y="778476"/>
            <a:ext cx="2545492" cy="584775"/>
          </a:xfrm>
          <a:prstGeom prst="rect">
            <a:avLst/>
          </a:prstGeom>
          <a:noFill/>
        </p:spPr>
        <p:txBody>
          <a:bodyPr wrap="square" rtlCol="0">
            <a:spAutoFit/>
          </a:bodyPr>
          <a:lstStyle/>
          <a:p>
            <a:pPr algn="ctr"/>
            <a:r>
              <a:rPr lang="en-US" sz="3200" dirty="0">
                <a:latin typeface="+mj-lt"/>
              </a:rPr>
              <a:t>Follow Up</a:t>
            </a:r>
          </a:p>
        </p:txBody>
      </p:sp>
      <p:sp>
        <p:nvSpPr>
          <p:cNvPr id="9" name="TextBox 8">
            <a:extLst>
              <a:ext uri="{FF2B5EF4-FFF2-40B4-BE49-F238E27FC236}">
                <a16:creationId xmlns:a16="http://schemas.microsoft.com/office/drawing/2014/main" id="{F7A58A6B-8CB3-88C6-0E84-18F74020176D}"/>
              </a:ext>
            </a:extLst>
          </p:cNvPr>
          <p:cNvSpPr txBox="1"/>
          <p:nvPr/>
        </p:nvSpPr>
        <p:spPr>
          <a:xfrm>
            <a:off x="716693" y="3084570"/>
            <a:ext cx="2681415" cy="400110"/>
          </a:xfrm>
          <a:prstGeom prst="rect">
            <a:avLst/>
          </a:prstGeom>
          <a:noFill/>
        </p:spPr>
        <p:txBody>
          <a:bodyPr wrap="square" rtlCol="0">
            <a:spAutoFit/>
          </a:bodyPr>
          <a:lstStyle/>
          <a:p>
            <a:pPr algn="ctr"/>
            <a:r>
              <a:rPr lang="en-US" sz="2000" dirty="0">
                <a:latin typeface="Franklin Gothic Book" panose="020F0502020204030204"/>
              </a:rPr>
              <a:t>info@bingham-ars.com</a:t>
            </a:r>
          </a:p>
        </p:txBody>
      </p:sp>
      <p:sp>
        <p:nvSpPr>
          <p:cNvPr id="10" name="Content Placeholder 2">
            <a:extLst>
              <a:ext uri="{FF2B5EF4-FFF2-40B4-BE49-F238E27FC236}">
                <a16:creationId xmlns:a16="http://schemas.microsoft.com/office/drawing/2014/main" id="{8BCA946C-753E-F617-B111-C9A9890E7A34}"/>
              </a:ext>
            </a:extLst>
          </p:cNvPr>
          <p:cNvSpPr txBox="1">
            <a:spLocks/>
          </p:cNvSpPr>
          <p:nvPr/>
        </p:nvSpPr>
        <p:spPr>
          <a:xfrm>
            <a:off x="4253373" y="3892990"/>
            <a:ext cx="7361978" cy="1914685"/>
          </a:xfrm>
          <a:prstGeom prst="rect">
            <a:avLst/>
          </a:prstGeom>
        </p:spPr>
        <p:txBody>
          <a:bodyPr vert="horz" lIns="0" tIns="45720" rIns="0" bIns="45720" rtlCol="0">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50000"/>
              </a:lnSpc>
            </a:pPr>
            <a:endParaRPr lang="en-US" sz="2400" dirty="0">
              <a:latin typeface="Calibri" panose="020F0502020204030204" pitchFamily="34" charset="0"/>
              <a:cs typeface="Calibri" panose="020F0502020204030204" pitchFamily="34" charset="0"/>
            </a:endParaRPr>
          </a:p>
          <a:p>
            <a:pPr>
              <a:lnSpc>
                <a:spcPct val="50000"/>
              </a:lnSpc>
            </a:pPr>
            <a:endParaRPr lang="en-US" sz="2400" dirty="0">
              <a:latin typeface="Calibri" panose="020F0502020204030204" pitchFamily="34" charset="0"/>
              <a:cs typeface="Calibri" panose="020F0502020204030204" pitchFamily="34" charset="0"/>
            </a:endParaRPr>
          </a:p>
          <a:p>
            <a:pPr>
              <a:lnSpc>
                <a:spcPct val="70000"/>
              </a:lnSpc>
              <a:spcBef>
                <a:spcPts val="600"/>
              </a:spcBef>
              <a:spcAft>
                <a:spcPts val="600"/>
              </a:spcAft>
            </a:pPr>
            <a:r>
              <a:rPr lang="en-US" sz="17600" spc="100" dirty="0">
                <a:latin typeface="+mj-lt"/>
                <a:cs typeface="Calibri" panose="020F0502020204030204" pitchFamily="34" charset="0"/>
              </a:rPr>
              <a:t>Susan Evans     336-570-4026</a:t>
            </a:r>
          </a:p>
          <a:p>
            <a:pPr indent="0" algn="ctr">
              <a:lnSpc>
                <a:spcPct val="70000"/>
              </a:lnSpc>
              <a:spcBef>
                <a:spcPts val="600"/>
              </a:spcBef>
              <a:spcAft>
                <a:spcPts val="600"/>
              </a:spcAft>
              <a:buFont typeface="Calibri" panose="020F0502020204030204" pitchFamily="34" charset="0"/>
              <a:buNone/>
            </a:pPr>
            <a:r>
              <a:rPr lang="en-US" sz="12800" u="sng" spc="100" dirty="0">
                <a:solidFill>
                  <a:srgbClr val="00B0F0"/>
                </a:solidFill>
                <a:latin typeface="+mj-lt"/>
                <a:cs typeface="Calibri" panose="020F0502020204030204" pitchFamily="34" charset="0"/>
              </a:rPr>
              <a:t>susan.evans@alamancecountync.gov</a:t>
            </a:r>
            <a:r>
              <a:rPr lang="en-US" sz="3200" dirty="0">
                <a:latin typeface="Calibri" panose="020F0502020204030204" pitchFamily="34" charset="0"/>
                <a:cs typeface="Calibri" panose="020F0502020204030204" pitchFamily="34" charset="0"/>
              </a:rPr>
              <a:t>  </a:t>
            </a:r>
          </a:p>
          <a:p>
            <a:pPr marL="0" indent="0">
              <a:spcBef>
                <a:spcPts val="0"/>
              </a:spcBef>
              <a:spcAft>
                <a:spcPts val="0"/>
              </a:spcAft>
              <a:buFont typeface="Calibri" panose="020F0502020204030204" pitchFamily="34" charset="0"/>
              <a:buNone/>
            </a:pPr>
            <a:r>
              <a:rPr lang="en-US" sz="2400" dirty="0">
                <a:latin typeface="Calibri" panose="020F0502020204030204" pitchFamily="34" charset="0"/>
                <a:cs typeface="Calibri" panose="020F0502020204030204" pitchFamily="34" charset="0"/>
              </a:rPr>
              <a:t>  </a:t>
            </a:r>
          </a:p>
          <a:p>
            <a:pPr marL="68580" indent="-68580" defTabSz="685800">
              <a:lnSpc>
                <a:spcPct val="60000"/>
              </a:lnSpc>
              <a:spcBef>
                <a:spcPts val="600"/>
              </a:spcBef>
              <a:spcAft>
                <a:spcPts val="600"/>
              </a:spcAft>
              <a:buClr>
                <a:srgbClr val="EC7016"/>
              </a:buClr>
              <a:defRPr/>
            </a:pPr>
            <a:r>
              <a:rPr lang="en-US" sz="28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0" indent="0">
              <a:spcBef>
                <a:spcPts val="0"/>
              </a:spcBef>
              <a:spcAft>
                <a:spcPts val="0"/>
              </a:spcAft>
              <a:buFont typeface="Calibri" panose="020F0502020204030204" pitchFamily="34" charset="0"/>
              <a:buNone/>
            </a:pPr>
            <a:endParaRPr lang="en-US" sz="2400" dirty="0">
              <a:latin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400" dirty="0">
              <a:latin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400" dirty="0">
              <a:latin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301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4BBEFA-66DD-4CE6-9C1E-9E729A0FFD29}"/>
              </a:ext>
            </a:extLst>
          </p:cNvPr>
          <p:cNvPicPr>
            <a:picLocks noChangeAspect="1"/>
          </p:cNvPicPr>
          <p:nvPr/>
        </p:nvPicPr>
        <p:blipFill>
          <a:blip r:embed="rId2"/>
          <a:stretch>
            <a:fillRect/>
          </a:stretch>
        </p:blipFill>
        <p:spPr>
          <a:xfrm>
            <a:off x="1179500" y="868679"/>
            <a:ext cx="1755800" cy="1749704"/>
          </a:xfrm>
          <a:prstGeom prst="rect">
            <a:avLst/>
          </a:prstGeom>
        </p:spPr>
      </p:pic>
      <p:sp>
        <p:nvSpPr>
          <p:cNvPr id="3" name="Content Placeholder 2">
            <a:extLst>
              <a:ext uri="{FF2B5EF4-FFF2-40B4-BE49-F238E27FC236}">
                <a16:creationId xmlns:a16="http://schemas.microsoft.com/office/drawing/2014/main" id="{A373C3C3-8FF5-1FCD-8B41-66146FA9D417}"/>
              </a:ext>
            </a:extLst>
          </p:cNvPr>
          <p:cNvSpPr>
            <a:spLocks noGrp="1"/>
          </p:cNvSpPr>
          <p:nvPr>
            <p:ph idx="1"/>
          </p:nvPr>
        </p:nvSpPr>
        <p:spPr/>
        <p:txBody>
          <a:bodyPr/>
          <a:lstStyle/>
          <a:p>
            <a:r>
              <a:rPr lang="en-US" dirty="0"/>
              <a:t>Local Government Lessons</a:t>
            </a:r>
          </a:p>
          <a:p>
            <a:endParaRPr lang="en-US" dirty="0"/>
          </a:p>
          <a:p>
            <a:endParaRPr lang="en-US" dirty="0"/>
          </a:p>
          <a:p>
            <a:endParaRPr lang="en-US" dirty="0"/>
          </a:p>
          <a:p>
            <a:endParaRPr lang="en-US" dirty="0"/>
          </a:p>
          <a:p>
            <a:pPr algn="ctr"/>
            <a:r>
              <a:rPr lang="en-US" sz="3600" dirty="0"/>
              <a:t>Not an Arbitrage Expert</a:t>
            </a:r>
          </a:p>
          <a:p>
            <a:pPr algn="ctr"/>
            <a:r>
              <a:rPr lang="en-US" sz="3600" dirty="0"/>
              <a:t>But You don’t have to be, </a:t>
            </a:r>
          </a:p>
          <a:p>
            <a:pPr algn="ctr"/>
            <a:r>
              <a:rPr lang="en-US" sz="3600" dirty="0"/>
              <a:t>You just need understanding.</a:t>
            </a:r>
          </a:p>
          <a:p>
            <a:endParaRPr lang="en-US" dirty="0"/>
          </a:p>
        </p:txBody>
      </p:sp>
      <p:sp>
        <p:nvSpPr>
          <p:cNvPr id="4" name="Text Placeholder 3">
            <a:extLst>
              <a:ext uri="{FF2B5EF4-FFF2-40B4-BE49-F238E27FC236}">
                <a16:creationId xmlns:a16="http://schemas.microsoft.com/office/drawing/2014/main" id="{6DAD0BB9-676E-21D3-01EF-E6960B284993}"/>
              </a:ext>
            </a:extLst>
          </p:cNvPr>
          <p:cNvSpPr>
            <a:spLocks noGrp="1"/>
          </p:cNvSpPr>
          <p:nvPr>
            <p:ph type="body" sz="half" idx="2"/>
          </p:nvPr>
        </p:nvSpPr>
        <p:spPr/>
        <p:txBody>
          <a:bodyPr>
            <a:normAutofit/>
          </a:bodyPr>
          <a:lstStyle/>
          <a:p>
            <a:endParaRPr lang="en-US" sz="3600" dirty="0">
              <a:latin typeface="+mj-lt"/>
            </a:endParaRPr>
          </a:p>
          <a:p>
            <a:r>
              <a:rPr lang="en-US" sz="3600" dirty="0">
                <a:latin typeface="+mj-lt"/>
              </a:rPr>
              <a:t>Alamance County, NC</a:t>
            </a:r>
          </a:p>
        </p:txBody>
      </p:sp>
      <p:sp>
        <p:nvSpPr>
          <p:cNvPr id="2" name="TextBox 1">
            <a:extLst>
              <a:ext uri="{FF2B5EF4-FFF2-40B4-BE49-F238E27FC236}">
                <a16:creationId xmlns:a16="http://schemas.microsoft.com/office/drawing/2014/main" id="{6BFBBA62-A3B0-9EA1-B1B3-2490E0CC541E}"/>
              </a:ext>
            </a:extLst>
          </p:cNvPr>
          <p:cNvSpPr txBox="1"/>
          <p:nvPr/>
        </p:nvSpPr>
        <p:spPr>
          <a:xfrm>
            <a:off x="6316774" y="1680519"/>
            <a:ext cx="3459892" cy="523220"/>
          </a:xfrm>
          <a:prstGeom prst="rect">
            <a:avLst/>
          </a:prstGeom>
          <a:noFill/>
          <a:ln w="38100">
            <a:solidFill>
              <a:srgbClr val="0033CC"/>
            </a:solidFill>
          </a:ln>
        </p:spPr>
        <p:txBody>
          <a:bodyPr wrap="square" rtlCol="0">
            <a:spAutoFit/>
          </a:bodyPr>
          <a:lstStyle/>
          <a:p>
            <a:pPr algn="ctr"/>
            <a:r>
              <a:rPr lang="en-US" sz="2800" b="1" dirty="0">
                <a:solidFill>
                  <a:srgbClr val="FF0000"/>
                </a:solidFill>
              </a:rPr>
              <a:t>DISCLAIMER</a:t>
            </a:r>
          </a:p>
        </p:txBody>
      </p:sp>
    </p:spTree>
    <p:extLst>
      <p:ext uri="{BB962C8B-B14F-4D97-AF65-F5344CB8AC3E}">
        <p14:creationId xmlns:p14="http://schemas.microsoft.com/office/powerpoint/2010/main" val="284091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E332C-491C-41A3-8BAB-AF6D4B0BD19F}"/>
              </a:ext>
            </a:extLst>
          </p:cNvPr>
          <p:cNvSpPr>
            <a:spLocks noGrp="1"/>
          </p:cNvSpPr>
          <p:nvPr>
            <p:ph type="title"/>
          </p:nvPr>
        </p:nvSpPr>
        <p:spPr/>
        <p:txBody>
          <a:bodyPr/>
          <a:lstStyle/>
          <a:p>
            <a:r>
              <a:rPr lang="en-US" sz="4800" dirty="0"/>
              <a:t>Alamance County</a:t>
            </a:r>
            <a:endParaRPr lang="en-US" dirty="0"/>
          </a:p>
        </p:txBody>
      </p:sp>
      <p:pic>
        <p:nvPicPr>
          <p:cNvPr id="4" name="Content Placeholder 3">
            <a:extLst>
              <a:ext uri="{FF2B5EF4-FFF2-40B4-BE49-F238E27FC236}">
                <a16:creationId xmlns:a16="http://schemas.microsoft.com/office/drawing/2014/main" id="{94226DB5-53F1-4922-832A-F15E6A8F86C6}"/>
              </a:ext>
            </a:extLst>
          </p:cNvPr>
          <p:cNvPicPr>
            <a:picLocks noGrp="1" noChangeAspect="1"/>
          </p:cNvPicPr>
          <p:nvPr>
            <p:ph idx="1"/>
          </p:nvPr>
        </p:nvPicPr>
        <p:blipFill>
          <a:blip r:embed="rId2"/>
          <a:stretch>
            <a:fillRect/>
          </a:stretch>
        </p:blipFill>
        <p:spPr>
          <a:xfrm>
            <a:off x="2541864" y="2290194"/>
            <a:ext cx="6525213" cy="2669406"/>
          </a:xfrm>
          <a:prstGeom prst="rect">
            <a:avLst/>
          </a:prstGeom>
        </p:spPr>
      </p:pic>
    </p:spTree>
    <p:extLst>
      <p:ext uri="{BB962C8B-B14F-4D97-AF65-F5344CB8AC3E}">
        <p14:creationId xmlns:p14="http://schemas.microsoft.com/office/powerpoint/2010/main" val="130916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138F-84D6-4176-9498-862DF32F575D}"/>
              </a:ext>
            </a:extLst>
          </p:cNvPr>
          <p:cNvSpPr>
            <a:spLocks noGrp="1"/>
          </p:cNvSpPr>
          <p:nvPr>
            <p:ph type="title"/>
          </p:nvPr>
        </p:nvSpPr>
        <p:spPr>
          <a:xfrm>
            <a:off x="1066800" y="549275"/>
            <a:ext cx="10058400" cy="822960"/>
          </a:xfrm>
        </p:spPr>
        <p:txBody>
          <a:bodyPr/>
          <a:lstStyle/>
          <a:p>
            <a:r>
              <a:rPr lang="en-US" sz="4800" dirty="0"/>
              <a:t>Alamance County</a:t>
            </a:r>
            <a:endParaRPr lang="en-US" dirty="0"/>
          </a:p>
        </p:txBody>
      </p:sp>
      <p:pic>
        <p:nvPicPr>
          <p:cNvPr id="1026" name="Picture 2" descr="Contact - Buc-ees">
            <a:extLst>
              <a:ext uri="{FF2B5EF4-FFF2-40B4-BE49-F238E27FC236}">
                <a16:creationId xmlns:a16="http://schemas.microsoft.com/office/drawing/2014/main" id="{6C62CFF7-694F-4672-8376-175F0FF9DE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5008" y="1890583"/>
            <a:ext cx="4597400"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7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22EB-5008-43B9-A4FB-1F4FB39FD952}"/>
              </a:ext>
            </a:extLst>
          </p:cNvPr>
          <p:cNvSpPr>
            <a:spLocks noGrp="1"/>
          </p:cNvSpPr>
          <p:nvPr>
            <p:ph type="title"/>
          </p:nvPr>
        </p:nvSpPr>
        <p:spPr>
          <a:xfrm>
            <a:off x="1097280" y="286603"/>
            <a:ext cx="10058400" cy="1109711"/>
          </a:xfrm>
        </p:spPr>
        <p:txBody>
          <a:bodyPr>
            <a:normAutofit/>
          </a:bodyPr>
          <a:lstStyle/>
          <a:p>
            <a:pPr algn="ctr"/>
            <a:r>
              <a:rPr lang="en-US" sz="4800" dirty="0"/>
              <a:t>Alamance County’s History</a:t>
            </a:r>
          </a:p>
        </p:txBody>
      </p:sp>
      <p:sp>
        <p:nvSpPr>
          <p:cNvPr id="3" name="Content Placeholder 2">
            <a:extLst>
              <a:ext uri="{FF2B5EF4-FFF2-40B4-BE49-F238E27FC236}">
                <a16:creationId xmlns:a16="http://schemas.microsoft.com/office/drawing/2014/main" id="{C8802E2D-3121-4D43-8D24-81498873D240}"/>
              </a:ext>
            </a:extLst>
          </p:cNvPr>
          <p:cNvSpPr>
            <a:spLocks noGrp="1"/>
          </p:cNvSpPr>
          <p:nvPr>
            <p:ph idx="1"/>
          </p:nvPr>
        </p:nvSpPr>
        <p:spPr>
          <a:xfrm>
            <a:off x="1024128" y="2286000"/>
            <a:ext cx="9720071" cy="4023360"/>
          </a:xfrm>
        </p:spPr>
        <p:txBody>
          <a:bodyPr>
            <a:normAutofit/>
          </a:bodyPr>
          <a:lstStyle/>
          <a:p>
            <a:pPr lvl="1">
              <a:buClr>
                <a:srgbClr val="990000"/>
              </a:buClr>
              <a:buFont typeface="Wingdings" panose="05000000000000000000" pitchFamily="2" charset="2"/>
              <a:buChar char="§"/>
            </a:pPr>
            <a:r>
              <a:rPr lang="en-US" sz="3600" dirty="0"/>
              <a:t>Historically Small Issuer </a:t>
            </a:r>
          </a:p>
          <a:p>
            <a:pPr lvl="1">
              <a:buClr>
                <a:srgbClr val="990000"/>
              </a:buClr>
              <a:buFont typeface="Wingdings" panose="05000000000000000000" pitchFamily="2" charset="2"/>
              <a:buChar char="§"/>
            </a:pPr>
            <a:endParaRPr lang="en-US" sz="3600" dirty="0"/>
          </a:p>
          <a:p>
            <a:pPr lvl="1">
              <a:buClr>
                <a:srgbClr val="990000"/>
              </a:buClr>
              <a:buFont typeface="Wingdings" panose="05000000000000000000" pitchFamily="2" charset="2"/>
              <a:buChar char="§"/>
            </a:pPr>
            <a:r>
              <a:rPr lang="en-US" sz="3600" dirty="0"/>
              <a:t>July 2018 Outstanding Debt - $53 million</a:t>
            </a:r>
          </a:p>
        </p:txBody>
      </p:sp>
    </p:spTree>
    <p:extLst>
      <p:ext uri="{BB962C8B-B14F-4D97-AF65-F5344CB8AC3E}">
        <p14:creationId xmlns:p14="http://schemas.microsoft.com/office/powerpoint/2010/main" val="2420930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9262-7BE1-44AD-A720-F776EF88B1FD}"/>
              </a:ext>
            </a:extLst>
          </p:cNvPr>
          <p:cNvSpPr>
            <a:spLocks noGrp="1"/>
          </p:cNvSpPr>
          <p:nvPr>
            <p:ph type="title"/>
          </p:nvPr>
        </p:nvSpPr>
        <p:spPr/>
        <p:txBody>
          <a:bodyPr>
            <a:normAutofit/>
          </a:bodyPr>
          <a:lstStyle/>
          <a:p>
            <a:r>
              <a:rPr lang="en-US" sz="4800" dirty="0"/>
              <a:t>History</a:t>
            </a:r>
          </a:p>
        </p:txBody>
      </p:sp>
      <p:sp>
        <p:nvSpPr>
          <p:cNvPr id="3" name="Content Placeholder 2">
            <a:extLst>
              <a:ext uri="{FF2B5EF4-FFF2-40B4-BE49-F238E27FC236}">
                <a16:creationId xmlns:a16="http://schemas.microsoft.com/office/drawing/2014/main" id="{0EB7661C-18A9-4F00-A7A9-B123B192E8EE}"/>
              </a:ext>
            </a:extLst>
          </p:cNvPr>
          <p:cNvSpPr>
            <a:spLocks noGrp="1"/>
          </p:cNvSpPr>
          <p:nvPr>
            <p:ph idx="1"/>
          </p:nvPr>
        </p:nvSpPr>
        <p:spPr>
          <a:xfrm>
            <a:off x="1024128" y="2084832"/>
            <a:ext cx="9720071" cy="4224528"/>
          </a:xfrm>
        </p:spPr>
        <p:txBody>
          <a:bodyPr>
            <a:normAutofit/>
          </a:bodyPr>
          <a:lstStyle/>
          <a:p>
            <a:pPr marL="0" indent="0">
              <a:buNone/>
            </a:pPr>
            <a:r>
              <a:rPr lang="en-US" sz="3200" dirty="0"/>
              <a:t>November 2018 – Voters approved bond referendum</a:t>
            </a:r>
          </a:p>
          <a:p>
            <a:pPr lvl="1">
              <a:buClr>
                <a:srgbClr val="990000"/>
              </a:buClr>
              <a:buFont typeface="Wingdings" panose="05000000000000000000" pitchFamily="2" charset="2"/>
              <a:buChar char="§"/>
            </a:pPr>
            <a:r>
              <a:rPr lang="en-US" sz="2400" dirty="0"/>
              <a:t>$150 million for public schools</a:t>
            </a:r>
            <a:r>
              <a:rPr lang="en-US" sz="2800" dirty="0"/>
              <a:t>	</a:t>
            </a:r>
          </a:p>
          <a:p>
            <a:pPr lvl="2">
              <a:buClr>
                <a:srgbClr val="990000"/>
              </a:buClr>
              <a:buFont typeface="Wingdings" panose="05000000000000000000" pitchFamily="2" charset="2"/>
              <a:buChar char="§"/>
            </a:pPr>
            <a:r>
              <a:rPr lang="en-US" sz="2000" dirty="0"/>
              <a:t>Construct new high school</a:t>
            </a:r>
          </a:p>
          <a:p>
            <a:pPr lvl="2">
              <a:buClr>
                <a:srgbClr val="990000"/>
              </a:buClr>
              <a:buFont typeface="Wingdings" panose="05000000000000000000" pitchFamily="2" charset="2"/>
              <a:buChar char="§"/>
            </a:pPr>
            <a:r>
              <a:rPr lang="en-US" sz="2000" dirty="0"/>
              <a:t>Renovations at nine other school campuses</a:t>
            </a:r>
          </a:p>
          <a:p>
            <a:pPr lvl="2">
              <a:buClr>
                <a:srgbClr val="990000"/>
              </a:buClr>
              <a:buFont typeface="Wingdings" panose="05000000000000000000" pitchFamily="2" charset="2"/>
              <a:buChar char="§"/>
            </a:pPr>
            <a:endParaRPr lang="en-US" sz="2000" dirty="0"/>
          </a:p>
          <a:p>
            <a:pPr lvl="1">
              <a:buClr>
                <a:srgbClr val="990000"/>
              </a:buClr>
              <a:buFont typeface="Wingdings" panose="05000000000000000000" pitchFamily="2" charset="2"/>
              <a:buChar char="§"/>
            </a:pPr>
            <a:r>
              <a:rPr lang="en-US" sz="2400" dirty="0"/>
              <a:t>$39.6 million for community college</a:t>
            </a:r>
          </a:p>
          <a:p>
            <a:pPr lvl="2">
              <a:buClr>
                <a:srgbClr val="990000"/>
              </a:buClr>
              <a:buFont typeface="Wingdings" panose="05000000000000000000" pitchFamily="2" charset="2"/>
              <a:buChar char="§"/>
            </a:pPr>
            <a:r>
              <a:rPr lang="en-US" sz="2000" dirty="0"/>
              <a:t>Construct Biotechnology Center, Student Services Building, Public Safety Training Center</a:t>
            </a:r>
          </a:p>
          <a:p>
            <a:pPr lvl="2">
              <a:buClr>
                <a:srgbClr val="990000"/>
              </a:buClr>
              <a:buFont typeface="Wingdings" panose="05000000000000000000" pitchFamily="2" charset="2"/>
              <a:buChar char="§"/>
            </a:pPr>
            <a:r>
              <a:rPr lang="en-US" sz="2000" dirty="0"/>
              <a:t>Renovations in other campus buildings</a:t>
            </a:r>
          </a:p>
          <a:p>
            <a:pPr marL="0" lvl="1" indent="0">
              <a:spcBef>
                <a:spcPts val="1200"/>
              </a:spcBef>
              <a:spcAft>
                <a:spcPts val="200"/>
              </a:spcAft>
              <a:buSzPct val="100000"/>
              <a:buNone/>
            </a:pPr>
            <a:endParaRPr lang="en-US" sz="700" dirty="0"/>
          </a:p>
        </p:txBody>
      </p:sp>
    </p:spTree>
    <p:extLst>
      <p:ext uri="{BB962C8B-B14F-4D97-AF65-F5344CB8AC3E}">
        <p14:creationId xmlns:p14="http://schemas.microsoft.com/office/powerpoint/2010/main" val="4243491794"/>
      </p:ext>
    </p:extLst>
  </p:cSld>
  <p:clrMapOvr>
    <a:masterClrMapping/>
  </p:clrMapOvr>
</p:sld>
</file>

<file path=ppt/theme/_rels/them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nty_of_Moore_Modern_HC--Standard" id="{A88578BA-850B-A649-B7C0-9A043E7DF5DC}" vid="{77CCCB5C-ECF7-D540-B136-1338797B711F}"/>
    </a:ext>
  </a:extLst>
</a:theme>
</file>

<file path=ppt/theme/theme4.xml><?xml version="1.0" encoding="utf-8"?>
<a:theme xmlns:a="http://schemas.openxmlformats.org/drawingml/2006/main" name="Main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nty_of_Moore_Modern_HC--Standard" id="{A88578BA-850B-A649-B7C0-9A043E7DF5DC}" vid="{2489935C-A7F4-1544-BFCA-850D940E1731}"/>
    </a:ext>
  </a:extLst>
</a:theme>
</file>

<file path=ppt/theme/theme5.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Integra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A03EEFF0-FB57-4CB4-8BFC-DF397689E2ED}">
  <ds:schemaRefs>
    <ds:schemaRef ds:uri="http://purl.org/dc/dcmitype/"/>
    <ds:schemaRef ds:uri="16c05727-aa75-4e4a-9b5f-8a80a1165891"/>
    <ds:schemaRef ds:uri="71af3243-3dd4-4a8d-8c0d-dd76da1f02a5"/>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Statistics focus</Template>
  <TotalTime>4529</TotalTime>
  <Words>2168</Words>
  <Application>Microsoft Office PowerPoint</Application>
  <PresentationFormat>Widescreen</PresentationFormat>
  <Paragraphs>408</Paragraphs>
  <Slides>42</Slides>
  <Notes>26</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42</vt:i4>
      </vt:variant>
    </vt:vector>
  </HeadingPairs>
  <TitlesOfParts>
    <vt:vector size="63" baseType="lpstr">
      <vt:lpstr>Arial</vt:lpstr>
      <vt:lpstr>Calibri</vt:lpstr>
      <vt:lpstr>Calibri Light</vt:lpstr>
      <vt:lpstr>Cambria</vt:lpstr>
      <vt:lpstr>Courier New</vt:lpstr>
      <vt:lpstr>Eras Demi ITC</vt:lpstr>
      <vt:lpstr>Fira Sans Medium</vt:lpstr>
      <vt:lpstr>Franklin Gothic Book</vt:lpstr>
      <vt:lpstr>Georgia</vt:lpstr>
      <vt:lpstr>Times New Roman</vt:lpstr>
      <vt:lpstr>Tw Cen MT</vt:lpstr>
      <vt:lpstr>Verdana</vt:lpstr>
      <vt:lpstr>Wingdings</vt:lpstr>
      <vt:lpstr>Wingdings 3</vt:lpstr>
      <vt:lpstr>Custom Design</vt:lpstr>
      <vt:lpstr>1_Custom Design</vt:lpstr>
      <vt:lpstr>Title Slide</vt:lpstr>
      <vt:lpstr>Main Content</vt:lpstr>
      <vt:lpstr>Retrospect</vt:lpstr>
      <vt:lpstr>Office Theme</vt:lpstr>
      <vt:lpstr>Integral</vt:lpstr>
      <vt:lpstr>NC Local Government Investment Association   2024 Winter Conference  Basics of Arbitrage Rebate Compliance “Like I need something else to worry about!”</vt:lpstr>
      <vt:lpstr>PowerPoint Presentation</vt:lpstr>
      <vt:lpstr>PowerPoint Presentation</vt:lpstr>
      <vt:lpstr>PowerPoint Presentation</vt:lpstr>
      <vt:lpstr>PowerPoint Presentation</vt:lpstr>
      <vt:lpstr>Alamance County</vt:lpstr>
      <vt:lpstr>Alamance County</vt:lpstr>
      <vt:lpstr>Alamance County’s History</vt:lpstr>
      <vt:lpstr>History</vt:lpstr>
      <vt:lpstr>Bond Sale, Series 2021</vt:lpstr>
      <vt:lpstr>Bond Sale proceeds</vt:lpstr>
      <vt:lpstr>Interest rate history</vt:lpstr>
      <vt:lpstr>Arbitrage-What is it?</vt:lpstr>
      <vt:lpstr>Arbitrage Rebate</vt:lpstr>
      <vt:lpstr>Arbitrage-how to handle</vt:lpstr>
      <vt:lpstr>Evaluation</vt:lpstr>
      <vt:lpstr>Evaluation</vt:lpstr>
      <vt:lpstr>Bond Sale, Series 2023</vt:lpstr>
      <vt:lpstr>Arbitrage Rebate and Yield Restriction -            Two Sets of Tax Code Rules</vt:lpstr>
      <vt:lpstr>PowerPoint Presentation</vt:lpstr>
      <vt:lpstr>PowerPoint Presentation</vt:lpstr>
      <vt:lpstr>PowerPoint Presentation</vt:lpstr>
      <vt:lpstr>PowerPoint Presentation</vt:lpstr>
      <vt:lpstr>PowerPoint Presentation</vt:lpstr>
      <vt:lpstr>PowerPoint Presentation</vt:lpstr>
      <vt:lpstr> “18-Month Exception”</vt:lpstr>
      <vt:lpstr> “Two-Year Construction Exception”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Jeff Moore</dc:creator>
  <cp:lastModifiedBy>Jeff Moore</cp:lastModifiedBy>
  <cp:revision>242</cp:revision>
  <cp:lastPrinted>2023-07-10T19:46:03Z</cp:lastPrinted>
  <dcterms:created xsi:type="dcterms:W3CDTF">2023-06-01T19:19:19Z</dcterms:created>
  <dcterms:modified xsi:type="dcterms:W3CDTF">2024-01-31T16:20:57Z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