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38" r:id="rId3"/>
    <p:sldId id="340" r:id="rId4"/>
    <p:sldId id="341" r:id="rId5"/>
    <p:sldId id="342" r:id="rId6"/>
    <p:sldId id="262" r:id="rId7"/>
    <p:sldId id="265" r:id="rId8"/>
    <p:sldId id="269" r:id="rId9"/>
    <p:sldId id="346" r:id="rId10"/>
    <p:sldId id="272" r:id="rId11"/>
    <p:sldId id="273" r:id="rId12"/>
    <p:sldId id="343" r:id="rId13"/>
    <p:sldId id="344" r:id="rId14"/>
    <p:sldId id="268" r:id="rId15"/>
    <p:sldId id="345" r:id="rId16"/>
    <p:sldId id="277" r:id="rId17"/>
    <p:sldId id="274" r:id="rId18"/>
    <p:sldId id="275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F09"/>
    <a:srgbClr val="CAC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84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19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5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4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4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4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3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1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0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0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6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defRPr sz="3600" b="1">
                <a:solidFill>
                  <a:srgbClr val="192F59"/>
                </a:solidFill>
              </a:defRPr>
            </a:pPr>
            <a:r>
              <a:rPr lang="en-US" sz="3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Arbitrage Rebate Compliance</a:t>
            </a: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697" y="2548281"/>
            <a:ext cx="8084611" cy="418209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457200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</a:rPr>
              <a:t>Practical Insights and what Bond Issuers are seeing in today’s market</a:t>
            </a:r>
          </a:p>
          <a:p>
            <a:pPr defTabSz="457200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</a:endParaRPr>
          </a:p>
          <a:p>
            <a:pPr defTabSz="457200">
              <a:lnSpc>
                <a:spcPct val="90000"/>
              </a:lnSpc>
              <a:buFont typeface="Wingdings 3" charset="2"/>
              <a:buChar char=""/>
            </a:pPr>
            <a:endParaRPr lang="en-US" sz="1200" dirty="0">
              <a:solidFill>
                <a:schemeClr val="tx1"/>
              </a:solidFill>
            </a:endParaRPr>
          </a:p>
          <a:p>
            <a:pPr marL="457200" indent="-457200" defTabSz="457200">
              <a:lnSpc>
                <a:spcPct val="90000"/>
              </a:lnSpc>
              <a:buClr>
                <a:schemeClr val="accent1"/>
              </a:buClr>
              <a:buFont typeface="Wingdings 3" charset="2"/>
              <a:buChar char=""/>
            </a:pPr>
            <a:r>
              <a:rPr lang="en-US" sz="1800" b="1" dirty="0">
                <a:solidFill>
                  <a:schemeClr val="tx1"/>
                </a:solidFill>
              </a:rPr>
              <a:t>Brandon lofton, Robinson bradsaw</a:t>
            </a:r>
          </a:p>
          <a:p>
            <a:pPr marL="457200" indent="-457200" defTabSz="457200">
              <a:lnSpc>
                <a:spcPct val="90000"/>
              </a:lnSpc>
              <a:buClr>
                <a:schemeClr val="accent1"/>
              </a:buClr>
              <a:buFont typeface="Wingdings 3" charset="2"/>
              <a:buChar char=""/>
            </a:pPr>
            <a:r>
              <a:rPr lang="en-US" sz="1800" b="1" dirty="0">
                <a:solidFill>
                  <a:schemeClr val="tx1"/>
                </a:solidFill>
              </a:rPr>
              <a:t>Deanna rios, Lincoln county</a:t>
            </a:r>
          </a:p>
          <a:p>
            <a:pPr marL="457200" indent="-457200" defTabSz="457200">
              <a:lnSpc>
                <a:spcPct val="90000"/>
              </a:lnSpc>
              <a:buClr>
                <a:schemeClr val="accent1"/>
              </a:buClr>
              <a:buFont typeface="Wingdings 3" charset="2"/>
              <a:buChar char=""/>
            </a:pPr>
            <a:r>
              <a:rPr lang="en-US" sz="1800" b="1" dirty="0">
                <a:solidFill>
                  <a:schemeClr val="tx1"/>
                </a:solidFill>
              </a:rPr>
              <a:t>Kim hoyt, bingham Arbitrage Rebate services, inc.</a:t>
            </a:r>
          </a:p>
          <a:p>
            <a:pPr defTabSz="457200">
              <a:lnSpc>
                <a:spcPct val="90000"/>
              </a:lnSpc>
              <a:buFont typeface="Wingdings 3" charset="2"/>
              <a:buChar char=""/>
            </a:pPr>
            <a:endParaRPr lang="en-US" sz="1700" dirty="0">
              <a:solidFill>
                <a:schemeClr val="tx1"/>
              </a:solidFill>
            </a:endParaRPr>
          </a:p>
          <a:p>
            <a:pPr defTabSz="457200">
              <a:lnSpc>
                <a:spcPct val="90000"/>
              </a:lnSpc>
            </a:pPr>
            <a:endParaRPr lang="en-US" sz="1700" dirty="0">
              <a:solidFill>
                <a:schemeClr val="tx1"/>
              </a:solidFill>
            </a:endParaRPr>
          </a:p>
          <a:p>
            <a:pPr defTabSz="457200">
              <a:lnSpc>
                <a:spcPct val="90000"/>
              </a:lnSpc>
            </a:pPr>
            <a:endParaRPr lang="en-US" sz="1700" dirty="0">
              <a:solidFill>
                <a:schemeClr val="tx1"/>
              </a:solidFill>
            </a:endParaRPr>
          </a:p>
          <a:p>
            <a:pPr defTabSz="457200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February 19,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4BFF5-2A6B-ACA5-4101-A54EE10D9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873" y="5257800"/>
            <a:ext cx="2717132" cy="1472571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23832-519A-1AF1-BE23-CF07A82C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097F-5096-6AF8-088F-4A87B096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319369"/>
            <a:ext cx="7055380" cy="633132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sz="3000" dirty="0"/>
              <a:t>Lincoln County – Recent Compliance</a:t>
            </a:r>
            <a:endParaRPr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8970-88FA-27EB-0196-B7622F39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881468"/>
            <a:ext cx="7543800" cy="478603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1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2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Bond Yield = 1.9199741%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2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September 1, 2023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Years 1 – 2:   Arbitrage Rebate Liability         		$ - 273,457.92   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Years 1 – 2:   Yield Reduction                 		                  N/A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(Balance in Project Fund = $8,284,427.98)	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2500" b="1" dirty="0">
                <a:latin typeface="Century Gothic" panose="020B0502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September 1, 2024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Years 1 – 3:   	Arbitrage Rebate Liability         	$ - 185,835.19    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Years 1 - 3:         Yield Reduction 	               			N/A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(Balance in Project Fund = $567,426.27)	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2500" b="1" dirty="0">
                <a:latin typeface="Century Gothic" panose="020B0502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September 1, 2025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Years 1 – 4:   	Arbitrage Rebate Liability            	$ - 180,214.24    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Year 4:    		Yield Reduction (Payment Due)  	$       4,935.82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sz="4600" b="1" dirty="0">
                <a:latin typeface="Century Gothic" panose="020B0502020202020204" pitchFamily="34" charset="0"/>
                <a:cs typeface="Arial" panose="020B0604020202020204" pitchFamily="34" charset="0"/>
              </a:rPr>
              <a:t>(Balance in Project Fund = $116,634.98)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2ED35-773C-0FBC-9F37-25EB2B41A40A}"/>
              </a:ext>
            </a:extLst>
          </p:cNvPr>
          <p:cNvSpPr txBox="1"/>
          <p:nvPr/>
        </p:nvSpPr>
        <p:spPr>
          <a:xfrm>
            <a:off x="2757487" y="958139"/>
            <a:ext cx="3629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$19,640,000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Installment Financing Contract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Dated: September 22, 2021</a:t>
            </a:r>
          </a:p>
        </p:txBody>
      </p:sp>
    </p:spTree>
    <p:extLst>
      <p:ext uri="{BB962C8B-B14F-4D97-AF65-F5344CB8AC3E}">
        <p14:creationId xmlns:p14="http://schemas.microsoft.com/office/powerpoint/2010/main" val="28122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9CF99-EDF8-F21B-938D-14FE20A01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0F68-538F-29A8-3605-02B6C811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319369"/>
            <a:ext cx="7055380" cy="633132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sz="3000" dirty="0"/>
              <a:t>Lincoln County – Recent Compliance</a:t>
            </a:r>
            <a:endParaRPr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41CC-8A51-B44C-1B16-CE5A62AF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1" y="2550724"/>
            <a:ext cx="7543800" cy="2719105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1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Bond Yield = 3.3311108%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August 7, 2025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Year 1:   Arbitrage Rebate Liability         		$ 412,777.30   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Year 1:   Yield Reduction                 		                  N/A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(Balance in Project Fund = $23,749,853.27)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6A6DA-5F1F-58A5-62AA-6794D9AFB466}"/>
              </a:ext>
            </a:extLst>
          </p:cNvPr>
          <p:cNvSpPr txBox="1"/>
          <p:nvPr/>
        </p:nvSpPr>
        <p:spPr>
          <a:xfrm>
            <a:off x="2554287" y="1289947"/>
            <a:ext cx="362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$27,225,000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Limited Obligation Bonds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Series 2024</a:t>
            </a:r>
          </a:p>
        </p:txBody>
      </p:sp>
    </p:spTree>
    <p:extLst>
      <p:ext uri="{BB962C8B-B14F-4D97-AF65-F5344CB8AC3E}">
        <p14:creationId xmlns:p14="http://schemas.microsoft.com/office/powerpoint/2010/main" val="381713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59E30-9040-3976-569D-5CAEFD73B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D7C-1A66-92A3-501E-A04F137D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41289"/>
            <a:ext cx="7055380" cy="1268802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sz="3000" dirty="0"/>
              <a:t>Why Arbitrage Rebate Compliance is Getting More Attention</a:t>
            </a:r>
            <a:endParaRPr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BAEE-FAF0-3FF2-EF84-E3681864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710091"/>
            <a:ext cx="8090330" cy="458734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600" dirty="0"/>
              <a:t>Market Conditions:</a:t>
            </a:r>
          </a:p>
          <a:p>
            <a:pPr marL="803275" indent="-3429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600" dirty="0"/>
              <a:t>Rise in interest rates</a:t>
            </a:r>
          </a:p>
          <a:p>
            <a:pPr marL="803275" indent="-3429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600" dirty="0"/>
              <a:t>Higher short-term investment yields</a:t>
            </a:r>
          </a:p>
          <a:p>
            <a:pPr marL="803275" indent="-342900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600" dirty="0"/>
              <a:t>Increased likelihood of positive arbitrage</a:t>
            </a:r>
          </a:p>
          <a:p>
            <a:pPr marL="0" indent="0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43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600" dirty="0"/>
              <a:t>Issuer Impact:</a:t>
            </a:r>
          </a:p>
          <a:p>
            <a:pPr marL="914400" indent="-4572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600" dirty="0"/>
              <a:t>More frequent IRS payments</a:t>
            </a:r>
          </a:p>
          <a:p>
            <a:pPr marL="914400" indent="-4572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600" dirty="0"/>
              <a:t>Budgeting challenges</a:t>
            </a:r>
          </a:p>
          <a:p>
            <a:pPr marL="914400" indent="-45720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600" dirty="0"/>
              <a:t>Greater scrutiny of compliance processes</a:t>
            </a:r>
          </a:p>
          <a:p>
            <a:pPr marL="457200" indent="0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2400" dirty="0"/>
          </a:p>
          <a:p>
            <a:pPr marL="457200" indent="0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r>
              <a:rPr lang="en-US" sz="2600" i="1" dirty="0"/>
              <a:t>Not unusual – many Issuers are experiencing similar outcomes</a:t>
            </a:r>
          </a:p>
          <a:p>
            <a:pPr marL="0" indent="0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215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E2F75-FB58-A417-5319-9AFDF46A3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C3D2-609B-406E-668A-C1F129F7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41289"/>
            <a:ext cx="7055380" cy="869351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sz="3000" dirty="0"/>
              <a:t>What Issuers are Experiencing</a:t>
            </a:r>
            <a:endParaRPr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1B99-745E-CED5-FEE9-4DD8A6F8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710091"/>
            <a:ext cx="8090330" cy="470662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400" dirty="0"/>
              <a:t>Increased frequency of installment payments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400" dirty="0"/>
              <a:t>Yield reduction payments replacing rebate in certain situations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400" dirty="0"/>
              <a:t>Payments arising even when spending exceptions were expected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sz="2400" dirty="0"/>
              <a:t>Construction funds with delayed expenditures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rgbClr val="464646"/>
                </a:solidFill>
              </a:defRPr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r>
              <a:rPr lang="en-US" sz="2400" i="1" dirty="0"/>
              <a:t>Important Point:</a:t>
            </a:r>
          </a:p>
          <a:p>
            <a:pPr marL="0" indent="0" algn="ctr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r>
              <a:rPr lang="en-US" sz="2400" i="1" dirty="0"/>
              <a:t>Payments do not indicate non-compliance — they indicate compliance is working</a:t>
            </a:r>
          </a:p>
          <a:p>
            <a:pPr marL="0" indent="0" algn="ctr">
              <a:spcBef>
                <a:spcPts val="0"/>
              </a:spcBef>
              <a:buNone/>
              <a:defRPr sz="2000">
                <a:solidFill>
                  <a:srgbClr val="464646"/>
                </a:solidFill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63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6C0DA-1375-BEAF-3C97-EA5F4B11C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5FF7-CCBE-1F15-5237-E6406FCB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120"/>
            <a:ext cx="8105775" cy="686255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sz="3100" dirty="0"/>
              <a:t>Positive arbitrage can be a good thing!</a:t>
            </a:r>
            <a:endParaRPr sz="3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CD50A-62E3-ABF1-15FB-D2B31D260CF6}"/>
              </a:ext>
            </a:extLst>
          </p:cNvPr>
          <p:cNvSpPr txBox="1"/>
          <p:nvPr/>
        </p:nvSpPr>
        <p:spPr>
          <a:xfrm>
            <a:off x="-71290" y="3699067"/>
            <a:ext cx="272288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Sale Proceeds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Investment Earnings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	Rebate Amount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	Computation Credits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Rebate Payment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Project Proceeds Available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E0EDE-2EC2-EB0B-5739-4C7505F2C9AB}"/>
              </a:ext>
            </a:extLst>
          </p:cNvPr>
          <p:cNvSpPr txBox="1"/>
          <p:nvPr/>
        </p:nvSpPr>
        <p:spPr>
          <a:xfrm>
            <a:off x="2570480" y="2612038"/>
            <a:ext cx="3193121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Sample Calculation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Bond Yield = 3.5%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Investment Yield = 2.85%</a:t>
            </a:r>
          </a:p>
          <a:p>
            <a:pPr>
              <a:spcAft>
                <a:spcPts val="600"/>
              </a:spcAft>
            </a:pPr>
            <a:endParaRPr lang="en-US" sz="1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$20,000,000.00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1,781,580.95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(372,443.62)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(9,060.00)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0.00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$21,781,580.95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3BFA5-C6E6-69CD-F801-65246527D708}"/>
              </a:ext>
            </a:extLst>
          </p:cNvPr>
          <p:cNvSpPr txBox="1"/>
          <p:nvPr/>
        </p:nvSpPr>
        <p:spPr>
          <a:xfrm>
            <a:off x="6035995" y="2652935"/>
            <a:ext cx="3108005" cy="288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Sample Calculation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Bond Yield = 3.5%</a:t>
            </a:r>
          </a:p>
          <a:p>
            <a:pPr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Investment Yield = 3.75%</a:t>
            </a:r>
          </a:p>
          <a:p>
            <a:pPr>
              <a:spcAft>
                <a:spcPts val="600"/>
              </a:spcAft>
            </a:pPr>
            <a:endParaRPr lang="en-US" sz="1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$20,000,000.00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2,425,879.98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279,230.53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(9,060.00)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270,170.53</a:t>
            </a:r>
          </a:p>
          <a:p>
            <a:pPr algn="r">
              <a:spcAft>
                <a:spcPts val="400"/>
              </a:spcAft>
            </a:pPr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$22,155,709.45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EA3B01-0535-77EC-5745-44FD185AC41F}"/>
              </a:ext>
            </a:extLst>
          </p:cNvPr>
          <p:cNvSpPr txBox="1"/>
          <p:nvPr/>
        </p:nvSpPr>
        <p:spPr>
          <a:xfrm>
            <a:off x="1493520" y="5643807"/>
            <a:ext cx="6156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Additional money to apply to the Project: $374,128.50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80EC4-24BB-B8E9-3A7B-B657FEF3F379}"/>
              </a:ext>
            </a:extLst>
          </p:cNvPr>
          <p:cNvSpPr txBox="1"/>
          <p:nvPr/>
        </p:nvSpPr>
        <p:spPr>
          <a:xfrm>
            <a:off x="132080" y="6392873"/>
            <a:ext cx="3159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i="1" dirty="0">
                <a:latin typeface="Century Gothic" panose="020B0502020202020204" pitchFamily="34" charset="0"/>
                <a:cs typeface="Arial" panose="020B0604020202020204" pitchFamily="34" charset="0"/>
              </a:rPr>
              <a:t>For</a:t>
            </a:r>
            <a:r>
              <a:rPr lang="en-US" sz="1500" i="1" spc="-4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spc="-10" dirty="0">
                <a:latin typeface="Century Gothic" panose="020B0502020202020204" pitchFamily="34" charset="0"/>
                <a:cs typeface="Arial" panose="020B0604020202020204" pitchFamily="34" charset="0"/>
              </a:rPr>
              <a:t>illustrative</a:t>
            </a:r>
            <a:r>
              <a:rPr lang="en-US" sz="1500" i="1" spc="-4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>
                <a:latin typeface="Century Gothic" panose="020B0502020202020204" pitchFamily="34" charset="0"/>
                <a:cs typeface="Arial" panose="020B0604020202020204" pitchFamily="34" charset="0"/>
              </a:rPr>
              <a:t>purposes</a:t>
            </a:r>
            <a:r>
              <a:rPr lang="en-US" sz="1500" i="1" spc="-4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spc="-20" dirty="0">
                <a:latin typeface="Century Gothic" panose="020B0502020202020204" pitchFamily="34" charset="0"/>
                <a:cs typeface="Arial" panose="020B0604020202020204" pitchFamily="34" charset="0"/>
              </a:rPr>
              <a:t>only.</a:t>
            </a:r>
            <a:endParaRPr lang="en-US" sz="15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8A9F1E-223D-4D18-607C-1EC9162AC612}"/>
              </a:ext>
            </a:extLst>
          </p:cNvPr>
          <p:cNvSpPr/>
          <p:nvPr/>
        </p:nvSpPr>
        <p:spPr>
          <a:xfrm>
            <a:off x="0" y="2011680"/>
            <a:ext cx="9144000" cy="40436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57396E-E6CF-7423-351E-4EDE0917B4B3}"/>
              </a:ext>
            </a:extLst>
          </p:cNvPr>
          <p:cNvCxnSpPr/>
          <p:nvPr/>
        </p:nvCxnSpPr>
        <p:spPr>
          <a:xfrm>
            <a:off x="0" y="556652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B8F1C1-76E9-82A0-6DC2-03F5EBA7A2C6}"/>
              </a:ext>
            </a:extLst>
          </p:cNvPr>
          <p:cNvCxnSpPr/>
          <p:nvPr/>
        </p:nvCxnSpPr>
        <p:spPr>
          <a:xfrm>
            <a:off x="5763601" y="2011680"/>
            <a:ext cx="0" cy="3529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4614C2-D79D-A828-76AC-231F5384C236}"/>
              </a:ext>
            </a:extLst>
          </p:cNvPr>
          <p:cNvCxnSpPr/>
          <p:nvPr/>
        </p:nvCxnSpPr>
        <p:spPr>
          <a:xfrm>
            <a:off x="2570480" y="2011680"/>
            <a:ext cx="0" cy="3554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1B2CF3-A4E9-3511-A69B-DA3A762726FB}"/>
              </a:ext>
            </a:extLst>
          </p:cNvPr>
          <p:cNvCxnSpPr/>
          <p:nvPr/>
        </p:nvCxnSpPr>
        <p:spPr>
          <a:xfrm>
            <a:off x="4248150" y="5162550"/>
            <a:ext cx="15154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A82E3E-6BB6-530A-0411-AE46F8C89954}"/>
              </a:ext>
            </a:extLst>
          </p:cNvPr>
          <p:cNvCxnSpPr/>
          <p:nvPr/>
        </p:nvCxnSpPr>
        <p:spPr>
          <a:xfrm>
            <a:off x="7453800" y="5219700"/>
            <a:ext cx="169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1375-EEB8-2DFA-5B8A-E9F2146F2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E5C0-821F-003C-78C1-84BA453B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41289"/>
            <a:ext cx="7055380" cy="1042071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sz="3000" dirty="0"/>
              <a:t>Myths: Arbitrage Rebate and Yield Reduction</a:t>
            </a:r>
            <a:endParaRPr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9699-16C9-9F24-10F7-78C6746EC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11"/>
            <a:ext cx="8158480" cy="470662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900" u="sng" dirty="0"/>
              <a:t>Myth: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900" dirty="0"/>
              <a:t>Arbitrage rebate or yield reduction payments mean something went wrong.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900" u="sng" dirty="0"/>
              <a:t>Reality: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900" dirty="0"/>
              <a:t>Payments often reflect strong market performance and timely compliance — not an error or audit issue.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1700" dirty="0"/>
              <a:t>_______________________________________________________________________________________________________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900" u="sng" dirty="0"/>
              <a:t>Myth: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900" dirty="0"/>
              <a:t>If we expected to meet a spending exception, arbitrage payments won’t apply.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900" u="sng" dirty="0"/>
              <a:t>Reality: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2000">
                <a:solidFill>
                  <a:srgbClr val="464646"/>
                </a:solidFill>
              </a:defRPr>
            </a:pPr>
            <a:r>
              <a:rPr lang="en-US" sz="2900" dirty="0"/>
              <a:t>Spending exceptions are fact-specific and timing-sensitive; delays or partial spending can still trigger rebate or yield reduction.</a:t>
            </a:r>
          </a:p>
        </p:txBody>
      </p:sp>
    </p:spTree>
    <p:extLst>
      <p:ext uri="{BB962C8B-B14F-4D97-AF65-F5344CB8AC3E}">
        <p14:creationId xmlns:p14="http://schemas.microsoft.com/office/powerpoint/2010/main" val="62280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79E76-C6D9-C992-24E5-303D29B4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C426-FEE4-1DD2-B2AC-9716DF03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61782"/>
          </a:xfrm>
        </p:spPr>
        <p:txBody>
          <a:bodyPr/>
          <a:lstStyle/>
          <a:p>
            <a:pPr algn="ctr">
              <a:defRPr sz="3600" b="1">
                <a:solidFill>
                  <a:srgbClr val="192F59"/>
                </a:solidFill>
              </a:defRPr>
            </a:pPr>
            <a:r>
              <a:rPr lang="en-US" sz="3400" dirty="0"/>
              <a:t>2025 IRS 8038-T’s Filed</a:t>
            </a:r>
            <a:br>
              <a:rPr lang="en-US" sz="3400" dirty="0"/>
            </a:br>
            <a:r>
              <a:rPr lang="en-US" sz="3400" dirty="0"/>
              <a:t>  (Bingham Clients) </a:t>
            </a:r>
            <a:endParaRPr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7BB1-0704-32D4-CE0E-8DE74637E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33600"/>
            <a:ext cx="7858125" cy="36766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 sz="2000">
                <a:solidFill>
                  <a:srgbClr val="464646"/>
                </a:solidFill>
              </a:defRPr>
            </a:pPr>
            <a:r>
              <a:rPr lang="en-US" sz="2800" dirty="0"/>
              <a:t>Arbitrage Rebate Payments:</a:t>
            </a:r>
          </a:p>
          <a:p>
            <a:pPr marL="0" indent="0" algn="ctr">
              <a:buNone/>
              <a:defRPr sz="2000">
                <a:solidFill>
                  <a:srgbClr val="464646"/>
                </a:solidFill>
              </a:defRPr>
            </a:pPr>
            <a:r>
              <a:rPr lang="en-US" sz="2800" dirty="0"/>
              <a:t>	$21,110,569</a:t>
            </a:r>
          </a:p>
          <a:p>
            <a:pPr marL="0" indent="0" algn="ctr">
              <a:buNone/>
              <a:defRPr sz="2000">
                <a:solidFill>
                  <a:srgbClr val="464646"/>
                </a:solidFill>
              </a:defRPr>
            </a:pPr>
            <a:endParaRPr lang="en-US" sz="2800" dirty="0"/>
          </a:p>
          <a:p>
            <a:pPr marL="0" indent="0" algn="ctr">
              <a:buNone/>
              <a:defRPr sz="2000">
                <a:solidFill>
                  <a:srgbClr val="464646"/>
                </a:solidFill>
              </a:defRPr>
            </a:pPr>
            <a:r>
              <a:rPr lang="en-US" sz="2800" dirty="0"/>
              <a:t>Yield Reduction Payments:</a:t>
            </a:r>
          </a:p>
          <a:p>
            <a:pPr marL="0" indent="0" algn="ctr">
              <a:buNone/>
              <a:defRPr sz="2000">
                <a:solidFill>
                  <a:srgbClr val="464646"/>
                </a:solidFill>
              </a:defRPr>
            </a:pPr>
            <a:r>
              <a:rPr lang="en-US" sz="2800" dirty="0"/>
              <a:t>	$32,895,388</a:t>
            </a:r>
          </a:p>
          <a:p>
            <a:pPr marL="0" indent="0" algn="ctr">
              <a:buNone/>
              <a:defRPr sz="2000">
                <a:solidFill>
                  <a:srgbClr val="464646"/>
                </a:solidFill>
              </a:defRPr>
            </a:pPr>
            <a:endParaRPr lang="en-US" sz="2800" dirty="0"/>
          </a:p>
          <a:p>
            <a:pPr marL="0" indent="0" algn="ctr">
              <a:buNone/>
              <a:defRPr sz="2000">
                <a:solidFill>
                  <a:srgbClr val="464646"/>
                </a:solidFill>
              </a:defRPr>
            </a:pPr>
            <a:r>
              <a:rPr lang="en-US" sz="2800" dirty="0"/>
              <a:t>8038-T’s filed for the year 2025:  134 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3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1A15-A992-A9C8-F4B6-12412FFC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2F8B-B2CC-C502-EE26-D26294A6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dirty="0"/>
              <a:t>Post-Issuance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C86C-8B1E-58A2-D606-CFDFCAE4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20" y="1737965"/>
            <a:ext cx="7666060" cy="4195481"/>
          </a:xfrm>
        </p:spPr>
        <p:txBody>
          <a:bodyPr/>
          <a:lstStyle/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endParaRPr lang="en-US" dirty="0"/>
          </a:p>
          <a:p>
            <a:pPr marL="741363" indent="-284163">
              <a:spcAft>
                <a:spcPts val="2400"/>
              </a:spcAft>
              <a:buClr>
                <a:schemeClr val="accent1"/>
              </a:buClr>
              <a:defRPr sz="2000">
                <a:solidFill>
                  <a:srgbClr val="464646"/>
                </a:solidFill>
              </a:defRPr>
            </a:pPr>
            <a:r>
              <a:rPr sz="2400" dirty="0"/>
              <a:t>Adopt written compliance procedures</a:t>
            </a:r>
          </a:p>
          <a:p>
            <a:pPr lvl="1">
              <a:spcAft>
                <a:spcPts val="2400"/>
              </a:spcAft>
              <a:buClr>
                <a:schemeClr val="accent1"/>
              </a:buClr>
              <a:defRPr sz="1800">
                <a:solidFill>
                  <a:srgbClr val="464646"/>
                </a:solidFill>
              </a:defRPr>
            </a:pPr>
            <a:r>
              <a:rPr lang="en-US" sz="2400" dirty="0"/>
              <a:t>Maintain accurate</a:t>
            </a:r>
            <a:r>
              <a:rPr sz="2400" dirty="0"/>
              <a:t> expenditure and investment</a:t>
            </a:r>
            <a:r>
              <a:rPr lang="en-US" sz="2400" dirty="0"/>
              <a:t> records</a:t>
            </a:r>
            <a:endParaRPr sz="2400" dirty="0"/>
          </a:p>
          <a:p>
            <a:pPr lvl="1">
              <a:spcAft>
                <a:spcPts val="2400"/>
              </a:spcAft>
              <a:buClr>
                <a:schemeClr val="accent1"/>
              </a:buClr>
              <a:defRPr sz="1800">
                <a:solidFill>
                  <a:srgbClr val="464646"/>
                </a:solidFill>
              </a:defRPr>
            </a:pPr>
            <a:r>
              <a:rPr sz="2400" dirty="0"/>
              <a:t>Coordinate with trustee and service providers</a:t>
            </a:r>
          </a:p>
          <a:p>
            <a:pPr lvl="1">
              <a:buClr>
                <a:schemeClr val="accent1"/>
              </a:buClr>
              <a:defRPr sz="1800">
                <a:solidFill>
                  <a:srgbClr val="464646"/>
                </a:solidFill>
              </a:defRPr>
            </a:pPr>
            <a:r>
              <a:rPr sz="2400" dirty="0"/>
              <a:t>Maintain organized digital records</a:t>
            </a:r>
            <a:r>
              <a:rPr lang="en-US" sz="2400" dirty="0"/>
              <a:t> and  documentation for audit readiness.</a:t>
            </a:r>
          </a:p>
          <a:p>
            <a:pPr lvl="1">
              <a:defRPr sz="1800">
                <a:solidFill>
                  <a:srgbClr val="464646"/>
                </a:solidFill>
              </a:defRPr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7006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AFFE7-23C0-2C23-C19C-DA7D05A17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EE20-8191-5591-DC55-156F5837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33157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dirty="0"/>
              <a:t>Best Practices for Bond Issuers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45C2-E32D-73A5-8F9D-F24AC854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" y="1403955"/>
            <a:ext cx="7934325" cy="53321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defRPr sz="2000">
                <a:solidFill>
                  <a:srgbClr val="464646"/>
                </a:solidFill>
              </a:defRPr>
            </a:pPr>
            <a:r>
              <a:rPr lang="en-US" dirty="0"/>
              <a:t>Have compliance reports completed annually versus waiting until the fifth-year/installment period.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defRPr sz="2000">
                <a:solidFill>
                  <a:srgbClr val="464646"/>
                </a:solidFill>
              </a:defRPr>
            </a:pPr>
            <a:r>
              <a:rPr lang="en-US" dirty="0"/>
              <a:t>Calendar compliance deadlines.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defRPr sz="2000">
                <a:solidFill>
                  <a:srgbClr val="464646"/>
                </a:solidFill>
              </a:defRPr>
            </a:pPr>
            <a:r>
              <a:rPr lang="en-US" dirty="0"/>
              <a:t>Inform your arbitrage rebate firm of changes to an issue, such as being refunded. Evaluation dates change.</a:t>
            </a:r>
          </a:p>
          <a:p>
            <a:pPr>
              <a:buClr>
                <a:schemeClr val="accent1"/>
              </a:buClr>
              <a:defRPr sz="2000">
                <a:solidFill>
                  <a:srgbClr val="464646"/>
                </a:solidFill>
              </a:defRPr>
            </a:pPr>
            <a:r>
              <a:rPr lang="en-US" dirty="0"/>
              <a:t>Maintain good records by keeping:</a:t>
            </a:r>
          </a:p>
          <a:p>
            <a:pPr marL="6858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Bank/Investment/Trust Statements</a:t>
            </a:r>
          </a:p>
          <a:p>
            <a:pPr marL="6858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Bond Transcript</a:t>
            </a:r>
          </a:p>
          <a:p>
            <a:pPr marL="68580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Past Arbitrage Rebate Reports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defRPr sz="2000">
                <a:solidFill>
                  <a:srgbClr val="464646"/>
                </a:solidFill>
              </a:defRPr>
            </a:pPr>
            <a:r>
              <a:rPr lang="en-US" dirty="0"/>
              <a:t>IRS requirement: Keep all records for tax-exempt issues at least 3 – 6 years after bonds paid in full. </a:t>
            </a:r>
          </a:p>
        </p:txBody>
      </p:sp>
    </p:spTree>
    <p:extLst>
      <p:ext uri="{BB962C8B-B14F-4D97-AF65-F5344CB8AC3E}">
        <p14:creationId xmlns:p14="http://schemas.microsoft.com/office/powerpoint/2010/main" val="111539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395" y="2464575"/>
            <a:ext cx="3447210" cy="1400530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sz="4000" dirty="0"/>
              <a:t>Questions</a:t>
            </a:r>
            <a:r>
              <a:rPr lang="en-US" sz="4000" dirty="0"/>
              <a:t>?</a:t>
            </a:r>
            <a:endParaRPr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2FC59-1FE9-F275-7EE5-A5FCC805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56" y="1636365"/>
            <a:ext cx="7512924" cy="4195481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County issues $100 million of tax-exempt bonds to build new schools.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Bonds have a yield of 4%.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County invests bond proceeds and earns 6% yield on investments.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B4CA9D-BB54-B2C5-1247-EC0A3F60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What is Arbitrage?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36CA9-A628-83A2-6D41-40A5FD324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38011"/>
            <a:ext cx="533400" cy="41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BF7B4-EBA5-7C46-90CB-B9D8ABEF6F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A1A4F-2E23-197E-1887-F56C50BA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1B64C9-1E28-7915-A756-9BAFF332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85565"/>
            <a:ext cx="6711654" cy="4195481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General Principle.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Reasonable Expectations.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Rebate owed.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Tax-exempt Status of Bonds.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2F62A-FB90-0253-990A-9A53CCA8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Why it Matters.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2E6A2-3F2E-88AD-84E0-57C711C2E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38011"/>
            <a:ext cx="533400" cy="41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BF7B4-EBA5-7C46-90CB-B9D8ABEF6F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ABAC4-95F3-94C8-938A-4D525DC0C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38ABDD-62ED-2E6B-DA06-2F43EC8F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616045"/>
            <a:ext cx="6711654" cy="419548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Bond proceeds.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Arbitrage Yield Restriction.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Temporary Periods.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Rebate Payments.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Yield Reduction Payments.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DCA2D-2654-8771-AF7D-9AE20FAA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Compliance.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4F82D-DBAE-3EA4-8A57-87FC60D6C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38011"/>
            <a:ext cx="533400" cy="41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BF7B4-EBA5-7C46-90CB-B9D8ABEF6F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7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F7763-A90D-7A08-EF63-D90B9EF7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1D1349-9C66-BA97-E14E-461FFCFE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Six-Month Exception.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Eighteen-Month Exception.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Two-Year Exception.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9BCB5-76C7-7048-CB57-C14EA195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Rebate Spending Exceptions.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30C75-40DF-8735-EED9-0180A1290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38011"/>
            <a:ext cx="533400" cy="41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BF7B4-EBA5-7C46-90CB-B9D8ABEF6F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4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dirty="0"/>
              <a:t>5-Year Arbitrage Rebate Compliance Timeline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8229600" cy="182880"/>
          </a:xfrm>
          <a:prstGeom prst="rect">
            <a:avLst/>
          </a:prstGeom>
          <a:solidFill>
            <a:srgbClr val="192F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Oval 3"/>
          <p:cNvSpPr/>
          <p:nvPr/>
        </p:nvSpPr>
        <p:spPr>
          <a:xfrm>
            <a:off x="618490" y="2386966"/>
            <a:ext cx="457200" cy="457200"/>
          </a:xfrm>
          <a:prstGeom prst="ellipse">
            <a:avLst/>
          </a:prstGeom>
          <a:solidFill>
            <a:srgbClr val="E6E9F0"/>
          </a:solidFill>
          <a:ln>
            <a:solidFill>
              <a:srgbClr val="192F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3017520"/>
            <a:ext cx="164592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solidFill>
                  <a:srgbClr val="464646"/>
                </a:solidFill>
              </a:defRPr>
            </a:pPr>
            <a:r>
              <a:rPr dirty="0"/>
              <a:t>Bond Closing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2377440"/>
            <a:ext cx="457200" cy="457200"/>
          </a:xfrm>
          <a:prstGeom prst="ellipse">
            <a:avLst/>
          </a:prstGeom>
          <a:solidFill>
            <a:srgbClr val="E6E9F0"/>
          </a:solidFill>
          <a:ln>
            <a:solidFill>
              <a:srgbClr val="192F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011680" y="3017520"/>
            <a:ext cx="1270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400">
                <a:solidFill>
                  <a:srgbClr val="464646"/>
                </a:solidFill>
              </a:defRPr>
            </a:pPr>
            <a:r>
              <a:rPr dirty="0"/>
              <a:t>Annual Monitoring</a:t>
            </a:r>
          </a:p>
          <a:p>
            <a:r>
              <a:rPr sz="1400" dirty="0"/>
              <a:t>Years 1–4</a:t>
            </a:r>
          </a:p>
        </p:txBody>
      </p:sp>
      <p:sp>
        <p:nvSpPr>
          <p:cNvPr id="8" name="Oval 7"/>
          <p:cNvSpPr/>
          <p:nvPr/>
        </p:nvSpPr>
        <p:spPr>
          <a:xfrm>
            <a:off x="3886200" y="2397760"/>
            <a:ext cx="457200" cy="457200"/>
          </a:xfrm>
          <a:prstGeom prst="ellipse">
            <a:avLst/>
          </a:prstGeom>
          <a:solidFill>
            <a:srgbClr val="E6E9F0"/>
          </a:solidFill>
          <a:ln>
            <a:solidFill>
              <a:srgbClr val="192F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3637280" y="3008293"/>
            <a:ext cx="164592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400">
                <a:solidFill>
                  <a:srgbClr val="464646"/>
                </a:solidFill>
              </a:defRPr>
            </a:pPr>
            <a:r>
              <a:rPr dirty="0"/>
              <a:t>5-Year Installment</a:t>
            </a:r>
          </a:p>
          <a:p>
            <a:r>
              <a:rPr sz="1400" dirty="0"/>
              <a:t>Form 8038-T</a:t>
            </a:r>
            <a:r>
              <a:rPr lang="en-US" sz="1400" dirty="0"/>
              <a:t> </a:t>
            </a:r>
          </a:p>
          <a:p>
            <a:r>
              <a:rPr lang="en-US" sz="1400" dirty="0"/>
              <a:t>(if applicable)</a:t>
            </a:r>
            <a:endParaRPr sz="1400" dirty="0"/>
          </a:p>
        </p:txBody>
      </p:sp>
      <p:sp>
        <p:nvSpPr>
          <p:cNvPr id="10" name="Oval 9"/>
          <p:cNvSpPr/>
          <p:nvPr/>
        </p:nvSpPr>
        <p:spPr>
          <a:xfrm>
            <a:off x="5715000" y="2343155"/>
            <a:ext cx="457200" cy="457200"/>
          </a:xfrm>
          <a:prstGeom prst="ellipse">
            <a:avLst/>
          </a:prstGeom>
          <a:solidFill>
            <a:srgbClr val="E6E9F0"/>
          </a:solidFill>
          <a:ln>
            <a:solidFill>
              <a:srgbClr val="192F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5501640" y="3030230"/>
            <a:ext cx="16459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400">
                <a:solidFill>
                  <a:srgbClr val="464646"/>
                </a:solidFill>
              </a:defRPr>
            </a:pPr>
            <a:r>
              <a:rPr dirty="0"/>
              <a:t>Years 6–9</a:t>
            </a:r>
          </a:p>
          <a:p>
            <a:r>
              <a:rPr sz="1400" dirty="0"/>
              <a:t>Monitoring</a:t>
            </a:r>
          </a:p>
        </p:txBody>
      </p:sp>
      <p:sp>
        <p:nvSpPr>
          <p:cNvPr id="12" name="Oval 11"/>
          <p:cNvSpPr/>
          <p:nvPr/>
        </p:nvSpPr>
        <p:spPr>
          <a:xfrm>
            <a:off x="7540090" y="2377440"/>
            <a:ext cx="457200" cy="457200"/>
          </a:xfrm>
          <a:prstGeom prst="ellipse">
            <a:avLst/>
          </a:prstGeom>
          <a:solidFill>
            <a:srgbClr val="E6E9F0"/>
          </a:solidFill>
          <a:ln>
            <a:solidFill>
              <a:srgbClr val="192F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7040880" y="3028146"/>
            <a:ext cx="164592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400">
                <a:solidFill>
                  <a:srgbClr val="464646"/>
                </a:solidFill>
              </a:defRPr>
            </a:pPr>
            <a:r>
              <a:rPr dirty="0"/>
              <a:t>Final Computation</a:t>
            </a:r>
          </a:p>
          <a:p>
            <a:r>
              <a:rPr sz="1400" dirty="0"/>
              <a:t>At Maturity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dirty="0"/>
              <a:t>IRS Filing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894493"/>
            <a:ext cx="8062300" cy="4195481"/>
          </a:xfrm>
        </p:spPr>
        <p:txBody>
          <a:bodyPr>
            <a:normAutofit/>
          </a:bodyPr>
          <a:lstStyle/>
          <a:p>
            <a:pPr marL="457200" indent="-346075">
              <a:spcAft>
                <a:spcPts val="2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>
                <a:solidFill>
                  <a:srgbClr val="464646"/>
                </a:solidFill>
              </a:defRPr>
            </a:pPr>
            <a:r>
              <a:rPr sz="2400" dirty="0"/>
              <a:t>5-year installment payments</a:t>
            </a:r>
            <a:r>
              <a:rPr lang="en-US" sz="2400" dirty="0"/>
              <a:t> (60 days)</a:t>
            </a:r>
            <a:endParaRPr sz="2400" dirty="0"/>
          </a:p>
          <a:p>
            <a:pPr marL="457200" lvl="1" indent="-346075">
              <a:spcAft>
                <a:spcPts val="2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>
                <a:solidFill>
                  <a:srgbClr val="464646"/>
                </a:solidFill>
              </a:defRPr>
            </a:pPr>
            <a:r>
              <a:rPr sz="2400" dirty="0"/>
              <a:t>Final payment at maturity or redemption</a:t>
            </a:r>
            <a:r>
              <a:rPr lang="en-US" sz="2400" dirty="0"/>
              <a:t> (60 days)</a:t>
            </a:r>
            <a:endParaRPr sz="2400" dirty="0"/>
          </a:p>
          <a:p>
            <a:pPr marL="457200" lvl="1" indent="-346075">
              <a:spcAft>
                <a:spcPts val="2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>
                <a:solidFill>
                  <a:srgbClr val="464646"/>
                </a:solidFill>
              </a:defRPr>
            </a:pPr>
            <a:r>
              <a:rPr sz="2400" dirty="0"/>
              <a:t>Form 8038-T filing</a:t>
            </a:r>
            <a:r>
              <a:rPr lang="en-US" sz="2400" dirty="0"/>
              <a:t> (only if payment due)</a:t>
            </a:r>
            <a:endParaRPr sz="2400" dirty="0"/>
          </a:p>
          <a:p>
            <a:pPr marL="457200" lvl="1" indent="-346075">
              <a:buClr>
                <a:schemeClr val="accent1"/>
              </a:buClr>
              <a:buFont typeface="Wingdings" panose="05000000000000000000" pitchFamily="2" charset="2"/>
              <a:buChar char="Ø"/>
              <a:defRPr sz="1800">
                <a:solidFill>
                  <a:srgbClr val="464646"/>
                </a:solidFill>
              </a:defRPr>
            </a:pPr>
            <a:r>
              <a:rPr sz="2400" dirty="0"/>
              <a:t>Yield reduction payments when applicable</a:t>
            </a:r>
            <a:endParaRPr lang="en-US" sz="2400" dirty="0"/>
          </a:p>
          <a:p>
            <a:pPr marL="111125" lvl="1" indent="0">
              <a:spcBef>
                <a:spcPts val="600"/>
              </a:spcBef>
              <a:buClr>
                <a:schemeClr val="accent1"/>
              </a:buClr>
              <a:buNone/>
              <a:defRPr sz="1800">
                <a:solidFill>
                  <a:srgbClr val="464646"/>
                </a:solidFill>
              </a:defRPr>
            </a:pPr>
            <a:r>
              <a:rPr lang="en-US" sz="2400" dirty="0"/>
              <a:t>	(currently applicable)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F90B0-6EA5-17D7-2B35-E5098B94D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503E-B57E-95DF-A49E-6350F6A8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27442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dirty="0"/>
              <a:t>Lincoln County – Profile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74E8-6884-9598-9A04-E64F955E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481" y="3606334"/>
            <a:ext cx="8514080" cy="325166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The County has experienced strong growth, largely due to its proximity to the Charlotte metropolitan region.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Middle-to-upper middle income suburban/rural households.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Older median age than state and national averages.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Strong commuter influence from the Charlotte metro economy.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Population (2024 est.): 97,611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2020 Census: 86,810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Growth (2020–2024): +12.4%</a:t>
            </a:r>
          </a:p>
          <a:p>
            <a:pPr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464646"/>
                </a:solidFill>
              </a:defRPr>
            </a:pPr>
            <a:r>
              <a:rPr lang="en-US" dirty="0"/>
              <a:t>Population Density: ~330/sq. mile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endParaRPr lang="en-US" sz="1800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F53E5-920B-7C46-096E-E521238BA3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0960" y="1280160"/>
            <a:ext cx="5974080" cy="22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7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013BE-F82F-5148-A66E-B9957FBBF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235D-EE05-FF80-0E5F-11C9E7FB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61732"/>
          </a:xfrm>
        </p:spPr>
        <p:txBody>
          <a:bodyPr/>
          <a:lstStyle/>
          <a:p>
            <a:pPr>
              <a:defRPr sz="3600" b="1">
                <a:solidFill>
                  <a:srgbClr val="192F59"/>
                </a:solidFill>
              </a:defRPr>
            </a:pPr>
            <a:r>
              <a:rPr lang="en-US" dirty="0"/>
              <a:t>Lincoln County – Compliance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A6D3-03A4-0AD3-77E3-FCC06B8C6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365855"/>
            <a:ext cx="8717280" cy="49231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b="1" dirty="0"/>
              <a:t>Water and Sewer Revenue Bonds Series 2018</a:t>
            </a:r>
            <a:endParaRPr lang="en-US" sz="1900" dirty="0"/>
          </a:p>
          <a:p>
            <a:pPr marL="1371600" lvl="1" indent="-3460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Amount: $13.895 Million / Bond Yield: 3.5258%</a:t>
            </a:r>
          </a:p>
          <a:p>
            <a:pPr marL="1371600" lvl="1" indent="-3460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Purpose: Water and Sewer System Improvements</a:t>
            </a:r>
          </a:p>
          <a:p>
            <a:pPr marL="1371600" lvl="1" indent="-3460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Arbitrage Rebate: 	1</a:t>
            </a:r>
            <a:r>
              <a:rPr lang="en-US" sz="1900" baseline="30000" dirty="0"/>
              <a:t>st</a:t>
            </a:r>
            <a:r>
              <a:rPr lang="en-US" sz="1900" dirty="0"/>
              <a:t> Installment =  $ - 653,084.32</a:t>
            </a:r>
          </a:p>
          <a:p>
            <a:pPr marL="1025525" lvl="1" indent="0">
              <a:buClr>
                <a:schemeClr val="accent1"/>
              </a:buClr>
              <a:buNone/>
            </a:pPr>
            <a:r>
              <a:rPr lang="en-US" sz="1900" dirty="0"/>
              <a:t>						2</a:t>
            </a:r>
            <a:r>
              <a:rPr lang="en-US" sz="1900" baseline="30000" dirty="0"/>
              <a:t>nd</a:t>
            </a:r>
            <a:r>
              <a:rPr lang="en-US" sz="1900" dirty="0"/>
              <a:t> Installment = $ - 695,112.93 </a:t>
            </a:r>
          </a:p>
          <a:p>
            <a:pPr marL="1371600" lvl="1" indent="-3460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Yield Reduction: 	1</a:t>
            </a:r>
            <a:r>
              <a:rPr lang="en-US" sz="1900" baseline="30000" dirty="0"/>
              <a:t>st</a:t>
            </a:r>
            <a:r>
              <a:rPr lang="en-US" sz="1900" dirty="0"/>
              <a:t> Installment =   $   - 80,469.46</a:t>
            </a:r>
          </a:p>
          <a:p>
            <a:pPr marL="1147763" lvl="3" indent="0">
              <a:buClr>
                <a:schemeClr val="accent1"/>
              </a:buClr>
              <a:buNone/>
            </a:pPr>
            <a:r>
              <a:rPr lang="en-US" sz="1900" dirty="0"/>
              <a:t>						2</a:t>
            </a:r>
            <a:r>
              <a:rPr lang="en-US" sz="1900" baseline="30000" dirty="0"/>
              <a:t>nd</a:t>
            </a:r>
            <a:r>
              <a:rPr lang="en-US" sz="1900" dirty="0"/>
              <a:t> Installment =  $ - 100,766.80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900" b="1" dirty="0"/>
              <a:t>Water and Sewer Revenue Bonds Series 2020</a:t>
            </a:r>
            <a:endParaRPr lang="en-US" sz="1900" dirty="0"/>
          </a:p>
          <a:p>
            <a:pPr marL="13716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Amount: $28.435 Million / Bond Yield: 1.0749%</a:t>
            </a:r>
          </a:p>
          <a:p>
            <a:pPr marL="13716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Purpose: Utility System Capital Improvements</a:t>
            </a:r>
          </a:p>
          <a:p>
            <a:pPr marL="13716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Arbitrage Rebate: 	1</a:t>
            </a:r>
            <a:r>
              <a:rPr lang="en-US" sz="1900" baseline="30000" dirty="0"/>
              <a:t>st</a:t>
            </a:r>
            <a:r>
              <a:rPr lang="en-US" sz="1900" dirty="0"/>
              <a:t> Installment =  $ - 504,471.14</a:t>
            </a:r>
          </a:p>
          <a:p>
            <a:pPr marL="13716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Yield Reduction: 	1</a:t>
            </a:r>
            <a:r>
              <a:rPr lang="en-US" sz="1900" baseline="30000" dirty="0"/>
              <a:t>st</a:t>
            </a:r>
            <a:r>
              <a:rPr lang="en-US" sz="1900" dirty="0"/>
              <a:t> Installment =   $    - 1,283.85</a:t>
            </a:r>
          </a:p>
          <a:p>
            <a:pPr marL="0" indent="0">
              <a:buNone/>
              <a:defRPr sz="2000">
                <a:solidFill>
                  <a:srgbClr val="464646"/>
                </a:solidFill>
              </a:defRPr>
            </a:pP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2695733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1706</TotalTime>
  <Words>977</Words>
  <Application>Microsoft Office PowerPoint</Application>
  <PresentationFormat>On-screen Show (4:3)</PresentationFormat>
  <Paragraphs>212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Ion</vt:lpstr>
      <vt:lpstr>Arbitrage Rebate Compliance</vt:lpstr>
      <vt:lpstr>What is Arbitrage?</vt:lpstr>
      <vt:lpstr>Why it Matters.</vt:lpstr>
      <vt:lpstr>Compliance.</vt:lpstr>
      <vt:lpstr>Rebate Spending Exceptions.</vt:lpstr>
      <vt:lpstr>5-Year Arbitrage Rebate Compliance Timeline</vt:lpstr>
      <vt:lpstr>IRS Filing Requirements</vt:lpstr>
      <vt:lpstr>Lincoln County – Profile</vt:lpstr>
      <vt:lpstr>Lincoln County – Compliance</vt:lpstr>
      <vt:lpstr>Lincoln County – Recent Compliance</vt:lpstr>
      <vt:lpstr>Lincoln County – Recent Compliance</vt:lpstr>
      <vt:lpstr>Why Arbitrage Rebate Compliance is Getting More Attention</vt:lpstr>
      <vt:lpstr>What Issuers are Experiencing</vt:lpstr>
      <vt:lpstr>Positive arbitrage can be a good thing!</vt:lpstr>
      <vt:lpstr>Myths: Arbitrage Rebate and Yield Reduction</vt:lpstr>
      <vt:lpstr>2025 IRS 8038-T’s Filed   (Bingham Clients) </vt:lpstr>
      <vt:lpstr>Post-Issuance Compliance</vt:lpstr>
      <vt:lpstr>Best Practices for Bond Issuers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Kim Hoyt</dc:creator>
  <cp:keywords/>
  <dc:description>generated using python-pptx</dc:description>
  <cp:lastModifiedBy>Kim Hoyt</cp:lastModifiedBy>
  <cp:revision>174</cp:revision>
  <dcterms:created xsi:type="dcterms:W3CDTF">2013-01-27T09:14:16Z</dcterms:created>
  <dcterms:modified xsi:type="dcterms:W3CDTF">2026-02-18T03:16:31Z</dcterms:modified>
  <cp:category/>
</cp:coreProperties>
</file>