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26"/>
  </p:notesMasterIdLst>
  <p:handoutMasterIdLst>
    <p:handoutMasterId r:id="rId27"/>
  </p:handoutMasterIdLst>
  <p:sldIdLst>
    <p:sldId id="312" r:id="rId5"/>
    <p:sldId id="316" r:id="rId6"/>
    <p:sldId id="317" r:id="rId7"/>
    <p:sldId id="319" r:id="rId8"/>
    <p:sldId id="320" r:id="rId9"/>
    <p:sldId id="327" r:id="rId10"/>
    <p:sldId id="330" r:id="rId11"/>
    <p:sldId id="328" r:id="rId12"/>
    <p:sldId id="329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18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9A9"/>
    <a:srgbClr val="36749D"/>
    <a:srgbClr val="D1D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41162" autoAdjust="0"/>
  </p:normalViewPr>
  <p:slideViewPr>
    <p:cSldViewPr snapToGrid="0">
      <p:cViewPr>
        <p:scale>
          <a:sx n="113" d="100"/>
          <a:sy n="113" d="100"/>
        </p:scale>
        <p:origin x="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4"/>
    </p:cViewPr>
  </p:sorter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A5BFD3-7101-4535-AC62-A413B22A8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NCLGIA Summer Conference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CBAEB-01DA-4BE8-9B70-92457DFE22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7/24/24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90BF8-EA86-4DAB-9408-37CDDD4EF3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24DA9-B271-4445-B0FE-37EAE391C3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820AE-710A-422B-89A7-795A4D4B9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3196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NCLGIA Summer Conference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7/24/24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C5D86-3815-4307-92B4-D618DE1D35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126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4DB92-D0CB-4A71-8925-A0CE02DEEE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AB7019E-A5C7-4FBE-835E-E420962819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2173318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DEB69-B952-4C5A-A71F-9D04B94AAA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0D75BAB-3193-4A86-8A46-6ACE098CD27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557500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74049-A4CF-434D-93BF-176A89FC34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7F7356D-371B-4791-AB17-B4886BBF631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1238810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B5890-6DC1-4FC9-A642-002EB3D3075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528F2BE-7236-4BD0-BCBB-0332D70D16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359750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13A51-181F-44C1-BE80-11CEB02CDF5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A16066F-832B-44EC-B28C-B121D9246F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3782479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50606-0D19-42E7-82B7-D1F38DA7BB1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BB8E105-84BE-4639-AB8D-BA98AEBA62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3830296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F299F-627E-442F-B1A5-3F6A62D65D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1FCD573-C221-4D63-B685-0F095F3BFCC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148284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63E38-492C-4D0B-82FB-ED8CB9154E5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8CFE48B-6BC9-476A-B64B-0D925DFEA59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260447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26D7-DD78-4486-A8F9-C3009C3F25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60C8C23-DBDE-4FF7-8231-F7625F56E4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1829406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FE820-C47A-48E4-AA03-0E2162F069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938F2CA-C987-4FC3-BCF9-DACEB566D8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1471095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NCLGIA Summer Conference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7/24/24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2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ABB5E-5F2F-4A87-8C0B-CF938B4860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44F5586-6E2F-4EBC-BBE1-70657105DA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293649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A1671-1FDB-4C01-9F8E-F7587FA49B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4947C77-7C32-4D1A-BDD1-10D9667DB55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215693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29D24-C912-42C3-8EBF-242B79A4391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F0C1B15-6CFB-4363-BABE-9E1EBCD1D8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72575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485DD-89C2-46AB-A899-E5B15E5620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83B236D-6B40-40FF-9C6D-5F2B068BCA1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416444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78DD8-A02F-4E28-BDC8-071973A56C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20FA93A-8281-4FD8-884D-D5B752C33A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205151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2DFF-264A-4F6D-A4F2-A114D37FBC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5442C7B-ED9C-4261-9BD5-5E63F67BD0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380491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A08F0-1538-4B5D-9F4E-B38091327E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6746D2D-DEB6-4A2F-916B-459F6D05BE1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4111512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C5D86-3815-4307-92B4-D618DE1D356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8BE29-5735-4C01-A07A-F7625F3D1B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7/24/24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310EFF3-5F58-48D1-8B70-D373D3DF33C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NCLGIA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250403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blue, clouds&#10;&#10;Description automatically generated">
            <a:extLst>
              <a:ext uri="{FF2B5EF4-FFF2-40B4-BE49-F238E27FC236}">
                <a16:creationId xmlns:a16="http://schemas.microsoft.com/office/drawing/2014/main" id="{169709FB-1C1D-12E9-0BE4-DD92BA5DB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33103" b="44998"/>
          <a:stretch/>
        </p:blipFill>
        <p:spPr>
          <a:xfrm>
            <a:off x="179753" y="179755"/>
            <a:ext cx="11832492" cy="6492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49C83-AE07-474D-97C5-1847EEFD1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03" y="2044784"/>
            <a:ext cx="5225143" cy="2387600"/>
          </a:xfrm>
        </p:spPr>
        <p:txBody>
          <a:bodyPr anchor="b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0409E-4893-15FA-ED13-645CEE4B3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103" y="4524459"/>
            <a:ext cx="5225143" cy="1655762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B6CDA4-DAD2-5C2D-BD66-732FACBBD1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6" y="4997115"/>
            <a:ext cx="3857913" cy="15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367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BDF343-7771-38ED-8EF5-4988A771952C}"/>
              </a:ext>
            </a:extLst>
          </p:cNvPr>
          <p:cNvSpPr/>
          <p:nvPr userDrawn="1"/>
        </p:nvSpPr>
        <p:spPr>
          <a:xfrm>
            <a:off x="179754" y="185370"/>
            <a:ext cx="11832492" cy="649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A454976B-85A9-C097-EB80-237345CE8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b="12343"/>
          <a:stretch/>
        </p:blipFill>
        <p:spPr>
          <a:xfrm rot="16200000">
            <a:off x="6720670" y="1386669"/>
            <a:ext cx="5247764" cy="5335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7A180-E47A-2141-EEF5-CD99EEC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BED1-8501-1341-C9DC-545F0838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6B1F-7E45-0C69-BEFA-859B256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2AD8-FC78-55E2-64DC-E3EDE39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6C47B3A-D3DB-8A58-0E56-4002EBAB18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5" y="5728341"/>
            <a:ext cx="1909245" cy="8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6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rgbClr val="367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BDF343-7771-38ED-8EF5-4988A771952C}"/>
              </a:ext>
            </a:extLst>
          </p:cNvPr>
          <p:cNvSpPr/>
          <p:nvPr userDrawn="1"/>
        </p:nvSpPr>
        <p:spPr>
          <a:xfrm>
            <a:off x="179754" y="185370"/>
            <a:ext cx="11832492" cy="649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7A180-E47A-2141-EEF5-CD99EEC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BED1-8501-1341-C9DC-545F0838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6B1F-7E45-0C69-BEFA-859B256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2AD8-FC78-55E2-64DC-E3EDE39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6C47B3A-D3DB-8A58-0E56-4002EBAB1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5" y="5728341"/>
            <a:ext cx="1909245" cy="8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8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367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BDF343-7771-38ED-8EF5-4988A771952C}"/>
              </a:ext>
            </a:extLst>
          </p:cNvPr>
          <p:cNvSpPr/>
          <p:nvPr userDrawn="1"/>
        </p:nvSpPr>
        <p:spPr>
          <a:xfrm>
            <a:off x="194584" y="168554"/>
            <a:ext cx="11832492" cy="649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A454976B-85A9-C097-EB80-237345CE8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b="12343"/>
          <a:stretch/>
        </p:blipFill>
        <p:spPr>
          <a:xfrm rot="10800000">
            <a:off x="6779312" y="179755"/>
            <a:ext cx="5247764" cy="5335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7A180-E47A-2141-EEF5-CD99EEC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6B1F-7E45-0C69-BEFA-859B256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2AD8-FC78-55E2-64DC-E3EDE39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6C47B3A-D3DB-8A58-0E56-4002EBAB18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5" y="5728341"/>
            <a:ext cx="1909245" cy="8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1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367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BDF343-7771-38ED-8EF5-4988A771952C}"/>
              </a:ext>
            </a:extLst>
          </p:cNvPr>
          <p:cNvSpPr/>
          <p:nvPr userDrawn="1"/>
        </p:nvSpPr>
        <p:spPr>
          <a:xfrm>
            <a:off x="194584" y="168554"/>
            <a:ext cx="11832492" cy="649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7A180-E47A-2141-EEF5-CD99EEC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6B1F-7E45-0C69-BEFA-859B256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2AD8-FC78-55E2-64DC-E3EDE39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6C47B3A-D3DB-8A58-0E56-4002EBAB1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5" y="5728341"/>
            <a:ext cx="1909245" cy="8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8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rgbClr val="367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BDF343-7771-38ED-8EF5-4988A771952C}"/>
              </a:ext>
            </a:extLst>
          </p:cNvPr>
          <p:cNvSpPr/>
          <p:nvPr userDrawn="1"/>
        </p:nvSpPr>
        <p:spPr>
          <a:xfrm>
            <a:off x="179754" y="185370"/>
            <a:ext cx="11832492" cy="649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A454976B-85A9-C097-EB80-237345CE8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b="12343"/>
          <a:stretch/>
        </p:blipFill>
        <p:spPr>
          <a:xfrm rot="10800000">
            <a:off x="6779312" y="179755"/>
            <a:ext cx="5247764" cy="5335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7A180-E47A-2141-EEF5-CD99EEC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BED1-8501-1341-C9DC-545F0838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6815" cy="406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6B1F-7E45-0C69-BEFA-859B256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2AD8-FC78-55E2-64DC-E3EDE39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7572FC-CC83-2389-59BD-030354AA8C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2561" y="1825625"/>
            <a:ext cx="50868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6C47B3A-D3DB-8A58-0E56-4002EBAB18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5" y="5728341"/>
            <a:ext cx="1909245" cy="8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8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rgbClr val="3674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BDF343-7771-38ED-8EF5-4988A771952C}"/>
              </a:ext>
            </a:extLst>
          </p:cNvPr>
          <p:cNvSpPr/>
          <p:nvPr userDrawn="1"/>
        </p:nvSpPr>
        <p:spPr>
          <a:xfrm>
            <a:off x="179754" y="185370"/>
            <a:ext cx="11832492" cy="649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7A180-E47A-2141-EEF5-CD99EEC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BED1-8501-1341-C9DC-545F0838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6815" cy="406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6B1F-7E45-0C69-BEFA-859B256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2AD8-FC78-55E2-64DC-E3EDE39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7572FC-CC83-2389-59BD-030354AA8C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2561" y="1825625"/>
            <a:ext cx="508681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6C47B3A-D3DB-8A58-0E56-4002EBAB1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5" y="5728341"/>
            <a:ext cx="1909245" cy="8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7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FD0F-23A6-7009-F0CC-7A735606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670"/>
            <a:ext cx="10515600" cy="1020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87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9709FB-1C1D-12E9-0BE4-DD92BA5DB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1138" r="13003" b="28225"/>
          <a:stretch/>
        </p:blipFill>
        <p:spPr>
          <a:xfrm>
            <a:off x="179753" y="179755"/>
            <a:ext cx="11832492" cy="6492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49C83-AE07-474D-97C5-1847EEFD1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03" y="2044784"/>
            <a:ext cx="6794528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0409E-4893-15FA-ED13-645CEE4B3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103" y="4524459"/>
            <a:ext cx="6794528" cy="674774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B6CDA4-DAD2-5C2D-BD66-732FACBBD1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6" y="4997115"/>
            <a:ext cx="3857913" cy="15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9709FB-1C1D-12E9-0BE4-DD92BA5DB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t="21677" r="1945" b="21726"/>
          <a:stretch/>
        </p:blipFill>
        <p:spPr>
          <a:xfrm>
            <a:off x="179753" y="179755"/>
            <a:ext cx="11832492" cy="6492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49C83-AE07-474D-97C5-1847EEFD1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03" y="2044784"/>
            <a:ext cx="6794528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0409E-4893-15FA-ED13-645CEE4B3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103" y="4524459"/>
            <a:ext cx="6794528" cy="674774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B6CDA4-DAD2-5C2D-BD66-732FACBBD1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6" y="4997115"/>
            <a:ext cx="3857913" cy="15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6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9709FB-1C1D-12E9-0BE4-DD92BA5DB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7589" r="34366" b="16548"/>
          <a:stretch/>
        </p:blipFill>
        <p:spPr>
          <a:xfrm>
            <a:off x="179753" y="179755"/>
            <a:ext cx="11832492" cy="6492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49C83-AE07-474D-97C5-1847EEFD1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03" y="2044784"/>
            <a:ext cx="6759359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0409E-4893-15FA-ED13-645CEE4B3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103" y="4524459"/>
            <a:ext cx="6759359" cy="674774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B6CDA4-DAD2-5C2D-BD66-732FACBBD1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6" y="4997115"/>
            <a:ext cx="3857913" cy="15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7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29E7B9-5B59-8955-1A55-51E6A203C659}"/>
              </a:ext>
            </a:extLst>
          </p:cNvPr>
          <p:cNvSpPr/>
          <p:nvPr userDrawn="1"/>
        </p:nvSpPr>
        <p:spPr>
          <a:xfrm>
            <a:off x="179754" y="185370"/>
            <a:ext cx="11832492" cy="6492875"/>
          </a:xfrm>
          <a:prstGeom prst="rect">
            <a:avLst/>
          </a:prstGeom>
          <a:solidFill>
            <a:srgbClr val="367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7808693E-E605-6C3B-C7DF-0EBAD5CEF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b="12343"/>
          <a:stretch/>
        </p:blipFill>
        <p:spPr>
          <a:xfrm rot="10800000">
            <a:off x="6779312" y="179755"/>
            <a:ext cx="5247764" cy="5335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8E7A6B-D8C8-C6AA-F540-083DCCE2B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287" y="1548246"/>
            <a:ext cx="5662468" cy="3911334"/>
          </a:xfrm>
        </p:spPr>
        <p:txBody>
          <a:bodyPr lIns="0" anchor="b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04387-D044-AC44-ABF9-2F5B617F77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0287" y="5486568"/>
            <a:ext cx="5662468" cy="601412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Divider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24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BDF343-7771-38ED-8EF5-4988A771952C}"/>
              </a:ext>
            </a:extLst>
          </p:cNvPr>
          <p:cNvSpPr/>
          <p:nvPr userDrawn="1"/>
        </p:nvSpPr>
        <p:spPr>
          <a:xfrm>
            <a:off x="179754" y="185370"/>
            <a:ext cx="11832492" cy="6492875"/>
          </a:xfrm>
          <a:prstGeom prst="rect">
            <a:avLst/>
          </a:prstGeom>
          <a:solidFill>
            <a:srgbClr val="367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F2159798-9A53-7F6C-284E-28ED16E6B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b="12343"/>
          <a:stretch/>
        </p:blipFill>
        <p:spPr>
          <a:xfrm rot="16200000">
            <a:off x="6720670" y="1386669"/>
            <a:ext cx="5247764" cy="5335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7A180-E47A-2141-EEF5-CD99EEC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BED1-8501-1341-C9DC-545F0838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73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6B1F-7E45-0C69-BEFA-859B256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2AD8-FC78-55E2-64DC-E3EDE39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43413-7EAA-E311-CF04-8714C1FA4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14" y="5764921"/>
            <a:ext cx="1798776" cy="8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9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BDF343-7771-38ED-8EF5-4988A771952C}"/>
              </a:ext>
            </a:extLst>
          </p:cNvPr>
          <p:cNvSpPr/>
          <p:nvPr userDrawn="1"/>
        </p:nvSpPr>
        <p:spPr>
          <a:xfrm>
            <a:off x="179754" y="185370"/>
            <a:ext cx="11832492" cy="6492875"/>
          </a:xfrm>
          <a:prstGeom prst="rect">
            <a:avLst/>
          </a:prstGeom>
          <a:solidFill>
            <a:srgbClr val="367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7A180-E47A-2141-EEF5-CD99EEC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BED1-8501-1341-C9DC-545F0838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73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6B1F-7E45-0C69-BEFA-859B256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2AD8-FC78-55E2-64DC-E3EDE39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43413-7EAA-E311-CF04-8714C1FA4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14" y="5764921"/>
            <a:ext cx="1798776" cy="8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0B7CD-AE2C-03C2-AB63-9F35FE3A00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t="3597" r="4106" b="36881"/>
          <a:stretch/>
        </p:blipFill>
        <p:spPr>
          <a:xfrm flipH="1">
            <a:off x="179754" y="179755"/>
            <a:ext cx="11832492" cy="650502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74D200"/>
              </a:gs>
            </a:gsLst>
            <a:lin ang="16200000" scaled="1"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FA03EB-4673-DCF0-176F-2EC28062BA48}"/>
              </a:ext>
            </a:extLst>
          </p:cNvPr>
          <p:cNvSpPr/>
          <p:nvPr userDrawn="1"/>
        </p:nvSpPr>
        <p:spPr>
          <a:xfrm>
            <a:off x="12469446" y="179755"/>
            <a:ext cx="11832492" cy="649849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7A180-E47A-2141-EEF5-CD99EEC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BED1-8501-1341-C9DC-545F0838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02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6B1F-7E45-0C69-BEFA-859B256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2AD8-FC78-55E2-64DC-E3EDE39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B43413-7EAA-E311-CF04-8714C1FA4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714" y="5764921"/>
            <a:ext cx="1798776" cy="824917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56C47B3A-D3DB-8A58-0E56-4002EBAB18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4" y="6140688"/>
            <a:ext cx="1172173" cy="5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0B7CD-AE2C-03C2-AB63-9F35FE3A00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9" t="3597" r="4106" b="36881"/>
          <a:stretch/>
        </p:blipFill>
        <p:spPr>
          <a:xfrm flipH="1">
            <a:off x="179754" y="179755"/>
            <a:ext cx="11832492" cy="650502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74D200"/>
              </a:gs>
            </a:gsLst>
            <a:lin ang="16200000" scaled="1"/>
          </a:gra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FA03EB-4673-DCF0-176F-2EC28062BA48}"/>
              </a:ext>
            </a:extLst>
          </p:cNvPr>
          <p:cNvSpPr/>
          <p:nvPr userDrawn="1"/>
        </p:nvSpPr>
        <p:spPr>
          <a:xfrm>
            <a:off x="12469446" y="179755"/>
            <a:ext cx="11832492" cy="649849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F2159798-9A53-7F6C-284E-28ED16E6B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duotone>
              <a:prstClr val="black"/>
              <a:schemeClr val="accent5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b="12343"/>
          <a:stretch/>
        </p:blipFill>
        <p:spPr>
          <a:xfrm rot="16200000">
            <a:off x="9463863" y="4129862"/>
            <a:ext cx="2527283" cy="2569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D7A180-E47A-2141-EEF5-CD99EECF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BED1-8501-1341-C9DC-545F0838A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76B1F-7E45-0C69-BEFA-859B256E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2AD8-FC78-55E2-64DC-E3EDE39D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5B6BF-21BD-9E33-3255-72CCD65D8C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54" y="6140688"/>
            <a:ext cx="1172172" cy="5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9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DFC71E-7D88-3FE0-6854-347EEB0D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6BE56-8BA6-1D0C-88C1-08749DC3C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FF93-9EE7-D146-5026-BF83AB7FE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A8E4A-2480-B1F7-162A-B7EE1039F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66B86F-51D4-8B45-8312-FA2BCE6089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AD0D9252-024B-2D54-4868-40247317A29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4" y="6140688"/>
            <a:ext cx="1172173" cy="5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9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5" r:id="rId2"/>
    <p:sldLayoutId id="2147483756" r:id="rId3"/>
    <p:sldLayoutId id="2147483757" r:id="rId4"/>
    <p:sldLayoutId id="2147483748" r:id="rId5"/>
    <p:sldLayoutId id="2147483727" r:id="rId6"/>
    <p:sldLayoutId id="2147483761" r:id="rId7"/>
    <p:sldLayoutId id="2147483752" r:id="rId8"/>
    <p:sldLayoutId id="2147483753" r:id="rId9"/>
    <p:sldLayoutId id="2147483745" r:id="rId10"/>
    <p:sldLayoutId id="2147483758" r:id="rId11"/>
    <p:sldLayoutId id="2147483747" r:id="rId12"/>
    <p:sldLayoutId id="2147483759" r:id="rId13"/>
    <p:sldLayoutId id="2147483750" r:id="rId14"/>
    <p:sldLayoutId id="2147483760" r:id="rId15"/>
    <p:sldLayoutId id="214748374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rgbClr val="36749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6749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6749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6749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6749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www.nctreasurer.com%2Fdocuments%2Ffiles%2Ffod%2Fpooling-bank-list%2Fopen&amp;data=05%7C02%7CSedmundson%40nclm.org%7C4b20f17c3a9b4eb3541e08dca28f3b9f%7C2d1671225ed446918041b4ea69a4c106%7C0%7C0%7C638563983287900897%7CUnknown%7CTWFpbGZsb3d8eyJWIjoiMC4wLjAwMDAiLCJQIjoiV2luMzIiLCJBTiI6Ik1haWwiLCJXVCI6Mn0%3D%7C0%7C%7C%7C&amp;sdata=yc42WTtivoBcJx%2BEuAf8%2BX7Yt6So1GzAiU0DV69De1w%3D&amp;reserved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s.oah.state.nc.us/ncac/title%2020%20-%20state%20treasurer/chapter%2003%20-%20local%20government%20commission/20%20ncac%2003%20.071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114425-5A8F-07E4-2CE4-8440DAA3A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103" y="1041400"/>
            <a:ext cx="5225143" cy="2387600"/>
          </a:xfrm>
        </p:spPr>
        <p:txBody>
          <a:bodyPr rtlCol="0" anchor="ctr">
            <a:noAutofit/>
          </a:bodyPr>
          <a:lstStyle/>
          <a:p>
            <a:r>
              <a:rPr lang="en-US" sz="4800" dirty="0"/>
              <a:t>Effective cash management for local governments</a:t>
            </a:r>
          </a:p>
        </p:txBody>
      </p:sp>
      <p:sp>
        <p:nvSpPr>
          <p:cNvPr id="14338" name="Subtitle 1">
            <a:extLst>
              <a:ext uri="{FF2B5EF4-FFF2-40B4-BE49-F238E27FC236}">
                <a16:creationId xmlns:a16="http://schemas.microsoft.com/office/drawing/2014/main" id="{78F47A13-C238-3184-5413-0EB98F9E40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6370" y="4024926"/>
            <a:ext cx="6179756" cy="1292141"/>
          </a:xfrm>
        </p:spPr>
        <p:txBody>
          <a:bodyPr>
            <a:normAutofit/>
          </a:bodyPr>
          <a:lstStyle/>
          <a:p>
            <a:r>
              <a:rPr lang="en-US" sz="4300" dirty="0"/>
              <a:t>Sharon Edmundson NCLM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782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0" y="338832"/>
            <a:ext cx="11603420" cy="10203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Comparison of certified mutual </a:t>
            </a:r>
            <a:br>
              <a:rPr lang="en-US" dirty="0"/>
            </a:br>
            <a:r>
              <a:rPr lang="en-US" dirty="0"/>
              <a:t>fund vs lgip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0" y="1639615"/>
            <a:ext cx="5801710" cy="3785652"/>
          </a:xfrm>
          <a:custGeom>
            <a:avLst/>
            <a:gdLst>
              <a:gd name="connsiteX0" fmla="*/ 0 w 5801710"/>
              <a:gd name="connsiteY0" fmla="*/ 0 h 3785652"/>
              <a:gd name="connsiteX1" fmla="*/ 522154 w 5801710"/>
              <a:gd name="connsiteY1" fmla="*/ 0 h 3785652"/>
              <a:gd name="connsiteX2" fmla="*/ 1160342 w 5801710"/>
              <a:gd name="connsiteY2" fmla="*/ 0 h 3785652"/>
              <a:gd name="connsiteX3" fmla="*/ 1624479 w 5801710"/>
              <a:gd name="connsiteY3" fmla="*/ 0 h 3785652"/>
              <a:gd name="connsiteX4" fmla="*/ 2204650 w 5801710"/>
              <a:gd name="connsiteY4" fmla="*/ 0 h 3785652"/>
              <a:gd name="connsiteX5" fmla="*/ 2842838 w 5801710"/>
              <a:gd name="connsiteY5" fmla="*/ 0 h 3785652"/>
              <a:gd name="connsiteX6" fmla="*/ 3248958 w 5801710"/>
              <a:gd name="connsiteY6" fmla="*/ 0 h 3785652"/>
              <a:gd name="connsiteX7" fmla="*/ 3655077 w 5801710"/>
              <a:gd name="connsiteY7" fmla="*/ 0 h 3785652"/>
              <a:gd name="connsiteX8" fmla="*/ 4351283 w 5801710"/>
              <a:gd name="connsiteY8" fmla="*/ 0 h 3785652"/>
              <a:gd name="connsiteX9" fmla="*/ 4931454 w 5801710"/>
              <a:gd name="connsiteY9" fmla="*/ 0 h 3785652"/>
              <a:gd name="connsiteX10" fmla="*/ 5801710 w 5801710"/>
              <a:gd name="connsiteY10" fmla="*/ 0 h 3785652"/>
              <a:gd name="connsiteX11" fmla="*/ 5801710 w 5801710"/>
              <a:gd name="connsiteY11" fmla="*/ 540807 h 3785652"/>
              <a:gd name="connsiteX12" fmla="*/ 5801710 w 5801710"/>
              <a:gd name="connsiteY12" fmla="*/ 1119471 h 3785652"/>
              <a:gd name="connsiteX13" fmla="*/ 5801710 w 5801710"/>
              <a:gd name="connsiteY13" fmla="*/ 1584566 h 3785652"/>
              <a:gd name="connsiteX14" fmla="*/ 5801710 w 5801710"/>
              <a:gd name="connsiteY14" fmla="*/ 2125373 h 3785652"/>
              <a:gd name="connsiteX15" fmla="*/ 5801710 w 5801710"/>
              <a:gd name="connsiteY15" fmla="*/ 2552611 h 3785652"/>
              <a:gd name="connsiteX16" fmla="*/ 5801710 w 5801710"/>
              <a:gd name="connsiteY16" fmla="*/ 3169132 h 3785652"/>
              <a:gd name="connsiteX17" fmla="*/ 5801710 w 5801710"/>
              <a:gd name="connsiteY17" fmla="*/ 3785652 h 3785652"/>
              <a:gd name="connsiteX18" fmla="*/ 5105505 w 5801710"/>
              <a:gd name="connsiteY18" fmla="*/ 3785652 h 3785652"/>
              <a:gd name="connsiteX19" fmla="*/ 4467317 w 5801710"/>
              <a:gd name="connsiteY19" fmla="*/ 3785652 h 3785652"/>
              <a:gd name="connsiteX20" fmla="*/ 4003180 w 5801710"/>
              <a:gd name="connsiteY20" fmla="*/ 3785652 h 3785652"/>
              <a:gd name="connsiteX21" fmla="*/ 3306975 w 5801710"/>
              <a:gd name="connsiteY21" fmla="*/ 3785652 h 3785652"/>
              <a:gd name="connsiteX22" fmla="*/ 2726804 w 5801710"/>
              <a:gd name="connsiteY22" fmla="*/ 3785652 h 3785652"/>
              <a:gd name="connsiteX23" fmla="*/ 2320684 w 5801710"/>
              <a:gd name="connsiteY23" fmla="*/ 3785652 h 3785652"/>
              <a:gd name="connsiteX24" fmla="*/ 1740513 w 5801710"/>
              <a:gd name="connsiteY24" fmla="*/ 3785652 h 3785652"/>
              <a:gd name="connsiteX25" fmla="*/ 1218359 w 5801710"/>
              <a:gd name="connsiteY25" fmla="*/ 3785652 h 3785652"/>
              <a:gd name="connsiteX26" fmla="*/ 696205 w 5801710"/>
              <a:gd name="connsiteY26" fmla="*/ 3785652 h 3785652"/>
              <a:gd name="connsiteX27" fmla="*/ 0 w 5801710"/>
              <a:gd name="connsiteY27" fmla="*/ 3785652 h 3785652"/>
              <a:gd name="connsiteX28" fmla="*/ 0 w 5801710"/>
              <a:gd name="connsiteY28" fmla="*/ 3282701 h 3785652"/>
              <a:gd name="connsiteX29" fmla="*/ 0 w 5801710"/>
              <a:gd name="connsiteY29" fmla="*/ 2704037 h 3785652"/>
              <a:gd name="connsiteX30" fmla="*/ 0 w 5801710"/>
              <a:gd name="connsiteY30" fmla="*/ 2201086 h 3785652"/>
              <a:gd name="connsiteX31" fmla="*/ 0 w 5801710"/>
              <a:gd name="connsiteY31" fmla="*/ 1773848 h 3785652"/>
              <a:gd name="connsiteX32" fmla="*/ 0 w 5801710"/>
              <a:gd name="connsiteY32" fmla="*/ 1270897 h 3785652"/>
              <a:gd name="connsiteX33" fmla="*/ 0 w 5801710"/>
              <a:gd name="connsiteY33" fmla="*/ 692234 h 3785652"/>
              <a:gd name="connsiteX34" fmla="*/ 0 w 5801710"/>
              <a:gd name="connsiteY3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01710" h="3785652" fill="none" extrusionOk="0">
                <a:moveTo>
                  <a:pt x="0" y="0"/>
                </a:moveTo>
                <a:cubicBezTo>
                  <a:pt x="208291" y="-29711"/>
                  <a:pt x="298065" y="28228"/>
                  <a:pt x="522154" y="0"/>
                </a:cubicBezTo>
                <a:cubicBezTo>
                  <a:pt x="746243" y="-28228"/>
                  <a:pt x="954836" y="56476"/>
                  <a:pt x="1160342" y="0"/>
                </a:cubicBezTo>
                <a:cubicBezTo>
                  <a:pt x="1365848" y="-56476"/>
                  <a:pt x="1518082" y="1495"/>
                  <a:pt x="1624479" y="0"/>
                </a:cubicBezTo>
                <a:cubicBezTo>
                  <a:pt x="1730876" y="-1495"/>
                  <a:pt x="1926469" y="50508"/>
                  <a:pt x="2204650" y="0"/>
                </a:cubicBezTo>
                <a:cubicBezTo>
                  <a:pt x="2482831" y="-50508"/>
                  <a:pt x="2559758" y="39892"/>
                  <a:pt x="2842838" y="0"/>
                </a:cubicBezTo>
                <a:cubicBezTo>
                  <a:pt x="3125918" y="-39892"/>
                  <a:pt x="3092258" y="41403"/>
                  <a:pt x="3248958" y="0"/>
                </a:cubicBezTo>
                <a:cubicBezTo>
                  <a:pt x="3405658" y="-41403"/>
                  <a:pt x="3467576" y="27417"/>
                  <a:pt x="3655077" y="0"/>
                </a:cubicBezTo>
                <a:cubicBezTo>
                  <a:pt x="3842578" y="-27417"/>
                  <a:pt x="4020329" y="20862"/>
                  <a:pt x="4351283" y="0"/>
                </a:cubicBezTo>
                <a:cubicBezTo>
                  <a:pt x="4682237" y="-20862"/>
                  <a:pt x="4745032" y="64496"/>
                  <a:pt x="4931454" y="0"/>
                </a:cubicBezTo>
                <a:cubicBezTo>
                  <a:pt x="5117876" y="-64496"/>
                  <a:pt x="5422105" y="96405"/>
                  <a:pt x="5801710" y="0"/>
                </a:cubicBezTo>
                <a:cubicBezTo>
                  <a:pt x="5853606" y="260645"/>
                  <a:pt x="5773702" y="399031"/>
                  <a:pt x="5801710" y="540807"/>
                </a:cubicBezTo>
                <a:cubicBezTo>
                  <a:pt x="5829718" y="682583"/>
                  <a:pt x="5736192" y="913165"/>
                  <a:pt x="5801710" y="1119471"/>
                </a:cubicBezTo>
                <a:cubicBezTo>
                  <a:pt x="5867228" y="1325777"/>
                  <a:pt x="5792003" y="1370996"/>
                  <a:pt x="5801710" y="1584566"/>
                </a:cubicBezTo>
                <a:cubicBezTo>
                  <a:pt x="5811417" y="1798137"/>
                  <a:pt x="5774813" y="2016008"/>
                  <a:pt x="5801710" y="2125373"/>
                </a:cubicBezTo>
                <a:cubicBezTo>
                  <a:pt x="5828607" y="2234738"/>
                  <a:pt x="5769061" y="2374072"/>
                  <a:pt x="5801710" y="2552611"/>
                </a:cubicBezTo>
                <a:cubicBezTo>
                  <a:pt x="5834359" y="2731150"/>
                  <a:pt x="5732743" y="2881729"/>
                  <a:pt x="5801710" y="3169132"/>
                </a:cubicBezTo>
                <a:cubicBezTo>
                  <a:pt x="5870677" y="3456535"/>
                  <a:pt x="5730478" y="3541469"/>
                  <a:pt x="5801710" y="3785652"/>
                </a:cubicBezTo>
                <a:cubicBezTo>
                  <a:pt x="5615957" y="3815490"/>
                  <a:pt x="5309575" y="3774236"/>
                  <a:pt x="5105505" y="3785652"/>
                </a:cubicBezTo>
                <a:cubicBezTo>
                  <a:pt x="4901436" y="3797068"/>
                  <a:pt x="4654794" y="3749504"/>
                  <a:pt x="4467317" y="3785652"/>
                </a:cubicBezTo>
                <a:cubicBezTo>
                  <a:pt x="4279840" y="3821800"/>
                  <a:pt x="4138013" y="3773266"/>
                  <a:pt x="4003180" y="3785652"/>
                </a:cubicBezTo>
                <a:cubicBezTo>
                  <a:pt x="3868347" y="3798038"/>
                  <a:pt x="3631894" y="3736333"/>
                  <a:pt x="3306975" y="3785652"/>
                </a:cubicBezTo>
                <a:cubicBezTo>
                  <a:pt x="2982057" y="3834971"/>
                  <a:pt x="2886542" y="3771220"/>
                  <a:pt x="2726804" y="3785652"/>
                </a:cubicBezTo>
                <a:cubicBezTo>
                  <a:pt x="2567066" y="3800084"/>
                  <a:pt x="2496614" y="3760579"/>
                  <a:pt x="2320684" y="3785652"/>
                </a:cubicBezTo>
                <a:cubicBezTo>
                  <a:pt x="2144754" y="3810725"/>
                  <a:pt x="1874239" y="3738689"/>
                  <a:pt x="1740513" y="3785652"/>
                </a:cubicBezTo>
                <a:cubicBezTo>
                  <a:pt x="1606787" y="3832615"/>
                  <a:pt x="1369220" y="3747671"/>
                  <a:pt x="1218359" y="3785652"/>
                </a:cubicBezTo>
                <a:cubicBezTo>
                  <a:pt x="1067498" y="3823633"/>
                  <a:pt x="940285" y="3783141"/>
                  <a:pt x="696205" y="3785652"/>
                </a:cubicBezTo>
                <a:cubicBezTo>
                  <a:pt x="452125" y="3788163"/>
                  <a:pt x="273843" y="3746236"/>
                  <a:pt x="0" y="3785652"/>
                </a:cubicBezTo>
                <a:cubicBezTo>
                  <a:pt x="-28046" y="3615117"/>
                  <a:pt x="14255" y="3391708"/>
                  <a:pt x="0" y="3282701"/>
                </a:cubicBezTo>
                <a:cubicBezTo>
                  <a:pt x="-14255" y="3173694"/>
                  <a:pt x="50313" y="2907047"/>
                  <a:pt x="0" y="2704037"/>
                </a:cubicBezTo>
                <a:cubicBezTo>
                  <a:pt x="-50313" y="2501027"/>
                  <a:pt x="862" y="2359234"/>
                  <a:pt x="0" y="2201086"/>
                </a:cubicBezTo>
                <a:cubicBezTo>
                  <a:pt x="-862" y="2042938"/>
                  <a:pt x="26680" y="1983267"/>
                  <a:pt x="0" y="1773848"/>
                </a:cubicBezTo>
                <a:cubicBezTo>
                  <a:pt x="-26680" y="1564429"/>
                  <a:pt x="49273" y="1410263"/>
                  <a:pt x="0" y="1270897"/>
                </a:cubicBezTo>
                <a:cubicBezTo>
                  <a:pt x="-49273" y="1131531"/>
                  <a:pt x="33381" y="844105"/>
                  <a:pt x="0" y="692234"/>
                </a:cubicBezTo>
                <a:cubicBezTo>
                  <a:pt x="-33381" y="540363"/>
                  <a:pt x="39034" y="320196"/>
                  <a:pt x="0" y="0"/>
                </a:cubicBezTo>
                <a:close/>
              </a:path>
              <a:path w="5801710" h="3785652" stroke="0" extrusionOk="0">
                <a:moveTo>
                  <a:pt x="0" y="0"/>
                </a:moveTo>
                <a:cubicBezTo>
                  <a:pt x="158128" y="-58916"/>
                  <a:pt x="284866" y="3281"/>
                  <a:pt x="522154" y="0"/>
                </a:cubicBezTo>
                <a:cubicBezTo>
                  <a:pt x="759442" y="-3281"/>
                  <a:pt x="808930" y="32777"/>
                  <a:pt x="928274" y="0"/>
                </a:cubicBezTo>
                <a:cubicBezTo>
                  <a:pt x="1047618" y="-32777"/>
                  <a:pt x="1447377" y="42055"/>
                  <a:pt x="1624479" y="0"/>
                </a:cubicBezTo>
                <a:cubicBezTo>
                  <a:pt x="1801582" y="-42055"/>
                  <a:pt x="1896969" y="37871"/>
                  <a:pt x="2146633" y="0"/>
                </a:cubicBezTo>
                <a:cubicBezTo>
                  <a:pt x="2396297" y="-37871"/>
                  <a:pt x="2445486" y="13923"/>
                  <a:pt x="2668787" y="0"/>
                </a:cubicBezTo>
                <a:cubicBezTo>
                  <a:pt x="2892088" y="-13923"/>
                  <a:pt x="3177490" y="68862"/>
                  <a:pt x="3364992" y="0"/>
                </a:cubicBezTo>
                <a:cubicBezTo>
                  <a:pt x="3552494" y="-68862"/>
                  <a:pt x="3669334" y="13958"/>
                  <a:pt x="3829129" y="0"/>
                </a:cubicBezTo>
                <a:cubicBezTo>
                  <a:pt x="3988924" y="-13958"/>
                  <a:pt x="4288676" y="17339"/>
                  <a:pt x="4525334" y="0"/>
                </a:cubicBezTo>
                <a:cubicBezTo>
                  <a:pt x="4761993" y="-17339"/>
                  <a:pt x="5002957" y="69725"/>
                  <a:pt x="5221539" y="0"/>
                </a:cubicBezTo>
                <a:cubicBezTo>
                  <a:pt x="5440122" y="-69725"/>
                  <a:pt x="5652752" y="2857"/>
                  <a:pt x="5801710" y="0"/>
                </a:cubicBezTo>
                <a:cubicBezTo>
                  <a:pt x="5848931" y="178205"/>
                  <a:pt x="5790542" y="484012"/>
                  <a:pt x="5801710" y="616520"/>
                </a:cubicBezTo>
                <a:cubicBezTo>
                  <a:pt x="5812878" y="749028"/>
                  <a:pt x="5799242" y="972423"/>
                  <a:pt x="5801710" y="1195184"/>
                </a:cubicBezTo>
                <a:cubicBezTo>
                  <a:pt x="5804178" y="1417945"/>
                  <a:pt x="5781271" y="1513666"/>
                  <a:pt x="5801710" y="1622422"/>
                </a:cubicBezTo>
                <a:cubicBezTo>
                  <a:pt x="5822149" y="1731178"/>
                  <a:pt x="5774476" y="2054899"/>
                  <a:pt x="5801710" y="2163230"/>
                </a:cubicBezTo>
                <a:cubicBezTo>
                  <a:pt x="5828944" y="2271561"/>
                  <a:pt x="5763510" y="2523158"/>
                  <a:pt x="5801710" y="2704037"/>
                </a:cubicBezTo>
                <a:cubicBezTo>
                  <a:pt x="5839910" y="2884916"/>
                  <a:pt x="5750907" y="3030274"/>
                  <a:pt x="5801710" y="3244845"/>
                </a:cubicBezTo>
                <a:cubicBezTo>
                  <a:pt x="5852513" y="3459416"/>
                  <a:pt x="5737015" y="3599950"/>
                  <a:pt x="5801710" y="3785652"/>
                </a:cubicBezTo>
                <a:cubicBezTo>
                  <a:pt x="5537213" y="3801671"/>
                  <a:pt x="5443634" y="3754475"/>
                  <a:pt x="5163522" y="3785652"/>
                </a:cubicBezTo>
                <a:cubicBezTo>
                  <a:pt x="4883410" y="3816829"/>
                  <a:pt x="4938703" y="3751822"/>
                  <a:pt x="4757402" y="3785652"/>
                </a:cubicBezTo>
                <a:cubicBezTo>
                  <a:pt x="4576101" y="3819482"/>
                  <a:pt x="4389265" y="3766061"/>
                  <a:pt x="4293265" y="3785652"/>
                </a:cubicBezTo>
                <a:cubicBezTo>
                  <a:pt x="4197265" y="3805243"/>
                  <a:pt x="3773627" y="3775086"/>
                  <a:pt x="3597060" y="3785652"/>
                </a:cubicBezTo>
                <a:cubicBezTo>
                  <a:pt x="3420494" y="3796218"/>
                  <a:pt x="3220864" y="3727961"/>
                  <a:pt x="3016889" y="3785652"/>
                </a:cubicBezTo>
                <a:cubicBezTo>
                  <a:pt x="2812914" y="3843343"/>
                  <a:pt x="2739009" y="3775359"/>
                  <a:pt x="2552752" y="3785652"/>
                </a:cubicBezTo>
                <a:cubicBezTo>
                  <a:pt x="2366495" y="3795945"/>
                  <a:pt x="2158819" y="3725161"/>
                  <a:pt x="1972581" y="3785652"/>
                </a:cubicBezTo>
                <a:cubicBezTo>
                  <a:pt x="1786343" y="3846143"/>
                  <a:pt x="1685949" y="3755594"/>
                  <a:pt x="1566462" y="3785652"/>
                </a:cubicBezTo>
                <a:cubicBezTo>
                  <a:pt x="1446975" y="3815710"/>
                  <a:pt x="1299767" y="3745352"/>
                  <a:pt x="1160342" y="3785652"/>
                </a:cubicBezTo>
                <a:cubicBezTo>
                  <a:pt x="1020917" y="3825952"/>
                  <a:pt x="710320" y="3734483"/>
                  <a:pt x="580171" y="3785652"/>
                </a:cubicBezTo>
                <a:cubicBezTo>
                  <a:pt x="450022" y="3836821"/>
                  <a:pt x="117302" y="3772802"/>
                  <a:pt x="0" y="3785652"/>
                </a:cubicBezTo>
                <a:cubicBezTo>
                  <a:pt x="-56409" y="3562602"/>
                  <a:pt x="2858" y="3328915"/>
                  <a:pt x="0" y="3206988"/>
                </a:cubicBezTo>
                <a:cubicBezTo>
                  <a:pt x="-2858" y="3085061"/>
                  <a:pt x="52345" y="2868329"/>
                  <a:pt x="0" y="2704037"/>
                </a:cubicBezTo>
                <a:cubicBezTo>
                  <a:pt x="-52345" y="2539745"/>
                  <a:pt x="1443" y="2399070"/>
                  <a:pt x="0" y="2276799"/>
                </a:cubicBezTo>
                <a:cubicBezTo>
                  <a:pt x="-1443" y="2154528"/>
                  <a:pt x="17500" y="1904542"/>
                  <a:pt x="0" y="1698135"/>
                </a:cubicBezTo>
                <a:cubicBezTo>
                  <a:pt x="-17500" y="1491728"/>
                  <a:pt x="33338" y="1388957"/>
                  <a:pt x="0" y="1233041"/>
                </a:cubicBezTo>
                <a:cubicBezTo>
                  <a:pt x="-33338" y="1077125"/>
                  <a:pt x="27531" y="904404"/>
                  <a:pt x="0" y="654377"/>
                </a:cubicBezTo>
                <a:cubicBezTo>
                  <a:pt x="-27531" y="404350"/>
                  <a:pt x="21586" y="175026"/>
                  <a:pt x="0" y="0"/>
                </a:cubicBezTo>
                <a:close/>
              </a:path>
            </a:pathLst>
          </a:custGeom>
          <a:ln w="190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sz="2400" b="1" u="sng" dirty="0"/>
              <a:t>Certified Mutual Fund</a:t>
            </a:r>
          </a:p>
          <a:p>
            <a:pPr marL="522900" lvl="1" indent="-342900"/>
            <a:r>
              <a:rPr lang="en-US" sz="2400" dirty="0"/>
              <a:t>Registered with SEC, so fund is monitored by SEC</a:t>
            </a:r>
          </a:p>
          <a:p>
            <a:pPr marL="522900" lvl="1" indent="-342900"/>
            <a:r>
              <a:rPr lang="en-US" sz="2400" dirty="0"/>
              <a:t>Follow requirements established by the agency (SEC) that regulates securities</a:t>
            </a:r>
          </a:p>
          <a:p>
            <a:pPr marL="522900" lvl="1" indent="-342900"/>
            <a:r>
              <a:rPr lang="en-US" sz="2400" dirty="0"/>
              <a:t>Certified by LGC</a:t>
            </a:r>
          </a:p>
          <a:p>
            <a:pPr marL="522900" lvl="1" indent="-342900"/>
            <a:r>
              <a:rPr lang="en-US" sz="2400" dirty="0"/>
              <a:t>Invests only in Treasuries and Agencies, per SEC, and permitted under NCGS 159-30(c)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3CD20-0CC0-4EB8-A912-7AD7F71FD296}"/>
              </a:ext>
            </a:extLst>
          </p:cNvPr>
          <p:cNvSpPr txBox="1"/>
          <p:nvPr/>
        </p:nvSpPr>
        <p:spPr>
          <a:xfrm>
            <a:off x="6295697" y="1639614"/>
            <a:ext cx="5602013" cy="3785652"/>
          </a:xfrm>
          <a:custGeom>
            <a:avLst/>
            <a:gdLst>
              <a:gd name="connsiteX0" fmla="*/ 0 w 5602013"/>
              <a:gd name="connsiteY0" fmla="*/ 0 h 3785652"/>
              <a:gd name="connsiteX1" fmla="*/ 448161 w 5602013"/>
              <a:gd name="connsiteY1" fmla="*/ 0 h 3785652"/>
              <a:gd name="connsiteX2" fmla="*/ 1120403 w 5602013"/>
              <a:gd name="connsiteY2" fmla="*/ 0 h 3785652"/>
              <a:gd name="connsiteX3" fmla="*/ 1792644 w 5602013"/>
              <a:gd name="connsiteY3" fmla="*/ 0 h 3785652"/>
              <a:gd name="connsiteX4" fmla="*/ 2352845 w 5602013"/>
              <a:gd name="connsiteY4" fmla="*/ 0 h 3785652"/>
              <a:gd name="connsiteX5" fmla="*/ 2969067 w 5602013"/>
              <a:gd name="connsiteY5" fmla="*/ 0 h 3785652"/>
              <a:gd name="connsiteX6" fmla="*/ 3417228 w 5602013"/>
              <a:gd name="connsiteY6" fmla="*/ 0 h 3785652"/>
              <a:gd name="connsiteX7" fmla="*/ 3977429 w 5602013"/>
              <a:gd name="connsiteY7" fmla="*/ 0 h 3785652"/>
              <a:gd name="connsiteX8" fmla="*/ 4369570 w 5602013"/>
              <a:gd name="connsiteY8" fmla="*/ 0 h 3785652"/>
              <a:gd name="connsiteX9" fmla="*/ 4817731 w 5602013"/>
              <a:gd name="connsiteY9" fmla="*/ 0 h 3785652"/>
              <a:gd name="connsiteX10" fmla="*/ 5602013 w 5602013"/>
              <a:gd name="connsiteY10" fmla="*/ 0 h 3785652"/>
              <a:gd name="connsiteX11" fmla="*/ 5602013 w 5602013"/>
              <a:gd name="connsiteY11" fmla="*/ 616520 h 3785652"/>
              <a:gd name="connsiteX12" fmla="*/ 5602013 w 5602013"/>
              <a:gd name="connsiteY12" fmla="*/ 1233041 h 3785652"/>
              <a:gd name="connsiteX13" fmla="*/ 5602013 w 5602013"/>
              <a:gd name="connsiteY13" fmla="*/ 1698135 h 3785652"/>
              <a:gd name="connsiteX14" fmla="*/ 5602013 w 5602013"/>
              <a:gd name="connsiteY14" fmla="*/ 2163230 h 3785652"/>
              <a:gd name="connsiteX15" fmla="*/ 5602013 w 5602013"/>
              <a:gd name="connsiteY15" fmla="*/ 2741894 h 3785652"/>
              <a:gd name="connsiteX16" fmla="*/ 5602013 w 5602013"/>
              <a:gd name="connsiteY16" fmla="*/ 3206988 h 3785652"/>
              <a:gd name="connsiteX17" fmla="*/ 5602013 w 5602013"/>
              <a:gd name="connsiteY17" fmla="*/ 3785652 h 3785652"/>
              <a:gd name="connsiteX18" fmla="*/ 4985792 w 5602013"/>
              <a:gd name="connsiteY18" fmla="*/ 3785652 h 3785652"/>
              <a:gd name="connsiteX19" fmla="*/ 4313550 w 5602013"/>
              <a:gd name="connsiteY19" fmla="*/ 3785652 h 3785652"/>
              <a:gd name="connsiteX20" fmla="*/ 3641308 w 5602013"/>
              <a:gd name="connsiteY20" fmla="*/ 3785652 h 3785652"/>
              <a:gd name="connsiteX21" fmla="*/ 3025087 w 5602013"/>
              <a:gd name="connsiteY21" fmla="*/ 3785652 h 3785652"/>
              <a:gd name="connsiteX22" fmla="*/ 2408866 w 5602013"/>
              <a:gd name="connsiteY22" fmla="*/ 3785652 h 3785652"/>
              <a:gd name="connsiteX23" fmla="*/ 1904684 w 5602013"/>
              <a:gd name="connsiteY23" fmla="*/ 3785652 h 3785652"/>
              <a:gd name="connsiteX24" fmla="*/ 1456523 w 5602013"/>
              <a:gd name="connsiteY24" fmla="*/ 3785652 h 3785652"/>
              <a:gd name="connsiteX25" fmla="*/ 1008362 w 5602013"/>
              <a:gd name="connsiteY25" fmla="*/ 3785652 h 3785652"/>
              <a:gd name="connsiteX26" fmla="*/ 0 w 5602013"/>
              <a:gd name="connsiteY26" fmla="*/ 3785652 h 3785652"/>
              <a:gd name="connsiteX27" fmla="*/ 0 w 5602013"/>
              <a:gd name="connsiteY27" fmla="*/ 3206988 h 3785652"/>
              <a:gd name="connsiteX28" fmla="*/ 0 w 5602013"/>
              <a:gd name="connsiteY28" fmla="*/ 2590468 h 3785652"/>
              <a:gd name="connsiteX29" fmla="*/ 0 w 5602013"/>
              <a:gd name="connsiteY29" fmla="*/ 2011804 h 3785652"/>
              <a:gd name="connsiteX30" fmla="*/ 0 w 5602013"/>
              <a:gd name="connsiteY30" fmla="*/ 1584566 h 3785652"/>
              <a:gd name="connsiteX31" fmla="*/ 0 w 5602013"/>
              <a:gd name="connsiteY31" fmla="*/ 1081615 h 3785652"/>
              <a:gd name="connsiteX32" fmla="*/ 0 w 5602013"/>
              <a:gd name="connsiteY32" fmla="*/ 654377 h 3785652"/>
              <a:gd name="connsiteX33" fmla="*/ 0 w 5602013"/>
              <a:gd name="connsiteY33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02013" h="3785652" extrusionOk="0">
                <a:moveTo>
                  <a:pt x="0" y="0"/>
                </a:moveTo>
                <a:cubicBezTo>
                  <a:pt x="170979" y="-53550"/>
                  <a:pt x="229669" y="15482"/>
                  <a:pt x="448161" y="0"/>
                </a:cubicBezTo>
                <a:cubicBezTo>
                  <a:pt x="666653" y="-15482"/>
                  <a:pt x="882493" y="70859"/>
                  <a:pt x="1120403" y="0"/>
                </a:cubicBezTo>
                <a:cubicBezTo>
                  <a:pt x="1358313" y="-70859"/>
                  <a:pt x="1621111" y="45371"/>
                  <a:pt x="1792644" y="0"/>
                </a:cubicBezTo>
                <a:cubicBezTo>
                  <a:pt x="1964177" y="-45371"/>
                  <a:pt x="2107826" y="29375"/>
                  <a:pt x="2352845" y="0"/>
                </a:cubicBezTo>
                <a:cubicBezTo>
                  <a:pt x="2597864" y="-29375"/>
                  <a:pt x="2764451" y="63595"/>
                  <a:pt x="2969067" y="0"/>
                </a:cubicBezTo>
                <a:cubicBezTo>
                  <a:pt x="3173683" y="-63595"/>
                  <a:pt x="3303238" y="40493"/>
                  <a:pt x="3417228" y="0"/>
                </a:cubicBezTo>
                <a:cubicBezTo>
                  <a:pt x="3531218" y="-40493"/>
                  <a:pt x="3770390" y="27399"/>
                  <a:pt x="3977429" y="0"/>
                </a:cubicBezTo>
                <a:cubicBezTo>
                  <a:pt x="4184468" y="-27399"/>
                  <a:pt x="4177505" y="8281"/>
                  <a:pt x="4369570" y="0"/>
                </a:cubicBezTo>
                <a:cubicBezTo>
                  <a:pt x="4561635" y="-8281"/>
                  <a:pt x="4608462" y="26970"/>
                  <a:pt x="4817731" y="0"/>
                </a:cubicBezTo>
                <a:cubicBezTo>
                  <a:pt x="5027000" y="-26970"/>
                  <a:pt x="5297471" y="91864"/>
                  <a:pt x="5602013" y="0"/>
                </a:cubicBezTo>
                <a:cubicBezTo>
                  <a:pt x="5665425" y="223931"/>
                  <a:pt x="5571204" y="352214"/>
                  <a:pt x="5602013" y="616520"/>
                </a:cubicBezTo>
                <a:cubicBezTo>
                  <a:pt x="5632822" y="880826"/>
                  <a:pt x="5539382" y="977600"/>
                  <a:pt x="5602013" y="1233041"/>
                </a:cubicBezTo>
                <a:cubicBezTo>
                  <a:pt x="5664644" y="1488482"/>
                  <a:pt x="5564733" y="1511492"/>
                  <a:pt x="5602013" y="1698135"/>
                </a:cubicBezTo>
                <a:cubicBezTo>
                  <a:pt x="5639293" y="1884778"/>
                  <a:pt x="5563938" y="1935415"/>
                  <a:pt x="5602013" y="2163230"/>
                </a:cubicBezTo>
                <a:cubicBezTo>
                  <a:pt x="5640088" y="2391045"/>
                  <a:pt x="5585729" y="2567168"/>
                  <a:pt x="5602013" y="2741894"/>
                </a:cubicBezTo>
                <a:cubicBezTo>
                  <a:pt x="5618297" y="2916620"/>
                  <a:pt x="5595151" y="3102772"/>
                  <a:pt x="5602013" y="3206988"/>
                </a:cubicBezTo>
                <a:cubicBezTo>
                  <a:pt x="5608875" y="3311204"/>
                  <a:pt x="5585508" y="3602043"/>
                  <a:pt x="5602013" y="3785652"/>
                </a:cubicBezTo>
                <a:cubicBezTo>
                  <a:pt x="5380456" y="3816842"/>
                  <a:pt x="5191075" y="3752580"/>
                  <a:pt x="4985792" y="3785652"/>
                </a:cubicBezTo>
                <a:cubicBezTo>
                  <a:pt x="4780509" y="3818724"/>
                  <a:pt x="4459180" y="3766066"/>
                  <a:pt x="4313550" y="3785652"/>
                </a:cubicBezTo>
                <a:cubicBezTo>
                  <a:pt x="4167920" y="3805238"/>
                  <a:pt x="3955696" y="3780655"/>
                  <a:pt x="3641308" y="3785652"/>
                </a:cubicBezTo>
                <a:cubicBezTo>
                  <a:pt x="3326920" y="3790649"/>
                  <a:pt x="3282067" y="3744609"/>
                  <a:pt x="3025087" y="3785652"/>
                </a:cubicBezTo>
                <a:cubicBezTo>
                  <a:pt x="2768107" y="3826695"/>
                  <a:pt x="2619059" y="3771202"/>
                  <a:pt x="2408866" y="3785652"/>
                </a:cubicBezTo>
                <a:cubicBezTo>
                  <a:pt x="2198673" y="3800102"/>
                  <a:pt x="2142086" y="3759058"/>
                  <a:pt x="1904684" y="3785652"/>
                </a:cubicBezTo>
                <a:cubicBezTo>
                  <a:pt x="1667282" y="3812246"/>
                  <a:pt x="1598183" y="3747554"/>
                  <a:pt x="1456523" y="3785652"/>
                </a:cubicBezTo>
                <a:cubicBezTo>
                  <a:pt x="1314863" y="3823750"/>
                  <a:pt x="1207116" y="3742927"/>
                  <a:pt x="1008362" y="3785652"/>
                </a:cubicBezTo>
                <a:cubicBezTo>
                  <a:pt x="809608" y="3828377"/>
                  <a:pt x="395908" y="3724972"/>
                  <a:pt x="0" y="3785652"/>
                </a:cubicBezTo>
                <a:cubicBezTo>
                  <a:pt x="-16080" y="3524227"/>
                  <a:pt x="58232" y="3465602"/>
                  <a:pt x="0" y="3206988"/>
                </a:cubicBezTo>
                <a:cubicBezTo>
                  <a:pt x="-58232" y="2948374"/>
                  <a:pt x="39475" y="2804764"/>
                  <a:pt x="0" y="2590468"/>
                </a:cubicBezTo>
                <a:cubicBezTo>
                  <a:pt x="-39475" y="2376172"/>
                  <a:pt x="48330" y="2283310"/>
                  <a:pt x="0" y="2011804"/>
                </a:cubicBezTo>
                <a:cubicBezTo>
                  <a:pt x="-48330" y="1740298"/>
                  <a:pt x="11591" y="1758451"/>
                  <a:pt x="0" y="1584566"/>
                </a:cubicBezTo>
                <a:cubicBezTo>
                  <a:pt x="-11591" y="1410681"/>
                  <a:pt x="27432" y="1194466"/>
                  <a:pt x="0" y="1081615"/>
                </a:cubicBezTo>
                <a:cubicBezTo>
                  <a:pt x="-27432" y="968764"/>
                  <a:pt x="17210" y="803747"/>
                  <a:pt x="0" y="654377"/>
                </a:cubicBezTo>
                <a:cubicBezTo>
                  <a:pt x="-17210" y="505007"/>
                  <a:pt x="47990" y="242617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895557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367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67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registered with SEC but advisors are registered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67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requirements set by GASB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67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certified by LGC because there is no requirement that they be certified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674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Invests in securities permitted under NCGS 159-30(c), currently Treasuries, Agencies, and Commercial Paper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6C0B5-F57E-4E62-BEC9-00CB3A97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24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Investment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593" y="1545021"/>
            <a:ext cx="3788813" cy="199696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81FF4F-86FE-4418-9104-DE898845477A}"/>
              </a:ext>
            </a:extLst>
          </p:cNvPr>
          <p:cNvSpPr/>
          <p:nvPr/>
        </p:nvSpPr>
        <p:spPr>
          <a:xfrm>
            <a:off x="3951890" y="2133600"/>
            <a:ext cx="39464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oper Black" panose="0208090404030B020404" pitchFamily="18" charset="0"/>
              </a:rPr>
              <a:t>SLY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09165-9D34-4A60-95CD-DC6727452686}"/>
              </a:ext>
            </a:extLst>
          </p:cNvPr>
          <p:cNvSpPr txBox="1"/>
          <p:nvPr/>
        </p:nvSpPr>
        <p:spPr>
          <a:xfrm>
            <a:off x="504497" y="4214648"/>
            <a:ext cx="1109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SAFETY, LIQUIDITY, AND YIELD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F7B7-79A2-481A-BDE3-49836625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9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103"/>
            <a:ext cx="10515600" cy="426071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Safety – ensure funds are protected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sure all bank deposits are identified as public funds so that they are being collateralized</a:t>
            </a:r>
          </a:p>
          <a:p>
            <a:pPr marL="522900" lvl="1" indent="-342900"/>
            <a:r>
              <a:rPr lang="en-US" sz="2400" dirty="0"/>
              <a:t>Pooling method banks vs Dedicated method banks</a:t>
            </a:r>
          </a:p>
          <a:p>
            <a:pPr marL="522900" lvl="1" indent="-342900"/>
            <a:r>
              <a:rPr lang="en-US" sz="2400" dirty="0"/>
              <a:t>Use DST list to monitor status of all depositories </a:t>
            </a:r>
            <a:r>
              <a:rPr lang="en-US" sz="2400" dirty="0">
                <a:effectLst/>
                <a:ea typeface="Calibri" panose="020F0502020204030204" pitchFamily="34" charset="0"/>
              </a:rPr>
              <a:t>- </a:t>
            </a:r>
            <a:r>
              <a:rPr lang="en-US" sz="24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BANKS UNDER THE POOLING METHOD (nctreasurer.com)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 idle funds in accordance with NCGS 159-30(c)</a:t>
            </a:r>
          </a:p>
          <a:p>
            <a:pPr marL="522900" lvl="1" indent="-342900"/>
            <a:r>
              <a:rPr lang="en-US" sz="2400" dirty="0"/>
              <a:t>As a starting point – not all investments allowed are appropriate for every local government in every situation</a:t>
            </a:r>
          </a:p>
          <a:p>
            <a:pPr marL="522900" lvl="1" indent="-342900"/>
            <a:r>
              <a:rPr lang="en-US" sz="2400" dirty="0"/>
              <a:t>Don’t buy anything you don’t understand</a:t>
            </a:r>
          </a:p>
          <a:p>
            <a:pPr marL="522900" lvl="1" indent="-342900"/>
            <a:r>
              <a:rPr lang="en-US" sz="2400" dirty="0"/>
              <a:t>Vet brokers before doing business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C7F2B2-136A-44F4-8994-68ED00F0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96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737"/>
            <a:ext cx="10515600" cy="4124075"/>
          </a:xfrm>
        </p:spPr>
        <p:txBody>
          <a:bodyPr>
            <a:normAutofit/>
          </a:bodyPr>
          <a:lstStyle/>
          <a:p>
            <a:r>
              <a:rPr lang="en-US" sz="3200" b="1" dirty="0"/>
              <a:t>Liquidity – make sure funds are available when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Most units don’t need all cash readily available all the time but it can’t all be unavailable either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Each unit will be different – each have different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Even safe, legal investments can be problematic if the term is too long</a:t>
            </a:r>
          </a:p>
          <a:p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EBA318-7D4C-4A98-85FC-1FD5A545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12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633"/>
            <a:ext cx="10515600" cy="4229179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Yield – the sexy part of investing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Always comes third in the order of consideration – no exceptions!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Safety and Liquidity come first!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If it seems too good to be true it probably isn’t an appropriate investment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Nothing is outside the realm of possible – Great Recession of 2008, COVID,  ultra low interest rate environment of early 2020s, etc.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8150BF-E5FA-4563-85A0-9E4119A8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12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7"/>
            <a:ext cx="10515600" cy="4504356"/>
          </a:xfrm>
        </p:spPr>
        <p:txBody>
          <a:bodyPr>
            <a:normAutofit/>
          </a:bodyPr>
          <a:lstStyle/>
          <a:p>
            <a:r>
              <a:rPr lang="en-US" sz="3200" b="1" dirty="0"/>
              <a:t>How much should I invest?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 single correct answer – each unit’s situation is different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Example here but there are many different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Assumptions</a:t>
            </a:r>
          </a:p>
          <a:p>
            <a:pPr marL="522900" lvl="1" indent="-342900"/>
            <a:r>
              <a:rPr lang="en-US" sz="2800" dirty="0"/>
              <a:t>Unit is in sound financial condition and accounting records are current</a:t>
            </a:r>
          </a:p>
          <a:p>
            <a:pPr marL="522900" lvl="1" indent="-342900"/>
            <a:r>
              <a:rPr lang="en-US" sz="2800" dirty="0"/>
              <a:t>Unit doesn’t have regular “surprise” expenditures or decreases in revenue</a:t>
            </a:r>
          </a:p>
          <a:p>
            <a:pPr marL="522900" lvl="1" indent="-342900"/>
            <a:r>
              <a:rPr lang="en-US" sz="2800" dirty="0"/>
              <a:t>Funding is secure for any capital projects underway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028CE-A849-4C09-9A04-40D10C53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85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7"/>
            <a:ext cx="10515600" cy="4504356"/>
          </a:xfrm>
        </p:spPr>
        <p:txBody>
          <a:bodyPr>
            <a:normAutofit/>
          </a:bodyPr>
          <a:lstStyle/>
          <a:p>
            <a:r>
              <a:rPr lang="en-US" sz="2800" b="1" dirty="0"/>
              <a:t>How much should I invest? (cont.)</a:t>
            </a:r>
          </a:p>
          <a:p>
            <a:r>
              <a:rPr lang="en-US" u="sng" dirty="0"/>
              <a:t>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Pull cash balances from your </a:t>
            </a:r>
            <a:r>
              <a:rPr lang="en-US" u="sng" dirty="0"/>
              <a:t>reconciled accounting system </a:t>
            </a:r>
            <a:r>
              <a:rPr lang="en-US" dirty="0"/>
              <a:t>to determine exactly how much is on hand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Estimate needs for disbursements for next two months</a:t>
            </a:r>
          </a:p>
          <a:p>
            <a:pPr marL="522900" lvl="1" indent="-342900"/>
            <a:r>
              <a:rPr lang="en-US" sz="2200" dirty="0"/>
              <a:t>Pull report of disbursements and transfers out for previous two months (expenditure estimate)</a:t>
            </a:r>
          </a:p>
          <a:p>
            <a:pPr marL="522900" lvl="1" indent="-342900"/>
            <a:r>
              <a:rPr lang="en-US" sz="2200" dirty="0"/>
              <a:t>Total up all upcoming debt service payments (over the next two months)</a:t>
            </a:r>
          </a:p>
          <a:p>
            <a:pPr marL="522900" lvl="1" indent="-342900"/>
            <a:r>
              <a:rPr lang="en-US" sz="2200" dirty="0"/>
              <a:t>Total any know upcoming capital purchases (over the next two months)</a:t>
            </a:r>
          </a:p>
          <a:p>
            <a:pPr marL="342900" indent="-342900"/>
            <a:r>
              <a:rPr lang="en-US" dirty="0"/>
              <a:t>Start with cash, subtract estimated expenditures, debt payments, and capital expenditures to determine amount of investable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54AB8-292F-49F1-9BE8-73F67C95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959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7"/>
            <a:ext cx="10515600" cy="4504356"/>
          </a:xfrm>
        </p:spPr>
        <p:txBody>
          <a:bodyPr>
            <a:normAutofit/>
          </a:bodyPr>
          <a:lstStyle/>
          <a:p>
            <a:r>
              <a:rPr lang="en-US" sz="2800" b="1" dirty="0"/>
              <a:t>How much should I invest? (cont.)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an estimate of how much is available, leaving you with approximately two months of outflows in very liquid accounts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99FBD-51FA-46D3-97F8-6D60BD0C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3EB830-B17A-47F9-95D4-44B15A751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22812"/>
              </p:ext>
            </p:extLst>
          </p:nvPr>
        </p:nvGraphicFramePr>
        <p:xfrm>
          <a:off x="2049515" y="2857499"/>
          <a:ext cx="8408277" cy="261504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428669">
                  <a:extLst>
                    <a:ext uri="{9D8B030D-6E8A-4147-A177-3AD203B41FA5}">
                      <a16:colId xmlns:a16="http://schemas.microsoft.com/office/drawing/2014/main" val="2496153640"/>
                    </a:ext>
                  </a:extLst>
                </a:gridCol>
                <a:gridCol w="1979608">
                  <a:extLst>
                    <a:ext uri="{9D8B030D-6E8A-4147-A177-3AD203B41FA5}">
                      <a16:colId xmlns:a16="http://schemas.microsoft.com/office/drawing/2014/main" val="1750313108"/>
                    </a:ext>
                  </a:extLst>
                </a:gridCol>
              </a:tblGrid>
              <a:tr h="4358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Depository - Ending Balance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1,824,547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1762531"/>
                  </a:ext>
                </a:extLst>
              </a:tr>
              <a:tr h="4358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 for Current Month Expenditures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(250,000)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2096512"/>
                  </a:ext>
                </a:extLst>
              </a:tr>
              <a:tr h="4358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 for Next Month Expenditures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(250,000)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4396280"/>
                  </a:ext>
                </a:extLst>
              </a:tr>
              <a:tr h="4358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Upcoming Debt Service Payment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(100,000)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63480133"/>
                  </a:ext>
                </a:extLst>
              </a:tr>
              <a:tr h="4358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Upcoming Capital Purchase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(50,000)</a:t>
                      </a:r>
                      <a:endParaRPr lang="en-US" sz="2400" b="1" u="sng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86831244"/>
                  </a:ext>
                </a:extLst>
              </a:tr>
              <a:tr h="4358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to Consider Investing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1,174,547 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7942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988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7"/>
            <a:ext cx="10515600" cy="4504356"/>
          </a:xfrm>
        </p:spPr>
        <p:txBody>
          <a:bodyPr>
            <a:normAutofit/>
          </a:bodyPr>
          <a:lstStyle/>
          <a:p>
            <a:r>
              <a:rPr lang="en-US" sz="2800" b="1" dirty="0"/>
              <a:t>How much should I invest? (cont.)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Next question is what investments should you buy?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Remember </a:t>
            </a:r>
            <a:r>
              <a:rPr lang="en-US" sz="2800" b="1" u="sng" dirty="0"/>
              <a:t>S</a:t>
            </a:r>
            <a:r>
              <a:rPr lang="en-US" sz="2800" dirty="0"/>
              <a:t>afety, </a:t>
            </a:r>
            <a:r>
              <a:rPr lang="en-US" sz="2800" b="1" u="sng" dirty="0"/>
              <a:t>L</a:t>
            </a:r>
            <a:r>
              <a:rPr lang="en-US" sz="2800" dirty="0"/>
              <a:t>iquidity, </a:t>
            </a:r>
            <a:r>
              <a:rPr lang="en-US" sz="2800" b="1" u="sng" dirty="0"/>
              <a:t>Y</a:t>
            </a:r>
            <a:r>
              <a:rPr lang="en-US" sz="2800" dirty="0"/>
              <a:t>ield in that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Don’t buy anything you don’t understand or isn’t allowed by statutes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Consider laddering longer-term investments so that something is maturing monthly, for example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Must consider term to maturity in addition to statutory compliance – 30 year Treasuries probably not a good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30FC8-47BC-4942-8EEC-90971104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284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topics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61"/>
            <a:ext cx="10515600" cy="43027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Arbitrage is back!  - flip side of improved investment earnings</a:t>
            </a:r>
          </a:p>
          <a:p>
            <a:pPr marL="522900" lvl="1" indent="-342900"/>
            <a:r>
              <a:rPr lang="en-US" sz="2400" dirty="0"/>
              <a:t>Monitor</a:t>
            </a:r>
          </a:p>
          <a:p>
            <a:pPr marL="522900" lvl="1" indent="-342900"/>
            <a:r>
              <a:rPr lang="en-US" sz="2400" dirty="0"/>
              <a:t>Hire a professional consultant if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Bank mergers and failures</a:t>
            </a:r>
          </a:p>
          <a:p>
            <a:pPr marL="522900" lvl="1" indent="-342900"/>
            <a:r>
              <a:rPr lang="en-US" sz="2400" dirty="0"/>
              <a:t>Seems to have calmed down but always stay informed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LGC 203 is due on July 25</a:t>
            </a:r>
            <a:r>
              <a:rPr lang="en-US" sz="2400" baseline="30000" dirty="0"/>
              <a:t>th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Bank fraud is on the uptick</a:t>
            </a:r>
          </a:p>
          <a:p>
            <a:pPr marL="522900" lvl="1" indent="-342900"/>
            <a:r>
              <a:rPr lang="en-US" sz="2400" dirty="0"/>
              <a:t>Independently verify any requests for changes to vendor banking or mailing address information</a:t>
            </a:r>
          </a:p>
          <a:p>
            <a:pPr marL="522900" lvl="1" indent="-342900"/>
            <a:r>
              <a:rPr lang="en-US" sz="2400" dirty="0"/>
              <a:t>Use positive pay!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77457-A2AA-4164-82DF-8DC071CF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92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9804B-52FA-4664-B729-6691CFCE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C538C6-2319-4E65-AF87-4BC864BC1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Statutory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Investment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Predicting Idle Cash Amounts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Current 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Q&amp;A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27D572-6092-469C-B67F-1964AF5A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417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topics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7"/>
            <a:ext cx="10515600" cy="45043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Daily Deposit Requirement</a:t>
            </a:r>
          </a:p>
          <a:p>
            <a:pPr marL="522900" lvl="1" indent="-342900"/>
            <a:r>
              <a:rPr lang="en-US" sz="2800" dirty="0"/>
              <a:t>Some counties with no financial institutions eligible to be official depositories</a:t>
            </a:r>
          </a:p>
          <a:p>
            <a:pPr marL="522900" lvl="1" indent="-342900"/>
            <a:r>
              <a:rPr lang="en-US" sz="2800" dirty="0"/>
              <a:t>Creative ways small governments are dealing with issue</a:t>
            </a:r>
          </a:p>
          <a:p>
            <a:pPr marL="522900" lvl="1" indent="-342900"/>
            <a:r>
              <a:rPr lang="en-US" sz="2800" dirty="0"/>
              <a:t>Urban areas seeing an increase in banks that no longer accept cash for deposit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Maintain solid internal controls over cash and investments at all times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5EB78-0E46-490E-AF0B-C5B83190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458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EA0195-4C6B-40D0-8014-03325551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EB4744-400B-43BF-B8E6-C4781DF05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Sharon Edmundson</a:t>
            </a:r>
          </a:p>
          <a:p>
            <a:r>
              <a:rPr lang="en-US" sz="2800" dirty="0"/>
              <a:t>NCLM</a:t>
            </a:r>
          </a:p>
          <a:p>
            <a:r>
              <a:rPr lang="en-US" sz="2800" dirty="0"/>
              <a:t>(919) 280-6693</a:t>
            </a:r>
          </a:p>
          <a:p>
            <a:r>
              <a:rPr lang="en-US" sz="2800" dirty="0"/>
              <a:t>sedmundson@nclm.org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31FE3C-156C-4142-8B89-22F11C31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6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658D1E-7DC5-42E5-A69F-DBFCFDA9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960818-A7CE-460B-A442-7CF9E4B66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511"/>
            <a:ext cx="10515600" cy="4355302"/>
          </a:xfrm>
        </p:spPr>
        <p:txBody>
          <a:bodyPr>
            <a:normAutofit/>
          </a:bodyPr>
          <a:lstStyle/>
          <a:p>
            <a:r>
              <a:rPr lang="en-US" sz="2400" dirty="0"/>
              <a:t>NCGS 159-30 is the controlling statute – </a:t>
            </a:r>
            <a:r>
              <a:rPr lang="en-US" sz="2400" i="1" dirty="0"/>
              <a:t>Investment of Idle Funds</a:t>
            </a:r>
          </a:p>
          <a:p>
            <a:r>
              <a:rPr lang="en-US" sz="2400" dirty="0"/>
              <a:t>What does “</a:t>
            </a:r>
            <a:r>
              <a:rPr lang="en-US" sz="2400" i="1" dirty="0"/>
              <a:t>idle funds</a:t>
            </a:r>
            <a:r>
              <a:rPr lang="en-US" sz="2400" dirty="0"/>
              <a:t>” mean? </a:t>
            </a:r>
          </a:p>
          <a:p>
            <a:r>
              <a:rPr lang="en-US" sz="2400" dirty="0"/>
              <a:t>159-30(a) states: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</a:t>
            </a:r>
            <a:r>
              <a:rPr lang="en-US" sz="2400" u="sng" dirty="0"/>
              <a:t>May</a:t>
            </a:r>
            <a:r>
              <a:rPr lang="en-US" sz="2400" dirty="0"/>
              <a:t> deposit at interest or invest all or part of cash” in any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“Finance Officer </a:t>
            </a:r>
            <a:r>
              <a:rPr lang="en-US" sz="2400" u="sng" dirty="0"/>
              <a:t>shall</a:t>
            </a:r>
            <a:r>
              <a:rPr lang="en-US" sz="2400" dirty="0"/>
              <a:t> manage investments subject to whatever restrictions and directions the governing board may impose”.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“Finance Officer </a:t>
            </a:r>
            <a:r>
              <a:rPr lang="en-US" sz="2400" u="sng" dirty="0"/>
              <a:t>shall</a:t>
            </a:r>
            <a:r>
              <a:rPr lang="en-US" sz="2400" dirty="0"/>
              <a:t> have the power to purchase, sell, and exchange securities on behalf of the governing board”.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“The investment program </a:t>
            </a:r>
            <a:r>
              <a:rPr lang="en-US" sz="2400" u="sng" dirty="0"/>
              <a:t>shall</a:t>
            </a:r>
            <a:r>
              <a:rPr lang="en-US" sz="2400" dirty="0"/>
              <a:t> be so managed that investments and deposits can be converted into cash when needed.”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141C2D-04EB-41EA-98EB-C036C274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02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8B883D-EFE8-42A0-8670-7A6C933A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517E8A-ED05-407B-8C8E-F71B7C7E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NCGS159-30(b) and (b1)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Spells out the different institutions that local governments and public authorities may use to hold their deposits (statute has not been updated in some 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Requires that the funds be secured (collateralized) in accordance with 159-31(b)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26DAA-E9D3-4C51-B725-597CF100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3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1655"/>
            <a:ext cx="10515600" cy="4208158"/>
          </a:xfrm>
        </p:spPr>
        <p:txBody>
          <a:bodyPr>
            <a:normAutofit/>
          </a:bodyPr>
          <a:lstStyle/>
          <a:p>
            <a:r>
              <a:rPr lang="en-US" sz="2400" dirty="0"/>
              <a:t>NCGS 159-30 (c) gets into the “meat” of the statute – what investments </a:t>
            </a:r>
            <a:r>
              <a:rPr lang="en-US" sz="2400" u="sng" dirty="0"/>
              <a:t>can</a:t>
            </a:r>
            <a:r>
              <a:rPr lang="en-US" sz="2400" dirty="0"/>
              <a:t> a local government purchase: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 Treasuries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 Agency Debt – specific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State of NC debt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Bonds and notes of any NC local government,  unless disallowed by the LGC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AAA rated commercial paper (must be rated AAA by at least one major rating agency, and not have any rating below AAA by a major rating agency)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D682BB-6A8C-4F83-A337-B432B12B5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22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4207"/>
            <a:ext cx="10515600" cy="4155606"/>
          </a:xfrm>
        </p:spPr>
        <p:txBody>
          <a:bodyPr>
            <a:normAutofit/>
          </a:bodyPr>
          <a:lstStyle/>
          <a:p>
            <a:r>
              <a:rPr lang="en-US" sz="2400" dirty="0"/>
              <a:t>NCGS 159-30 (c) gets into the “meat” of the statute – what investments </a:t>
            </a:r>
            <a:r>
              <a:rPr lang="en-US" sz="2400" u="sng" dirty="0"/>
              <a:t>can</a:t>
            </a:r>
            <a:r>
              <a:rPr lang="en-US" sz="2400" dirty="0"/>
              <a:t> a local government purchase (cont.):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Shares in a mutual fund certified for local government use by the LGC, currently NCCMT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Commingled investment pool established by the State Treasurer – AGPIP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Comingled investment pool established by interlocal agreement by two or more local governments – currently NC CLASS and the NCLGIP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Repurchase agreements in certain circumstances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CDFC6C-0584-403E-BE0B-FE047E8B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81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7"/>
            <a:ext cx="10515600" cy="4504356"/>
          </a:xfrm>
        </p:spPr>
        <p:txBody>
          <a:bodyPr>
            <a:normAutofit/>
          </a:bodyPr>
          <a:lstStyle/>
          <a:p>
            <a:r>
              <a:rPr lang="en-US" sz="2400" b="1" dirty="0"/>
              <a:t>Specific Investment Details </a:t>
            </a:r>
          </a:p>
          <a:p>
            <a:r>
              <a:rPr lang="en-US" sz="2400" b="1" dirty="0"/>
              <a:t>Commingled investment pool established by the State Treasurer – AGPIP Fund [NCGS 159-30(c</a:t>
            </a:r>
            <a:r>
              <a:rPr lang="en-US" sz="2400" b="1"/>
              <a:t>)9]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Fund established initially to allow units that have established OPEB Trusts to have access to equities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Some additional uses including funds held in a LEOSSA trust by a local government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Minimum investment is $100,000 and withdrawals are limited to once a month generally; must be used for the purpose for which the trust was established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Potential for higher return but also higher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18AD04-EC7E-4561-AE8B-97543085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69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041"/>
            <a:ext cx="10515600" cy="4323771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Specific Investment Details (cont.)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/>
              <a:t>Shares in a mutual fund certified for local government use by the LGC [NCGS 159-30(c)(8)]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400" dirty="0"/>
              <a:t>Statutes recently changed to allow more than one certified mutual fund; currently NCCMT is the sole certified fund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400" dirty="0"/>
              <a:t>To become certified, fund managers/trustees must meet certain qualifications spelled out in </a:t>
            </a:r>
            <a:r>
              <a:rPr lang="en-US" sz="2400" dirty="0">
                <a:hlinkClick r:id="rId3"/>
              </a:rPr>
              <a:t>20 NCAC 03 .0712 MINIMUM FUND STANDARDS</a:t>
            </a:r>
            <a:r>
              <a:rPr lang="en-US" sz="2400" dirty="0"/>
              <a:t> including the requirement that the fund be registered with the SEC.  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400" dirty="0"/>
              <a:t>As an SEC registered government fund, the fund itself is monitored by the SEC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400" dirty="0"/>
              <a:t>Investments are limited to Treasuries and Agencies</a:t>
            </a:r>
          </a:p>
          <a:p>
            <a:pPr marL="817200" lvl="2" indent="-457200">
              <a:buFont typeface="+mj-lt"/>
              <a:buAutoNum type="arabicPeriod"/>
            </a:pPr>
            <a:endParaRPr lang="en-US" sz="1400" dirty="0"/>
          </a:p>
          <a:p>
            <a:pPr marL="6372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FFB7F-31D0-457C-8991-150CD8D2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2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5522B-1748-48A5-865B-D0B0A90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B99FC-01B6-4181-82B1-601E2158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7"/>
            <a:ext cx="10515600" cy="4504356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Specific Investment Details (cont.)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Local Government Investment Pools [NCGS 159-30(c)(10)]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400" dirty="0"/>
              <a:t>Investment pool is formed through interlocal agreements with initial participating governments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400" dirty="0"/>
              <a:t>Subsequent investing units become part of the ILA 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400" dirty="0"/>
              <a:t>No mechanism to be certified by the LGC because the law doesn’t require it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400" dirty="0"/>
              <a:t>Currently two in NC – NC CLASS and the NC Local Government Investment Pool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400" dirty="0"/>
              <a:t>All investments held by an LGIP must comply with the requirements of NCGS 159-30(c)</a:t>
            </a:r>
          </a:p>
          <a:p>
            <a:pPr marL="637200" lvl="1" indent="-457200">
              <a:buFont typeface="+mj-lt"/>
              <a:buAutoNum type="arabicPeriod"/>
            </a:pPr>
            <a:r>
              <a:rPr lang="en-US" sz="2400" dirty="0"/>
              <a:t>Not an SEC registered fund but the advisors are registered with the SEC</a:t>
            </a:r>
          </a:p>
          <a:p>
            <a:pPr lvl="1" indent="0">
              <a:buNone/>
            </a:pPr>
            <a:endParaRPr lang="en-US" dirty="0"/>
          </a:p>
          <a:p>
            <a:pPr marL="6372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478307-0A8B-4D26-AD0A-CB91376E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B86F-51D4-8B45-8312-FA2BCE60892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4621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LGIA Presentation July 2024" id="{9FBF11FA-6EAE-43A3-A730-BB27C253BC5F}" vid="{3239A49F-4D71-4336-A46F-236152589E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d74f47-8481-4236-aa54-a2020063ff13">
      <Terms xmlns="http://schemas.microsoft.com/office/infopath/2007/PartnerControls"/>
    </lcf76f155ced4ddcb4097134ff3c332f>
    <DocumentType xmlns="bbd74f47-8481-4236-aa54-a2020063ff13">Template</DocumentType>
    <TaxCatchAll xmlns="63e72ee9-c0f5-4c4e-a29d-ce9879c74ca7" xsi:nil="true"/>
    <Topic xmlns="bbd74f47-8481-4236-aa54-a2020063ff13">NCLM</Topi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343632B81F04CB0EB10978AD00424" ma:contentTypeVersion="19" ma:contentTypeDescription="Create a new document." ma:contentTypeScope="" ma:versionID="1cbddbbbd47fb16d215ec70a0c8a20f5">
  <xsd:schema xmlns:xsd="http://www.w3.org/2001/XMLSchema" xmlns:xs="http://www.w3.org/2001/XMLSchema" xmlns:p="http://schemas.microsoft.com/office/2006/metadata/properties" xmlns:ns2="bbd74f47-8481-4236-aa54-a2020063ff13" xmlns:ns3="63e72ee9-c0f5-4c4e-a29d-ce9879c74ca7" targetNamespace="http://schemas.microsoft.com/office/2006/metadata/properties" ma:root="true" ma:fieldsID="eaaa303eb6e0e39d90d27085767a1cd9" ns2:_="" ns3:_="">
    <xsd:import namespace="bbd74f47-8481-4236-aa54-a2020063ff13"/>
    <xsd:import namespace="63e72ee9-c0f5-4c4e-a29d-ce9879c74ca7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Topic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4f47-8481-4236-aa54-a2020063ff13" elementFormDefault="qualified">
    <xsd:import namespace="http://schemas.microsoft.com/office/2006/documentManagement/types"/>
    <xsd:import namespace="http://schemas.microsoft.com/office/infopath/2007/PartnerControls"/>
    <xsd:element name="DocumentType" ma:index="2" nillable="true" ma:displayName="Document Type" ma:format="Dropdown" ma:internalName="DocumentType" ma:readOnly="false">
      <xsd:simpleType>
        <xsd:restriction base="dms:Choice">
          <xsd:enumeration value="Brochure/Flyer"/>
          <xsd:enumeration value="Template"/>
          <xsd:enumeration value="Forms"/>
          <xsd:enumeration value="Newsletter"/>
          <xsd:enumeration value="Display/Signage"/>
          <xsd:enumeration value="Promotional Items"/>
        </xsd:restriction>
      </xsd:simpleType>
    </xsd:element>
    <xsd:element name="Topic" ma:index="3" nillable="true" ma:displayName="Topic" ma:default="Education (AML)" ma:format="Dropdown" ma:internalName="Topic" ma:readOnly="false">
      <xsd:simpleType>
        <xsd:restriction base="dms:Choice">
          <xsd:enumeration value="Education (AML)"/>
          <xsd:enumeration value="HBT"/>
          <xsd:enumeration value="WC"/>
          <xsd:enumeration value="PC"/>
          <xsd:enumeration value="Shield Services"/>
          <xsd:enumeration value="CityVision"/>
          <xsd:enumeration value="BMD Services"/>
          <xsd:enumeration value="Legislative Issues"/>
          <xsd:enumeration value="NCLM"/>
          <xsd:enumeration value="HWG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hidden="true" ma:internalName="MediaServiceKeyPoint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20581ea-c41a-4cd2-b372-d5ac6ea4e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72ee9-c0f5-4c4e-a29d-ce9879c74ca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827987d-af27-4d7c-9385-bc42e2077c9c}" ma:internalName="TaxCatchAll" ma:showField="CatchAllData" ma:web="63e72ee9-c0f5-4c4e-a29d-ce9879c74c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2243F-8FC8-4CF7-B559-478334FB2FE5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bd74f47-8481-4236-aa54-a2020063ff13"/>
    <ds:schemaRef ds:uri="http://schemas.microsoft.com/office/infopath/2007/PartnerControls"/>
    <ds:schemaRef ds:uri="63e72ee9-c0f5-4c4e-a29d-ce9879c74ca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3E23EE7-5F82-410B-BA90-8B7750033F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821E99-7D13-49FC-AD10-DDA4410DD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74f47-8481-4236-aa54-a2020063ff13"/>
    <ds:schemaRef ds:uri="63e72ee9-c0f5-4c4e-a29d-ce9879c74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NCLGIA Presentation July 2024</Template>
  <TotalTime>1</TotalTime>
  <Words>1504</Words>
  <Application>Microsoft Office PowerPoint</Application>
  <PresentationFormat>Widescreen</PresentationFormat>
  <Paragraphs>233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Cooper Black</vt:lpstr>
      <vt:lpstr>Wingdings</vt:lpstr>
      <vt:lpstr>Custom Design</vt:lpstr>
      <vt:lpstr>Effective cash management for local governments</vt:lpstr>
      <vt:lpstr>agenda</vt:lpstr>
      <vt:lpstr>Statutory requirements</vt:lpstr>
      <vt:lpstr>Statutory requirements</vt:lpstr>
      <vt:lpstr>Statutory requirements</vt:lpstr>
      <vt:lpstr>Statutory requirements</vt:lpstr>
      <vt:lpstr>Statutory requirements</vt:lpstr>
      <vt:lpstr>Statutory requirements</vt:lpstr>
      <vt:lpstr>Statutory requirements</vt:lpstr>
      <vt:lpstr>Comparison of certified mutual  fund vs lgip</vt:lpstr>
      <vt:lpstr>Investment planning</vt:lpstr>
      <vt:lpstr>Investment planning</vt:lpstr>
      <vt:lpstr>Investment planning</vt:lpstr>
      <vt:lpstr>Investment planning</vt:lpstr>
      <vt:lpstr>Investment planning</vt:lpstr>
      <vt:lpstr>Investment planning</vt:lpstr>
      <vt:lpstr>Investment planning</vt:lpstr>
      <vt:lpstr>Investment planning</vt:lpstr>
      <vt:lpstr>Current topics</vt:lpstr>
      <vt:lpstr>Current topics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Sanchez, Samantha</dc:creator>
  <cp:lastModifiedBy>Sanchez, Samantha</cp:lastModifiedBy>
  <cp:revision>1</cp:revision>
  <dcterms:created xsi:type="dcterms:W3CDTF">2024-07-22T13:58:56Z</dcterms:created>
  <dcterms:modified xsi:type="dcterms:W3CDTF">2024-07-22T14:00:10Z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0x010100E37343632B81F04CB0EB10978AD00424</vt:lpwstr>
  </property>
  <property fmtid="{D5CDD505-2E9C-101B-9397-08002B2CF9AE}" pid="3" name="MediaServiceImageTags">
    <vt:lpwstr/>
  </property>
</Properties>
</file>