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6" r:id="rId1"/>
  </p:sldMasterIdLst>
  <p:notesMasterIdLst>
    <p:notesMasterId r:id="rId45"/>
  </p:notesMasterIdLst>
  <p:sldIdLst>
    <p:sldId id="256" r:id="rId2"/>
    <p:sldId id="391" r:id="rId3"/>
    <p:sldId id="409" r:id="rId4"/>
    <p:sldId id="404" r:id="rId5"/>
    <p:sldId id="466" r:id="rId6"/>
    <p:sldId id="441" r:id="rId7"/>
    <p:sldId id="512" r:id="rId8"/>
    <p:sldId id="517" r:id="rId9"/>
    <p:sldId id="513" r:id="rId10"/>
    <p:sldId id="467" r:id="rId11"/>
    <p:sldId id="511" r:id="rId12"/>
    <p:sldId id="394" r:id="rId13"/>
    <p:sldId id="407" r:id="rId14"/>
    <p:sldId id="411" r:id="rId15"/>
    <p:sldId id="444" r:id="rId16"/>
    <p:sldId id="514" r:id="rId17"/>
    <p:sldId id="504" r:id="rId18"/>
    <p:sldId id="516" r:id="rId19"/>
    <p:sldId id="515" r:id="rId20"/>
    <p:sldId id="448" r:id="rId21"/>
    <p:sldId id="483" r:id="rId22"/>
    <p:sldId id="505" r:id="rId23"/>
    <p:sldId id="506" r:id="rId24"/>
    <p:sldId id="507" r:id="rId25"/>
    <p:sldId id="508" r:id="rId26"/>
    <p:sldId id="509" r:id="rId27"/>
    <p:sldId id="493" r:id="rId28"/>
    <p:sldId id="495" r:id="rId29"/>
    <p:sldId id="496" r:id="rId30"/>
    <p:sldId id="497" r:id="rId31"/>
    <p:sldId id="471" r:id="rId32"/>
    <p:sldId id="472" r:id="rId33"/>
    <p:sldId id="473" r:id="rId34"/>
    <p:sldId id="455" r:id="rId35"/>
    <p:sldId id="456" r:id="rId36"/>
    <p:sldId id="460" r:id="rId37"/>
    <p:sldId id="510" r:id="rId38"/>
    <p:sldId id="498" r:id="rId39"/>
    <p:sldId id="499" r:id="rId40"/>
    <p:sldId id="500" r:id="rId41"/>
    <p:sldId id="502" r:id="rId42"/>
    <p:sldId id="465" r:id="rId43"/>
    <p:sldId id="458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2AA77B1-6C9C-9B4E-9716-96F128FB8185}">
          <p14:sldIdLst>
            <p14:sldId id="256"/>
            <p14:sldId id="391"/>
            <p14:sldId id="409"/>
            <p14:sldId id="404"/>
            <p14:sldId id="466"/>
            <p14:sldId id="441"/>
            <p14:sldId id="512"/>
            <p14:sldId id="517"/>
            <p14:sldId id="513"/>
            <p14:sldId id="467"/>
            <p14:sldId id="511"/>
            <p14:sldId id="394"/>
            <p14:sldId id="407"/>
            <p14:sldId id="411"/>
            <p14:sldId id="444"/>
            <p14:sldId id="514"/>
            <p14:sldId id="504"/>
            <p14:sldId id="516"/>
            <p14:sldId id="515"/>
            <p14:sldId id="448"/>
            <p14:sldId id="483"/>
            <p14:sldId id="505"/>
            <p14:sldId id="506"/>
            <p14:sldId id="507"/>
            <p14:sldId id="508"/>
            <p14:sldId id="509"/>
            <p14:sldId id="493"/>
            <p14:sldId id="495"/>
            <p14:sldId id="496"/>
            <p14:sldId id="497"/>
          </p14:sldIdLst>
        </p14:section>
        <p14:section name="Untitled Section" id="{1FCB3076-1FC9-5347-9D1D-0BDBF3F52C2F}">
          <p14:sldIdLst>
            <p14:sldId id="471"/>
            <p14:sldId id="472"/>
            <p14:sldId id="473"/>
          </p14:sldIdLst>
        </p14:section>
        <p14:section name="Untitled Section" id="{95D2EDAB-0E4D-D346-9233-DD0227522CA7}">
          <p14:sldIdLst>
            <p14:sldId id="455"/>
            <p14:sldId id="456"/>
            <p14:sldId id="460"/>
            <p14:sldId id="510"/>
            <p14:sldId id="498"/>
            <p14:sldId id="499"/>
            <p14:sldId id="500"/>
            <p14:sldId id="502"/>
            <p14:sldId id="465"/>
            <p14:sldId id="4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5853"/>
  </p:normalViewPr>
  <p:slideViewPr>
    <p:cSldViewPr snapToGrid="0" snapToObjects="1">
      <p:cViewPr varScale="1">
        <p:scale>
          <a:sx n="109" d="100"/>
          <a:sy n="109" d="100"/>
        </p:scale>
        <p:origin x="2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NCSU</a:t>
            </a:r>
            <a:r>
              <a:rPr lang="en-US" sz="1200" baseline="0" dirty="0"/>
              <a:t> INDEX OF NORTH CAROLINA LEADING ECONOMIC INDICATORS</a:t>
            </a:r>
            <a:endParaRPr lang="en-US" sz="12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Sheet1!$A$2:$A$215</c:f>
              <c:strCache>
                <c:ptCount val="214"/>
                <c:pt idx="0">
                  <c:v>2007 feb</c:v>
                </c:pt>
                <c:pt idx="1">
                  <c:v>2007 mar</c:v>
                </c:pt>
                <c:pt idx="2">
                  <c:v>2007 apr</c:v>
                </c:pt>
                <c:pt idx="3">
                  <c:v>2007 may</c:v>
                </c:pt>
                <c:pt idx="4">
                  <c:v>2007 jun</c:v>
                </c:pt>
                <c:pt idx="5">
                  <c:v>2007 jul</c:v>
                </c:pt>
                <c:pt idx="6">
                  <c:v>2007 aug</c:v>
                </c:pt>
                <c:pt idx="7">
                  <c:v>2007 sep</c:v>
                </c:pt>
                <c:pt idx="8">
                  <c:v>2007 oct</c:v>
                </c:pt>
                <c:pt idx="9">
                  <c:v>2007 nov</c:v>
                </c:pt>
                <c:pt idx="10">
                  <c:v>2007 dec</c:v>
                </c:pt>
                <c:pt idx="11">
                  <c:v>2008 jan</c:v>
                </c:pt>
                <c:pt idx="12">
                  <c:v>2008 feb</c:v>
                </c:pt>
                <c:pt idx="13">
                  <c:v>2008 mar</c:v>
                </c:pt>
                <c:pt idx="14">
                  <c:v>2008 apr</c:v>
                </c:pt>
                <c:pt idx="15">
                  <c:v>2008 may</c:v>
                </c:pt>
                <c:pt idx="16">
                  <c:v>2008 jun</c:v>
                </c:pt>
                <c:pt idx="17">
                  <c:v>2008 jul</c:v>
                </c:pt>
                <c:pt idx="18">
                  <c:v>2008 aug</c:v>
                </c:pt>
                <c:pt idx="19">
                  <c:v>2008 sep</c:v>
                </c:pt>
                <c:pt idx="20">
                  <c:v>2008 oct</c:v>
                </c:pt>
                <c:pt idx="21">
                  <c:v>2008 nov</c:v>
                </c:pt>
                <c:pt idx="22">
                  <c:v>2008 dec</c:v>
                </c:pt>
                <c:pt idx="23">
                  <c:v>2009 jan</c:v>
                </c:pt>
                <c:pt idx="24">
                  <c:v>2009 feb</c:v>
                </c:pt>
                <c:pt idx="25">
                  <c:v>2009 mar</c:v>
                </c:pt>
                <c:pt idx="26">
                  <c:v>2009 apr</c:v>
                </c:pt>
                <c:pt idx="27">
                  <c:v>2009 may</c:v>
                </c:pt>
                <c:pt idx="28">
                  <c:v>2009 jun</c:v>
                </c:pt>
                <c:pt idx="29">
                  <c:v>2009 jul</c:v>
                </c:pt>
                <c:pt idx="30">
                  <c:v>2009 aug</c:v>
                </c:pt>
                <c:pt idx="31">
                  <c:v>2009 sep</c:v>
                </c:pt>
                <c:pt idx="32">
                  <c:v>2009 oct</c:v>
                </c:pt>
                <c:pt idx="33">
                  <c:v>2009 nov</c:v>
                </c:pt>
                <c:pt idx="34">
                  <c:v>2009 dec</c:v>
                </c:pt>
                <c:pt idx="35">
                  <c:v>2010 jan</c:v>
                </c:pt>
                <c:pt idx="36">
                  <c:v>2010 feb</c:v>
                </c:pt>
                <c:pt idx="37">
                  <c:v>2010 mar</c:v>
                </c:pt>
                <c:pt idx="38">
                  <c:v>2010 apr</c:v>
                </c:pt>
                <c:pt idx="39">
                  <c:v>2010 may</c:v>
                </c:pt>
                <c:pt idx="40">
                  <c:v>2010 jun</c:v>
                </c:pt>
                <c:pt idx="41">
                  <c:v>2010 jul</c:v>
                </c:pt>
                <c:pt idx="42">
                  <c:v>2010 aug</c:v>
                </c:pt>
                <c:pt idx="43">
                  <c:v>2010 sep</c:v>
                </c:pt>
                <c:pt idx="44">
                  <c:v>2010 oct</c:v>
                </c:pt>
                <c:pt idx="45">
                  <c:v>2010 nov</c:v>
                </c:pt>
                <c:pt idx="46">
                  <c:v>2010 dec</c:v>
                </c:pt>
                <c:pt idx="47">
                  <c:v>2011 jan</c:v>
                </c:pt>
                <c:pt idx="48">
                  <c:v>2011 feb</c:v>
                </c:pt>
                <c:pt idx="49">
                  <c:v>2011 mar</c:v>
                </c:pt>
                <c:pt idx="50">
                  <c:v>2011 apr</c:v>
                </c:pt>
                <c:pt idx="51">
                  <c:v>2011 may</c:v>
                </c:pt>
                <c:pt idx="52">
                  <c:v>2011 jun</c:v>
                </c:pt>
                <c:pt idx="53">
                  <c:v>2011 jul</c:v>
                </c:pt>
                <c:pt idx="54">
                  <c:v>2011 aug</c:v>
                </c:pt>
                <c:pt idx="55">
                  <c:v>2011 sep</c:v>
                </c:pt>
                <c:pt idx="56">
                  <c:v>2011 oct</c:v>
                </c:pt>
                <c:pt idx="57">
                  <c:v>2011 nov</c:v>
                </c:pt>
                <c:pt idx="58">
                  <c:v>2011 dec</c:v>
                </c:pt>
                <c:pt idx="59">
                  <c:v>2012 jan</c:v>
                </c:pt>
                <c:pt idx="60">
                  <c:v>2012 feb</c:v>
                </c:pt>
                <c:pt idx="61">
                  <c:v>2012 mar</c:v>
                </c:pt>
                <c:pt idx="62">
                  <c:v>2012 apr</c:v>
                </c:pt>
                <c:pt idx="63">
                  <c:v>2012 may</c:v>
                </c:pt>
                <c:pt idx="64">
                  <c:v>2012 jun</c:v>
                </c:pt>
                <c:pt idx="65">
                  <c:v>2012 jul</c:v>
                </c:pt>
                <c:pt idx="66">
                  <c:v>2012 aug</c:v>
                </c:pt>
                <c:pt idx="67">
                  <c:v>2012 sep</c:v>
                </c:pt>
                <c:pt idx="68">
                  <c:v>2012 oct</c:v>
                </c:pt>
                <c:pt idx="69">
                  <c:v>2012 nov</c:v>
                </c:pt>
                <c:pt idx="70">
                  <c:v>2012 dec</c:v>
                </c:pt>
                <c:pt idx="71">
                  <c:v>2013 jan</c:v>
                </c:pt>
                <c:pt idx="72">
                  <c:v>2013 feb</c:v>
                </c:pt>
                <c:pt idx="73">
                  <c:v>2013 mar</c:v>
                </c:pt>
                <c:pt idx="74">
                  <c:v>2013 apr</c:v>
                </c:pt>
                <c:pt idx="75">
                  <c:v>2013 may</c:v>
                </c:pt>
                <c:pt idx="76">
                  <c:v>2013 jun</c:v>
                </c:pt>
                <c:pt idx="77">
                  <c:v>2013 jul</c:v>
                </c:pt>
                <c:pt idx="78">
                  <c:v>2013 aug</c:v>
                </c:pt>
                <c:pt idx="79">
                  <c:v>2013 sep</c:v>
                </c:pt>
                <c:pt idx="80">
                  <c:v>2013 oct</c:v>
                </c:pt>
                <c:pt idx="81">
                  <c:v>2013 nov</c:v>
                </c:pt>
                <c:pt idx="82">
                  <c:v>2013 dec</c:v>
                </c:pt>
                <c:pt idx="83">
                  <c:v>2014 jan</c:v>
                </c:pt>
                <c:pt idx="84">
                  <c:v>2014 feb</c:v>
                </c:pt>
                <c:pt idx="85">
                  <c:v>2014 mar</c:v>
                </c:pt>
                <c:pt idx="86">
                  <c:v>2014 apr</c:v>
                </c:pt>
                <c:pt idx="87">
                  <c:v>2014 may</c:v>
                </c:pt>
                <c:pt idx="88">
                  <c:v>2014 jun</c:v>
                </c:pt>
                <c:pt idx="89">
                  <c:v>2014 jul</c:v>
                </c:pt>
                <c:pt idx="90">
                  <c:v>2014 aug</c:v>
                </c:pt>
                <c:pt idx="91">
                  <c:v>2014 sep</c:v>
                </c:pt>
                <c:pt idx="92">
                  <c:v>2014 oct</c:v>
                </c:pt>
                <c:pt idx="93">
                  <c:v>2014 nov</c:v>
                </c:pt>
                <c:pt idx="94">
                  <c:v>2014 dec</c:v>
                </c:pt>
                <c:pt idx="95">
                  <c:v>2015 jan</c:v>
                </c:pt>
                <c:pt idx="96">
                  <c:v>2015 feb</c:v>
                </c:pt>
                <c:pt idx="97">
                  <c:v>2015 mar</c:v>
                </c:pt>
                <c:pt idx="98">
                  <c:v>2015 apr</c:v>
                </c:pt>
                <c:pt idx="99">
                  <c:v>2015 may</c:v>
                </c:pt>
                <c:pt idx="100">
                  <c:v>2015 jun</c:v>
                </c:pt>
                <c:pt idx="101">
                  <c:v>2015 jul</c:v>
                </c:pt>
                <c:pt idx="102">
                  <c:v>2015 aug</c:v>
                </c:pt>
                <c:pt idx="103">
                  <c:v>2015 sep</c:v>
                </c:pt>
                <c:pt idx="104">
                  <c:v>2015 oct</c:v>
                </c:pt>
                <c:pt idx="105">
                  <c:v>2015 nov</c:v>
                </c:pt>
                <c:pt idx="106">
                  <c:v>2015 dec</c:v>
                </c:pt>
                <c:pt idx="107">
                  <c:v>2016 jan</c:v>
                </c:pt>
                <c:pt idx="108">
                  <c:v>2016 feb</c:v>
                </c:pt>
                <c:pt idx="109">
                  <c:v>2016 mar</c:v>
                </c:pt>
                <c:pt idx="110">
                  <c:v>2016 apr</c:v>
                </c:pt>
                <c:pt idx="111">
                  <c:v>2016 may</c:v>
                </c:pt>
                <c:pt idx="112">
                  <c:v>2016 june </c:v>
                </c:pt>
                <c:pt idx="113">
                  <c:v>2016 jul</c:v>
                </c:pt>
                <c:pt idx="114">
                  <c:v>2016 aug</c:v>
                </c:pt>
                <c:pt idx="115">
                  <c:v>2016 sep</c:v>
                </c:pt>
                <c:pt idx="116">
                  <c:v>2016 oct</c:v>
                </c:pt>
                <c:pt idx="117">
                  <c:v>2016 nov</c:v>
                </c:pt>
                <c:pt idx="118">
                  <c:v>2016 dec</c:v>
                </c:pt>
                <c:pt idx="119">
                  <c:v>2017 jan </c:v>
                </c:pt>
                <c:pt idx="120">
                  <c:v>2017 feb</c:v>
                </c:pt>
                <c:pt idx="121">
                  <c:v>2017 mar</c:v>
                </c:pt>
                <c:pt idx="122">
                  <c:v>2017 apr</c:v>
                </c:pt>
                <c:pt idx="123">
                  <c:v>2017 may</c:v>
                </c:pt>
                <c:pt idx="124">
                  <c:v>2017 june</c:v>
                </c:pt>
                <c:pt idx="125">
                  <c:v>2017 jul</c:v>
                </c:pt>
                <c:pt idx="126">
                  <c:v>2017 aug</c:v>
                </c:pt>
                <c:pt idx="127">
                  <c:v>2017 sep</c:v>
                </c:pt>
                <c:pt idx="128">
                  <c:v>2017 oct</c:v>
                </c:pt>
                <c:pt idx="129">
                  <c:v>2017 nov</c:v>
                </c:pt>
                <c:pt idx="130">
                  <c:v>2017 dec</c:v>
                </c:pt>
                <c:pt idx="131">
                  <c:v>2018 jan</c:v>
                </c:pt>
                <c:pt idx="132">
                  <c:v>2018 feb</c:v>
                </c:pt>
                <c:pt idx="133">
                  <c:v>2018 mar</c:v>
                </c:pt>
                <c:pt idx="134">
                  <c:v>2018 apr</c:v>
                </c:pt>
                <c:pt idx="135">
                  <c:v>2018 may</c:v>
                </c:pt>
                <c:pt idx="136">
                  <c:v>2018 june</c:v>
                </c:pt>
                <c:pt idx="137">
                  <c:v>2018 jul</c:v>
                </c:pt>
                <c:pt idx="138">
                  <c:v>2018 aug</c:v>
                </c:pt>
                <c:pt idx="139">
                  <c:v>2018 sep </c:v>
                </c:pt>
                <c:pt idx="140">
                  <c:v>2018 oct</c:v>
                </c:pt>
                <c:pt idx="141">
                  <c:v>2018 nov</c:v>
                </c:pt>
                <c:pt idx="142">
                  <c:v>2018 dec</c:v>
                </c:pt>
                <c:pt idx="143">
                  <c:v>2019 jan</c:v>
                </c:pt>
                <c:pt idx="144">
                  <c:v>2019 feb</c:v>
                </c:pt>
                <c:pt idx="145">
                  <c:v>2019 mar</c:v>
                </c:pt>
                <c:pt idx="146">
                  <c:v>2019 apr</c:v>
                </c:pt>
                <c:pt idx="147">
                  <c:v>2019 may</c:v>
                </c:pt>
                <c:pt idx="148">
                  <c:v>2019 jun</c:v>
                </c:pt>
                <c:pt idx="149">
                  <c:v>2019 jul </c:v>
                </c:pt>
                <c:pt idx="150">
                  <c:v>2019 sept</c:v>
                </c:pt>
                <c:pt idx="151">
                  <c:v>2019 oct</c:v>
                </c:pt>
                <c:pt idx="152">
                  <c:v>2019 nov</c:v>
                </c:pt>
                <c:pt idx="153">
                  <c:v>2019 dec</c:v>
                </c:pt>
                <c:pt idx="154">
                  <c:v>2020 jan</c:v>
                </c:pt>
                <c:pt idx="155">
                  <c:v>2020 feb</c:v>
                </c:pt>
                <c:pt idx="156">
                  <c:v>2020 mar</c:v>
                </c:pt>
                <c:pt idx="157">
                  <c:v>2020 apr</c:v>
                </c:pt>
                <c:pt idx="158">
                  <c:v>2020 may</c:v>
                </c:pt>
                <c:pt idx="159">
                  <c:v>2020 jun</c:v>
                </c:pt>
                <c:pt idx="160">
                  <c:v>2020 jul</c:v>
                </c:pt>
                <c:pt idx="161">
                  <c:v>2020 aug</c:v>
                </c:pt>
                <c:pt idx="162">
                  <c:v>2020 sept</c:v>
                </c:pt>
                <c:pt idx="163">
                  <c:v>2020 oct</c:v>
                </c:pt>
                <c:pt idx="164">
                  <c:v>2020 nov</c:v>
                </c:pt>
                <c:pt idx="165">
                  <c:v>2020 dec</c:v>
                </c:pt>
                <c:pt idx="166">
                  <c:v>2021 jan</c:v>
                </c:pt>
                <c:pt idx="167">
                  <c:v>2021 feb</c:v>
                </c:pt>
                <c:pt idx="168">
                  <c:v>2021 mar</c:v>
                </c:pt>
                <c:pt idx="169">
                  <c:v>2021 april</c:v>
                </c:pt>
                <c:pt idx="170">
                  <c:v>2021 may</c:v>
                </c:pt>
                <c:pt idx="171">
                  <c:v>2021 jun</c:v>
                </c:pt>
                <c:pt idx="172">
                  <c:v>2021 jul</c:v>
                </c:pt>
                <c:pt idx="173">
                  <c:v>2021 aug</c:v>
                </c:pt>
                <c:pt idx="174">
                  <c:v>2021 sept</c:v>
                </c:pt>
                <c:pt idx="175">
                  <c:v>2021 oct</c:v>
                </c:pt>
                <c:pt idx="176">
                  <c:v>2021 nov</c:v>
                </c:pt>
                <c:pt idx="177">
                  <c:v>2021 dec</c:v>
                </c:pt>
                <c:pt idx="178">
                  <c:v>2022 jan</c:v>
                </c:pt>
                <c:pt idx="179">
                  <c:v>2022 feb</c:v>
                </c:pt>
                <c:pt idx="180">
                  <c:v>2022 mar</c:v>
                </c:pt>
                <c:pt idx="181">
                  <c:v>2022 apr</c:v>
                </c:pt>
                <c:pt idx="182">
                  <c:v>2022 may</c:v>
                </c:pt>
                <c:pt idx="183">
                  <c:v>2022 jun</c:v>
                </c:pt>
                <c:pt idx="184">
                  <c:v>2022 july</c:v>
                </c:pt>
                <c:pt idx="185">
                  <c:v>2022 aug</c:v>
                </c:pt>
                <c:pt idx="186">
                  <c:v>2022 sept</c:v>
                </c:pt>
                <c:pt idx="187">
                  <c:v>2022 oct</c:v>
                </c:pt>
                <c:pt idx="188">
                  <c:v>2022 nov</c:v>
                </c:pt>
                <c:pt idx="189">
                  <c:v>2022 dec</c:v>
                </c:pt>
                <c:pt idx="190">
                  <c:v>2023 jan</c:v>
                </c:pt>
                <c:pt idx="191">
                  <c:v>2023 feb</c:v>
                </c:pt>
                <c:pt idx="192">
                  <c:v>2023 mar</c:v>
                </c:pt>
                <c:pt idx="193">
                  <c:v>2023 apr</c:v>
                </c:pt>
                <c:pt idx="194">
                  <c:v>2023 may</c:v>
                </c:pt>
                <c:pt idx="195">
                  <c:v>2023 june</c:v>
                </c:pt>
                <c:pt idx="196">
                  <c:v>2023 july</c:v>
                </c:pt>
                <c:pt idx="197">
                  <c:v>2023 August 94.15</c:v>
                </c:pt>
                <c:pt idx="198">
                  <c:v>2023 Sept</c:v>
                </c:pt>
                <c:pt idx="199">
                  <c:v>2023 oct</c:v>
                </c:pt>
                <c:pt idx="200">
                  <c:v>2023 nov</c:v>
                </c:pt>
                <c:pt idx="201">
                  <c:v>2023 dec</c:v>
                </c:pt>
                <c:pt idx="202">
                  <c:v>2024 jan</c:v>
                </c:pt>
                <c:pt idx="203">
                  <c:v>2024 feb</c:v>
                </c:pt>
                <c:pt idx="204">
                  <c:v>2024 mar</c:v>
                </c:pt>
                <c:pt idx="205">
                  <c:v>2024 apr</c:v>
                </c:pt>
                <c:pt idx="206">
                  <c:v>2024 may</c:v>
                </c:pt>
                <c:pt idx="207">
                  <c:v>2024 June</c:v>
                </c:pt>
                <c:pt idx="208">
                  <c:v>2024 July</c:v>
                </c:pt>
                <c:pt idx="209">
                  <c:v>2024 Aug</c:v>
                </c:pt>
                <c:pt idx="210">
                  <c:v>2024 sept</c:v>
                </c:pt>
                <c:pt idx="211">
                  <c:v>2024 oct</c:v>
                </c:pt>
                <c:pt idx="212">
                  <c:v>2024 nov</c:v>
                </c:pt>
                <c:pt idx="213">
                  <c:v>2024  dec</c:v>
                </c:pt>
              </c:strCache>
            </c:strRef>
          </c:cat>
          <c:val>
            <c:numRef>
              <c:f>Sheet1!$B$2:$B$215</c:f>
              <c:numCache>
                <c:formatCode>General</c:formatCode>
                <c:ptCount val="214"/>
                <c:pt idx="0">
                  <c:v>94.95</c:v>
                </c:pt>
                <c:pt idx="1">
                  <c:v>95.68</c:v>
                </c:pt>
                <c:pt idx="2">
                  <c:v>94.8</c:v>
                </c:pt>
                <c:pt idx="3">
                  <c:v>95.11</c:v>
                </c:pt>
                <c:pt idx="4">
                  <c:v>95.24</c:v>
                </c:pt>
                <c:pt idx="5">
                  <c:v>94.64</c:v>
                </c:pt>
                <c:pt idx="6">
                  <c:v>93.05</c:v>
                </c:pt>
                <c:pt idx="7">
                  <c:v>93.4</c:v>
                </c:pt>
                <c:pt idx="8">
                  <c:v>92.41</c:v>
                </c:pt>
                <c:pt idx="9">
                  <c:v>92.67</c:v>
                </c:pt>
                <c:pt idx="10">
                  <c:v>91.28</c:v>
                </c:pt>
                <c:pt idx="11">
                  <c:v>90.83</c:v>
                </c:pt>
                <c:pt idx="12">
                  <c:v>89.63</c:v>
                </c:pt>
                <c:pt idx="13">
                  <c:v>89.23</c:v>
                </c:pt>
                <c:pt idx="14">
                  <c:v>88.8</c:v>
                </c:pt>
                <c:pt idx="15">
                  <c:v>87.76</c:v>
                </c:pt>
                <c:pt idx="16">
                  <c:v>88.86</c:v>
                </c:pt>
                <c:pt idx="17">
                  <c:v>87.05</c:v>
                </c:pt>
                <c:pt idx="18">
                  <c:v>86.26</c:v>
                </c:pt>
                <c:pt idx="19">
                  <c:v>83.99</c:v>
                </c:pt>
                <c:pt idx="20">
                  <c:v>83.48</c:v>
                </c:pt>
                <c:pt idx="21">
                  <c:v>81.05</c:v>
                </c:pt>
                <c:pt idx="22">
                  <c:v>79.64</c:v>
                </c:pt>
                <c:pt idx="23">
                  <c:v>79.760000000000005</c:v>
                </c:pt>
                <c:pt idx="24">
                  <c:v>78.88</c:v>
                </c:pt>
                <c:pt idx="25">
                  <c:v>78.17</c:v>
                </c:pt>
                <c:pt idx="26">
                  <c:v>79.040000000000006</c:v>
                </c:pt>
                <c:pt idx="27">
                  <c:v>81.209999999999994</c:v>
                </c:pt>
                <c:pt idx="28">
                  <c:v>82.25</c:v>
                </c:pt>
                <c:pt idx="29">
                  <c:v>82.63</c:v>
                </c:pt>
                <c:pt idx="30">
                  <c:v>84.87</c:v>
                </c:pt>
                <c:pt idx="31">
                  <c:v>85.99</c:v>
                </c:pt>
                <c:pt idx="32">
                  <c:v>85.84</c:v>
                </c:pt>
                <c:pt idx="33">
                  <c:v>86.27</c:v>
                </c:pt>
                <c:pt idx="34">
                  <c:v>86.62</c:v>
                </c:pt>
                <c:pt idx="35">
                  <c:v>88.11</c:v>
                </c:pt>
                <c:pt idx="36">
                  <c:v>88.11</c:v>
                </c:pt>
                <c:pt idx="37">
                  <c:v>87.9</c:v>
                </c:pt>
                <c:pt idx="38">
                  <c:v>89.4</c:v>
                </c:pt>
                <c:pt idx="39">
                  <c:v>88.52</c:v>
                </c:pt>
                <c:pt idx="40">
                  <c:v>86.96</c:v>
                </c:pt>
                <c:pt idx="41">
                  <c:v>86.53</c:v>
                </c:pt>
                <c:pt idx="42">
                  <c:v>86.54</c:v>
                </c:pt>
                <c:pt idx="43">
                  <c:v>85.88</c:v>
                </c:pt>
                <c:pt idx="44">
                  <c:v>87.32</c:v>
                </c:pt>
                <c:pt idx="45">
                  <c:v>87.29</c:v>
                </c:pt>
                <c:pt idx="46">
                  <c:v>87.07</c:v>
                </c:pt>
                <c:pt idx="47">
                  <c:v>88.55</c:v>
                </c:pt>
                <c:pt idx="48">
                  <c:v>89.89</c:v>
                </c:pt>
                <c:pt idx="49">
                  <c:v>88.73</c:v>
                </c:pt>
                <c:pt idx="50">
                  <c:v>88.25</c:v>
                </c:pt>
                <c:pt idx="51">
                  <c:v>88.47</c:v>
                </c:pt>
                <c:pt idx="52">
                  <c:v>88.57</c:v>
                </c:pt>
                <c:pt idx="53">
                  <c:v>87.85</c:v>
                </c:pt>
                <c:pt idx="54">
                  <c:v>86.83</c:v>
                </c:pt>
                <c:pt idx="55">
                  <c:v>85.62</c:v>
                </c:pt>
                <c:pt idx="56">
                  <c:v>86.85</c:v>
                </c:pt>
                <c:pt idx="57">
                  <c:v>88.46</c:v>
                </c:pt>
                <c:pt idx="58">
                  <c:v>86.63</c:v>
                </c:pt>
                <c:pt idx="59">
                  <c:v>89.9</c:v>
                </c:pt>
                <c:pt idx="60">
                  <c:v>89.3</c:v>
                </c:pt>
                <c:pt idx="61">
                  <c:v>88.8</c:v>
                </c:pt>
                <c:pt idx="62">
                  <c:v>88.5</c:v>
                </c:pt>
                <c:pt idx="63">
                  <c:v>88.8</c:v>
                </c:pt>
                <c:pt idx="64">
                  <c:v>87.8</c:v>
                </c:pt>
                <c:pt idx="65">
                  <c:v>87.74</c:v>
                </c:pt>
                <c:pt idx="66">
                  <c:v>87.49</c:v>
                </c:pt>
                <c:pt idx="67">
                  <c:v>87.69</c:v>
                </c:pt>
                <c:pt idx="68">
                  <c:v>89.73</c:v>
                </c:pt>
                <c:pt idx="69">
                  <c:v>89.97</c:v>
                </c:pt>
                <c:pt idx="70">
                  <c:v>89.59</c:v>
                </c:pt>
                <c:pt idx="71">
                  <c:v>89.5</c:v>
                </c:pt>
                <c:pt idx="72">
                  <c:v>89.3</c:v>
                </c:pt>
                <c:pt idx="73">
                  <c:v>89</c:v>
                </c:pt>
                <c:pt idx="74">
                  <c:v>90.16</c:v>
                </c:pt>
                <c:pt idx="75">
                  <c:v>90.26</c:v>
                </c:pt>
                <c:pt idx="76">
                  <c:v>90.16</c:v>
                </c:pt>
                <c:pt idx="77">
                  <c:v>90.64</c:v>
                </c:pt>
                <c:pt idx="78">
                  <c:v>94.2</c:v>
                </c:pt>
                <c:pt idx="79">
                  <c:v>96.41</c:v>
                </c:pt>
                <c:pt idx="80">
                  <c:v>96.52</c:v>
                </c:pt>
                <c:pt idx="81">
                  <c:v>97.19</c:v>
                </c:pt>
                <c:pt idx="82">
                  <c:v>97.95</c:v>
                </c:pt>
                <c:pt idx="83">
                  <c:v>96.72</c:v>
                </c:pt>
                <c:pt idx="84">
                  <c:v>95.2</c:v>
                </c:pt>
                <c:pt idx="85">
                  <c:v>99.9</c:v>
                </c:pt>
                <c:pt idx="86">
                  <c:v>100.2</c:v>
                </c:pt>
                <c:pt idx="87">
                  <c:v>94.34</c:v>
                </c:pt>
                <c:pt idx="88">
                  <c:v>94.25</c:v>
                </c:pt>
                <c:pt idx="89">
                  <c:v>95.86</c:v>
                </c:pt>
                <c:pt idx="90">
                  <c:v>95.83</c:v>
                </c:pt>
                <c:pt idx="91">
                  <c:v>94.48</c:v>
                </c:pt>
                <c:pt idx="92">
                  <c:v>94.45</c:v>
                </c:pt>
                <c:pt idx="93">
                  <c:v>94.68</c:v>
                </c:pt>
                <c:pt idx="94">
                  <c:v>93.82</c:v>
                </c:pt>
                <c:pt idx="95">
                  <c:v>92.26</c:v>
                </c:pt>
                <c:pt idx="96">
                  <c:v>92.32</c:v>
                </c:pt>
                <c:pt idx="97">
                  <c:v>91.49</c:v>
                </c:pt>
                <c:pt idx="98">
                  <c:v>92.25</c:v>
                </c:pt>
                <c:pt idx="99">
                  <c:v>92.22</c:v>
                </c:pt>
                <c:pt idx="100">
                  <c:v>91.49</c:v>
                </c:pt>
                <c:pt idx="101">
                  <c:v>91.78</c:v>
                </c:pt>
                <c:pt idx="102">
                  <c:v>91.45</c:v>
                </c:pt>
                <c:pt idx="103">
                  <c:v>90.73</c:v>
                </c:pt>
                <c:pt idx="104">
                  <c:v>91.87</c:v>
                </c:pt>
                <c:pt idx="105">
                  <c:v>90.92</c:v>
                </c:pt>
                <c:pt idx="106">
                  <c:v>95.77</c:v>
                </c:pt>
                <c:pt idx="107">
                  <c:v>93.73</c:v>
                </c:pt>
                <c:pt idx="108">
                  <c:v>94.69</c:v>
                </c:pt>
                <c:pt idx="109">
                  <c:v>94.33</c:v>
                </c:pt>
                <c:pt idx="110">
                  <c:v>97.57</c:v>
                </c:pt>
                <c:pt idx="111">
                  <c:v>94.57</c:v>
                </c:pt>
                <c:pt idx="112">
                  <c:v>94.61</c:v>
                </c:pt>
                <c:pt idx="113">
                  <c:v>95.83</c:v>
                </c:pt>
                <c:pt idx="114">
                  <c:v>94.42</c:v>
                </c:pt>
                <c:pt idx="115">
                  <c:v>94.28</c:v>
                </c:pt>
                <c:pt idx="116">
                  <c:v>94.01</c:v>
                </c:pt>
                <c:pt idx="117">
                  <c:v>96.63</c:v>
                </c:pt>
                <c:pt idx="118">
                  <c:v>96.71</c:v>
                </c:pt>
                <c:pt idx="119">
                  <c:v>97.11</c:v>
                </c:pt>
                <c:pt idx="120">
                  <c:v>98.8</c:v>
                </c:pt>
                <c:pt idx="121">
                  <c:v>98.4</c:v>
                </c:pt>
                <c:pt idx="122">
                  <c:v>96.23</c:v>
                </c:pt>
                <c:pt idx="123">
                  <c:v>97.83</c:v>
                </c:pt>
                <c:pt idx="124">
                  <c:v>97.85</c:v>
                </c:pt>
                <c:pt idx="125">
                  <c:v>98.87</c:v>
                </c:pt>
                <c:pt idx="126">
                  <c:v>98.12</c:v>
                </c:pt>
                <c:pt idx="127">
                  <c:v>97.67</c:v>
                </c:pt>
                <c:pt idx="128">
                  <c:v>100.04</c:v>
                </c:pt>
                <c:pt idx="129">
                  <c:v>99.83</c:v>
                </c:pt>
                <c:pt idx="130">
                  <c:v>99.36</c:v>
                </c:pt>
                <c:pt idx="131">
                  <c:v>99.97</c:v>
                </c:pt>
                <c:pt idx="132">
                  <c:v>100.86</c:v>
                </c:pt>
                <c:pt idx="133">
                  <c:v>99.16</c:v>
                </c:pt>
                <c:pt idx="134">
                  <c:v>99.24</c:v>
                </c:pt>
                <c:pt idx="135">
                  <c:v>99.09</c:v>
                </c:pt>
                <c:pt idx="136">
                  <c:v>100.03</c:v>
                </c:pt>
                <c:pt idx="137">
                  <c:v>100.14</c:v>
                </c:pt>
                <c:pt idx="138">
                  <c:v>100.15</c:v>
                </c:pt>
                <c:pt idx="139">
                  <c:v>88.77</c:v>
                </c:pt>
                <c:pt idx="140">
                  <c:v>92.99</c:v>
                </c:pt>
                <c:pt idx="141">
                  <c:v>93.48</c:v>
                </c:pt>
                <c:pt idx="142">
                  <c:v>91.83</c:v>
                </c:pt>
                <c:pt idx="143">
                  <c:v>92.69</c:v>
                </c:pt>
                <c:pt idx="144">
                  <c:v>92.97</c:v>
                </c:pt>
                <c:pt idx="145">
                  <c:v>92.29</c:v>
                </c:pt>
                <c:pt idx="146">
                  <c:v>93.29</c:v>
                </c:pt>
                <c:pt idx="147">
                  <c:v>93.17</c:v>
                </c:pt>
                <c:pt idx="148">
                  <c:v>92.22</c:v>
                </c:pt>
                <c:pt idx="149">
                  <c:v>92.08</c:v>
                </c:pt>
                <c:pt idx="150">
                  <c:v>92.13</c:v>
                </c:pt>
                <c:pt idx="151">
                  <c:v>91.58</c:v>
                </c:pt>
                <c:pt idx="152">
                  <c:v>92.04</c:v>
                </c:pt>
                <c:pt idx="153">
                  <c:v>93.02</c:v>
                </c:pt>
                <c:pt idx="154">
                  <c:v>92.94</c:v>
                </c:pt>
                <c:pt idx="155">
                  <c:v>96.91</c:v>
                </c:pt>
                <c:pt idx="156">
                  <c:v>93.87</c:v>
                </c:pt>
                <c:pt idx="157">
                  <c:v>85.61</c:v>
                </c:pt>
                <c:pt idx="158">
                  <c:v>79.239999999999995</c:v>
                </c:pt>
                <c:pt idx="159">
                  <c:v>83.13</c:v>
                </c:pt>
                <c:pt idx="160">
                  <c:v>88.26</c:v>
                </c:pt>
                <c:pt idx="161">
                  <c:v>96.24</c:v>
                </c:pt>
                <c:pt idx="162">
                  <c:v>99.38</c:v>
                </c:pt>
                <c:pt idx="163">
                  <c:v>100.1</c:v>
                </c:pt>
                <c:pt idx="164">
                  <c:v>101.4</c:v>
                </c:pt>
                <c:pt idx="165">
                  <c:v>102.4</c:v>
                </c:pt>
                <c:pt idx="166">
                  <c:v>103</c:v>
                </c:pt>
                <c:pt idx="167">
                  <c:v>94.2</c:v>
                </c:pt>
                <c:pt idx="168">
                  <c:v>95.9</c:v>
                </c:pt>
                <c:pt idx="169">
                  <c:v>95.6</c:v>
                </c:pt>
                <c:pt idx="170">
                  <c:v>96.3</c:v>
                </c:pt>
                <c:pt idx="171">
                  <c:v>96.1</c:v>
                </c:pt>
                <c:pt idx="172">
                  <c:v>96.6</c:v>
                </c:pt>
                <c:pt idx="173">
                  <c:v>96.2</c:v>
                </c:pt>
                <c:pt idx="174">
                  <c:v>95.7</c:v>
                </c:pt>
                <c:pt idx="175">
                  <c:v>98.5</c:v>
                </c:pt>
                <c:pt idx="176">
                  <c:v>98.3</c:v>
                </c:pt>
                <c:pt idx="177">
                  <c:v>98.2</c:v>
                </c:pt>
                <c:pt idx="178">
                  <c:v>100.6</c:v>
                </c:pt>
                <c:pt idx="179">
                  <c:v>100</c:v>
                </c:pt>
                <c:pt idx="180">
                  <c:v>101.7</c:v>
                </c:pt>
                <c:pt idx="181">
                  <c:v>100.9</c:v>
                </c:pt>
                <c:pt idx="182">
                  <c:v>102.4</c:v>
                </c:pt>
                <c:pt idx="183">
                  <c:v>98.9</c:v>
                </c:pt>
                <c:pt idx="184">
                  <c:v>97.4</c:v>
                </c:pt>
                <c:pt idx="185">
                  <c:v>97</c:v>
                </c:pt>
                <c:pt idx="186">
                  <c:v>96.58</c:v>
                </c:pt>
                <c:pt idx="187">
                  <c:v>97.38</c:v>
                </c:pt>
                <c:pt idx="188">
                  <c:v>96.15</c:v>
                </c:pt>
                <c:pt idx="189">
                  <c:v>96.44</c:v>
                </c:pt>
                <c:pt idx="190">
                  <c:v>95.96</c:v>
                </c:pt>
                <c:pt idx="191">
                  <c:v>97.8</c:v>
                </c:pt>
                <c:pt idx="192">
                  <c:v>97.47</c:v>
                </c:pt>
                <c:pt idx="193">
                  <c:v>95</c:v>
                </c:pt>
                <c:pt idx="194">
                  <c:v>95</c:v>
                </c:pt>
                <c:pt idx="195">
                  <c:v>94.72</c:v>
                </c:pt>
                <c:pt idx="196">
                  <c:v>94.44</c:v>
                </c:pt>
                <c:pt idx="197">
                  <c:v>94.15</c:v>
                </c:pt>
                <c:pt idx="198">
                  <c:v>94.44</c:v>
                </c:pt>
                <c:pt idx="199">
                  <c:v>94.6</c:v>
                </c:pt>
                <c:pt idx="200">
                  <c:v>95.3</c:v>
                </c:pt>
                <c:pt idx="201">
                  <c:v>94.06</c:v>
                </c:pt>
                <c:pt idx="202">
                  <c:v>95.96</c:v>
                </c:pt>
                <c:pt idx="203">
                  <c:v>95.01</c:v>
                </c:pt>
                <c:pt idx="204">
                  <c:v>94.63</c:v>
                </c:pt>
                <c:pt idx="205">
                  <c:v>95.29</c:v>
                </c:pt>
                <c:pt idx="206">
                  <c:v>94.34</c:v>
                </c:pt>
                <c:pt idx="207">
                  <c:v>95.39</c:v>
                </c:pt>
                <c:pt idx="208">
                  <c:v>95.39</c:v>
                </c:pt>
                <c:pt idx="209">
                  <c:v>94.53</c:v>
                </c:pt>
                <c:pt idx="210">
                  <c:v>94.38</c:v>
                </c:pt>
                <c:pt idx="211">
                  <c:v>93.77</c:v>
                </c:pt>
                <c:pt idx="212">
                  <c:v>91.4</c:v>
                </c:pt>
                <c:pt idx="213">
                  <c:v>92.6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D3-F747-BEEB-2AC00A962A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819248"/>
        <c:axId val="407820424"/>
      </c:lineChart>
      <c:catAx>
        <c:axId val="407819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 dirty="0"/>
                  <a:t>Source:</a:t>
                </a:r>
                <a:r>
                  <a:rPr lang="en-US" sz="1000" baseline="0" dirty="0"/>
                  <a:t>  calculations by Dr. Michael Walden</a:t>
                </a:r>
                <a:endParaRPr lang="en-US" sz="1000" dirty="0"/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900"/>
            </a:pPr>
            <a:endParaRPr lang="en-US"/>
          </a:p>
        </c:txPr>
        <c:crossAx val="407820424"/>
        <c:crosses val="autoZero"/>
        <c:auto val="1"/>
        <c:lblAlgn val="r"/>
        <c:lblOffset val="100"/>
        <c:tickLblSkip val="6"/>
        <c:noMultiLvlLbl val="0"/>
      </c:catAx>
      <c:valAx>
        <c:axId val="407820424"/>
        <c:scaling>
          <c:orientation val="minMax"/>
          <c:min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07819248"/>
        <c:crosses val="autoZero"/>
        <c:crossBetween val="between"/>
      </c:valAx>
    </c:plotArea>
    <c:plotVisOnly val="1"/>
    <c:dispBlanksAs val="gap"/>
    <c:showDLblsOverMax val="0"/>
  </c:chart>
  <c:spPr>
    <a:ln w="38100"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31.7</c:v>
                </c:pt>
                <c:pt idx="1">
                  <c:v>24.3</c:v>
                </c:pt>
                <c:pt idx="2">
                  <c:v>23.6</c:v>
                </c:pt>
                <c:pt idx="3">
                  <c:v>21.6</c:v>
                </c:pt>
                <c:pt idx="4">
                  <c:v>20.7</c:v>
                </c:pt>
                <c:pt idx="5">
                  <c:v>7</c:v>
                </c:pt>
                <c:pt idx="6">
                  <c:v>2.2000000000000002</c:v>
                </c:pt>
                <c:pt idx="7">
                  <c:v>6.7</c:v>
                </c:pt>
                <c:pt idx="8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A4-D849-9578-E6685E9D22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ECA4-D849-9578-E6685E9D22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ECA4-D849-9578-E6685E9D2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4315087"/>
        <c:axId val="1416766687"/>
      </c:barChart>
      <c:catAx>
        <c:axId val="1414315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6766687"/>
        <c:crosses val="autoZero"/>
        <c:auto val="1"/>
        <c:lblAlgn val="ctr"/>
        <c:lblOffset val="100"/>
        <c:noMultiLvlLbl val="0"/>
      </c:catAx>
      <c:valAx>
        <c:axId val="1416766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4315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65</c:v>
                </c:pt>
                <c:pt idx="1">
                  <c:v>53</c:v>
                </c:pt>
                <c:pt idx="2">
                  <c:v>58</c:v>
                </c:pt>
                <c:pt idx="3">
                  <c:v>58</c:v>
                </c:pt>
                <c:pt idx="4">
                  <c:v>60</c:v>
                </c:pt>
                <c:pt idx="5">
                  <c:v>76</c:v>
                </c:pt>
                <c:pt idx="6">
                  <c:v>87.7</c:v>
                </c:pt>
                <c:pt idx="7">
                  <c:v>63.7</c:v>
                </c:pt>
                <c:pt idx="8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B6-1846-8D70-AAE5D276CB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4B6-1846-8D70-AAE5D276CB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4B6-1846-8D70-AAE5D276CB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4315087"/>
        <c:axId val="1416766687"/>
      </c:barChart>
      <c:catAx>
        <c:axId val="1414315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6766687"/>
        <c:crosses val="autoZero"/>
        <c:auto val="1"/>
        <c:lblAlgn val="ctr"/>
        <c:lblOffset val="100"/>
        <c:noMultiLvlLbl val="0"/>
      </c:catAx>
      <c:valAx>
        <c:axId val="1416766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4315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3.3</c:v>
                </c:pt>
                <c:pt idx="1">
                  <c:v>22.7</c:v>
                </c:pt>
                <c:pt idx="2">
                  <c:v>18.5</c:v>
                </c:pt>
                <c:pt idx="3">
                  <c:v>20.399999999999999</c:v>
                </c:pt>
                <c:pt idx="4">
                  <c:v>19.3</c:v>
                </c:pt>
                <c:pt idx="5">
                  <c:v>17</c:v>
                </c:pt>
                <c:pt idx="6">
                  <c:v>10.1</c:v>
                </c:pt>
                <c:pt idx="7">
                  <c:v>29.6</c:v>
                </c:pt>
                <c:pt idx="8">
                  <c:v>27.2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47-7D49-8910-60DB0C4573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C847-7D49-8910-60DB0C4573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C847-7D49-8910-60DB0C457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4315087"/>
        <c:axId val="1416766687"/>
      </c:barChart>
      <c:catAx>
        <c:axId val="1414315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6766687"/>
        <c:crosses val="autoZero"/>
        <c:auto val="1"/>
        <c:lblAlgn val="ctr"/>
        <c:lblOffset val="100"/>
        <c:noMultiLvlLbl val="0"/>
      </c:catAx>
      <c:valAx>
        <c:axId val="1416766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4315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E8090-2DDE-2C4F-801A-8E4AC0A9C4C6}" type="datetimeFigureOut">
              <a:rPr lang="en-US" smtClean="0"/>
              <a:t>1/2/25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AA2D9-D747-2540-804B-A1C2D3DBA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02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AA2D9-D747-2540-804B-A1C2D3DBA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90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AA2D9-D747-2540-804B-A1C2D3DBA1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35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AA2D9-D747-2540-804B-A1C2D3DBA1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66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B4B67-E520-759E-BEAF-EEA921FFD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017E06-130F-F4F6-BFBF-56988AC8FC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90A59A-A3B2-1891-E292-0152EF696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BC828-8D27-8589-84F4-81F7548841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AA2D9-D747-2540-804B-A1C2D3DBA1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4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6D734-A62F-8B15-A0CD-DD31523C1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FB2976-1BCD-BBD6-8407-4CD7F67B00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BAB3DD-08B8-74BD-D04B-594536870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5127F-44E0-1EBA-23B7-B9D4BB9F3C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AA2D9-D747-2540-804B-A1C2D3DBA13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9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0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5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55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04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9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9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7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4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6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2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2D578-4452-D047-B4AA-26220177FE35}" type="datetimeFigureOut">
              <a:rPr lang="en-US" smtClean="0"/>
              <a:t>1/2/25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7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5F2D578-4452-D047-B4AA-26220177FE35}" type="datetimeFigureOut">
              <a:rPr lang="en-US" smtClean="0"/>
              <a:t>1/2/25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4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5F2D578-4452-D047-B4AA-26220177FE35}" type="datetimeFigureOut">
              <a:rPr lang="en-US" smtClean="0"/>
              <a:t>1/2/25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386056B-1107-D24C-824B-EEE3239B7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21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fred.stlouisfed.org/graph/?g=1BUm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fred.stlouisfed.org/graph/?g=1Ct1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fred.stlouisfed.org/graph/?g=1CyqR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hyperlink" Target="https://fred.stlouisfed.org/graph/?g=1vRU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fred.stlouisfed.org/graph/?g=1x2k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fred.stlouisfed.org/graph/?g=1uNDn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fred.stlouisfed.org/graph/?g=1t1x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fred.stlouisfed.org/graph/?g=1w6j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fred.stlouisfed.org/graph/?g=1CyoP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fred.stlouisfed.org/graph/?g=1sbw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fred.stlouisfed.org/graph/?g=1qxPI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fred.stlouisfed.org/graph/?g=1C0U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fred.stlouisfed.org/graph/?g=1Cyr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fred.stlouisfed.org/graph/?g=1BZ3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fred.stlouisfed.org/graph/?g=1Ciy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FC861-DBDD-654D-9918-032917D4E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63137"/>
            <a:ext cx="12192000" cy="384760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       </a:t>
            </a: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          </a:t>
            </a:r>
            <a:r>
              <a:rPr lang="en-US" sz="6000" dirty="0"/>
              <a:t>ECONOMIC OUTLOOK: 2025</a:t>
            </a:r>
            <a:br>
              <a:rPr lang="en-US" sz="4400" dirty="0"/>
            </a:b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24BAD-2352-9E45-BE67-4632DC63E2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400" dirty="0"/>
              <a:t>Dr. Michael L. Walden, Reynolds Distinguished Professor Emeritus</a:t>
            </a:r>
          </a:p>
          <a:p>
            <a:r>
              <a:rPr lang="en-US" sz="2400" dirty="0"/>
              <a:t>North Carolina State University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643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F8F55-98A0-EDA4-BFFF-58F565456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CAUSE OF INFLATION JUMP: TOO MUCH </a:t>
            </a:r>
            <a:br>
              <a:rPr lang="en-US" dirty="0"/>
            </a:br>
            <a:r>
              <a:rPr lang="en-US" dirty="0"/>
              <a:t>        DEMAND AND TOO LLITTLE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CF8FA-DBD4-7B70-CB41-B053DB8ED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4537" y="2222287"/>
            <a:ext cx="6569241" cy="418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ON DEMAND SIDE: </a:t>
            </a:r>
          </a:p>
          <a:p>
            <a:pPr marL="0" indent="0">
              <a:buNone/>
            </a:pPr>
            <a:r>
              <a:rPr lang="en-US" sz="3600" dirty="0"/>
              <a:t>  $6 TRILLION OF STIMULUS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ON SUPPLY SIDE:</a:t>
            </a:r>
          </a:p>
          <a:p>
            <a:pPr marL="0" indent="0">
              <a:buNone/>
            </a:pPr>
            <a:r>
              <a:rPr lang="en-US" sz="3600" dirty="0"/>
              <a:t>  SUPPLY CHAIN SHUTDOWNS</a:t>
            </a:r>
          </a:p>
        </p:txBody>
      </p:sp>
      <p:pic>
        <p:nvPicPr>
          <p:cNvPr id="1026" name="Picture 2" descr="Supply And Demand With Weight Scale Stock Illustration - Download Image Now  - Supply and Demand, Weight Scale, Equipment">
            <a:extLst>
              <a:ext uri="{FF2B5EF4-FFF2-40B4-BE49-F238E27FC236}">
                <a16:creationId xmlns:a16="http://schemas.microsoft.com/office/drawing/2014/main" id="{E2BA128D-CF49-62DB-CD28-CB15932F49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26" y="2105526"/>
            <a:ext cx="5285874" cy="441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414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16059-2C46-7D6C-3A19-A9FFBF106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55" y="447188"/>
            <a:ext cx="11523782" cy="970450"/>
          </a:xfrm>
        </p:spPr>
        <p:txBody>
          <a:bodyPr/>
          <a:lstStyle/>
          <a:p>
            <a:r>
              <a:rPr lang="en-US" dirty="0"/>
              <a:t> WILL PRICES FALL TO PRE-PANDEMIC LEVELS?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642FD-212B-4456-20DE-898BCE8FD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738" y="2004647"/>
            <a:ext cx="7666893" cy="45251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2400" dirty="0"/>
              <a:t>SOME WILL; MOST WON’T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”DEFLATION” HAPPENS IN BAD TIMES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FOR THE AVERAGE PRICE TO FALL, WAGES MUST FALL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SOLUTION IS FOR EARNINGS TO INCREASE FASTER THAN PRICES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Falling Prices Photos, Images &amp; Pictures | Shutterstock">
            <a:extLst>
              <a:ext uri="{FF2B5EF4-FFF2-40B4-BE49-F238E27FC236}">
                <a16:creationId xmlns:a16="http://schemas.microsoft.com/office/drawing/2014/main" id="{D237E2C4-B301-67B8-1F5D-F56CDE7C62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4" y="2004646"/>
            <a:ext cx="4118463" cy="471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78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8B50-FF02-6A15-B1F2-EB828DEFC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59220"/>
            <a:ext cx="12091736" cy="970450"/>
          </a:xfrm>
        </p:spPr>
        <p:txBody>
          <a:bodyPr/>
          <a:lstStyle/>
          <a:p>
            <a:r>
              <a:rPr lang="en-US" sz="3600" dirty="0"/>
              <a:t>   WINNERS AND LOSERS IN HOUSEHOLD ECONOMICS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3B3C4-0B8C-769C-2B17-EB2B0CE61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05" y="2222287"/>
            <a:ext cx="11899232" cy="418852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8300" dirty="0"/>
              <a:t> AVERAGE </a:t>
            </a:r>
            <a:r>
              <a:rPr lang="en-US" sz="8300" b="1" dirty="0"/>
              <a:t>PRICES HAVE RISEN 2%  MORE THAN</a:t>
            </a:r>
            <a:r>
              <a:rPr lang="en-US" sz="8300" dirty="0"/>
              <a:t> </a:t>
            </a:r>
            <a:r>
              <a:rPr lang="en-US" sz="8300" b="1" dirty="0"/>
              <a:t>WORKER</a:t>
            </a:r>
            <a:r>
              <a:rPr lang="en-US" sz="8300" dirty="0"/>
              <a:t> </a:t>
            </a:r>
            <a:r>
              <a:rPr lang="en-US" sz="8300" b="1" dirty="0"/>
              <a:t>EARNINGS</a:t>
            </a:r>
          </a:p>
          <a:p>
            <a:pPr marL="0" indent="0">
              <a:buNone/>
            </a:pPr>
            <a:r>
              <a:rPr lang="en-US" sz="8300" b="1" dirty="0"/>
              <a:t>          </a:t>
            </a:r>
            <a:r>
              <a:rPr lang="en-US" sz="8300" dirty="0"/>
              <a:t> </a:t>
            </a:r>
            <a:r>
              <a:rPr lang="en-US" sz="8300" b="1" dirty="0"/>
              <a:t>SINCE 2021</a:t>
            </a:r>
          </a:p>
          <a:p>
            <a:pPr marL="0" indent="0">
              <a:buNone/>
            </a:pPr>
            <a:endParaRPr lang="en-US" sz="8300" dirty="0"/>
          </a:p>
          <a:p>
            <a:pPr marL="0" indent="0">
              <a:buNone/>
            </a:pPr>
            <a:r>
              <a:rPr lang="en-US" sz="8300" dirty="0"/>
              <a:t>  </a:t>
            </a:r>
            <a:r>
              <a:rPr lang="en-US" sz="8300" b="1" dirty="0"/>
              <a:t>BUT STOCK MARKET (S&amp;P 500) IS UP 48% SINCE 2021</a:t>
            </a:r>
          </a:p>
          <a:p>
            <a:pPr marL="0" indent="0">
              <a:buNone/>
            </a:pPr>
            <a:endParaRPr lang="en-US" sz="8300" b="1" dirty="0"/>
          </a:p>
          <a:p>
            <a:pPr marL="0" indent="0">
              <a:buNone/>
            </a:pPr>
            <a:r>
              <a:rPr lang="en-US" sz="8300" b="1" dirty="0"/>
              <a:t>  AND “SAME-HOME” PRICES ARE UP 38% SINCE 2021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600" dirty="0"/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50931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2B88A-864F-B1E6-E72F-3B902A95F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705" y="447188"/>
            <a:ext cx="10948737" cy="970450"/>
          </a:xfrm>
        </p:spPr>
        <p:txBody>
          <a:bodyPr/>
          <a:lstStyle/>
          <a:p>
            <a:r>
              <a:rPr lang="en-US" dirty="0"/>
              <a:t> FED FIGHTS COVID, THEN INFLATION - RATES</a:t>
            </a:r>
          </a:p>
        </p:txBody>
      </p:sp>
      <p:pic>
        <p:nvPicPr>
          <p:cNvPr id="5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9227CD60-C7CF-E1FE-2125-7B06DF199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231" y="1981200"/>
            <a:ext cx="11992707" cy="46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00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87DEC-D783-556D-5EDE-38D3C016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6" y="0"/>
            <a:ext cx="11309685" cy="1417638"/>
          </a:xfrm>
        </p:spPr>
        <p:txBody>
          <a:bodyPr/>
          <a:lstStyle/>
          <a:p>
            <a:r>
              <a:rPr lang="en-US" dirty="0"/>
              <a:t> FED FIGHTS COVID, THEN INFLATION - MONEY </a:t>
            </a:r>
          </a:p>
        </p:txBody>
      </p:sp>
      <p:pic>
        <p:nvPicPr>
          <p:cNvPr id="9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95446B18-7592-2DF5-E6B9-95DE806A5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9969" y="2016370"/>
            <a:ext cx="11852031" cy="471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33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7075D-8F6C-574B-076B-FE583D2E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1004048" cy="970450"/>
          </a:xfrm>
        </p:spPr>
        <p:txBody>
          <a:bodyPr/>
          <a:lstStyle/>
          <a:p>
            <a:r>
              <a:rPr lang="en-US" dirty="0"/>
              <a:t>    NOW FED IS CHANGING POLICY AGAIN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1DB1CEB-1F65-8A4E-0C6A-2FC02EA00F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143" y="1937084"/>
            <a:ext cx="4059937" cy="492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5C84DC-083F-662B-87D0-9F82E2D78B10}"/>
              </a:ext>
            </a:extLst>
          </p:cNvPr>
          <p:cNvSpPr txBox="1"/>
          <p:nvPr/>
        </p:nvSpPr>
        <p:spPr>
          <a:xfrm>
            <a:off x="1" y="2535936"/>
            <a:ext cx="801014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SOFT LANDING APPEARS TO HAVE BEEN ACHIEVED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SIGNS OF SLOWER GROWTH, BUT NO RECESSION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FED’S RECENT BIG ANNOUNCEMENTS:  0.5% CUT </a:t>
            </a:r>
          </a:p>
          <a:p>
            <a:pPr marL="0" indent="0">
              <a:buNone/>
            </a:pPr>
            <a:r>
              <a:rPr lang="en-US" sz="2400" dirty="0"/>
              <a:t>         FOLLOWED BY TWO 0.25% RATE CUTS</a:t>
            </a:r>
          </a:p>
        </p:txBody>
      </p:sp>
    </p:spTree>
    <p:extLst>
      <p:ext uri="{BB962C8B-B14F-4D97-AF65-F5344CB8AC3E}">
        <p14:creationId xmlns:p14="http://schemas.microsoft.com/office/powerpoint/2010/main" val="880609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70815-61CA-9B01-8EDA-4975CE5C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45" y="117231"/>
            <a:ext cx="11640597" cy="1664677"/>
          </a:xfrm>
        </p:spPr>
        <p:txBody>
          <a:bodyPr/>
          <a:lstStyle/>
          <a:p>
            <a:r>
              <a:rPr lang="en-US" sz="2400" dirty="0"/>
              <a:t>               “     </a:t>
            </a:r>
            <a:r>
              <a:rPr lang="en-US" sz="3200" dirty="0"/>
              <a:t>DOT” DIAGRAM OF FEDERAL FUNDS RATE</a:t>
            </a:r>
            <a:br>
              <a:rPr lang="en-US" sz="3200" dirty="0"/>
            </a:br>
            <a:r>
              <a:rPr lang="en-US" sz="3200" dirty="0"/>
              <a:t>         HIGH OF 5.5%; NOW AT RANGE OF 4.25% TO 4.5%</a:t>
            </a:r>
            <a:br>
              <a:rPr lang="en-US" sz="3200" dirty="0"/>
            </a:br>
            <a:r>
              <a:rPr lang="en-US" sz="3200" dirty="0"/>
              <a:t>                       END OF 2025 EXPECTED AT 3.75%</a:t>
            </a:r>
          </a:p>
        </p:txBody>
      </p:sp>
      <p:pic>
        <p:nvPicPr>
          <p:cNvPr id="2050" name="Picture 2" descr="Illustration of the Fed's dot plot">
            <a:extLst>
              <a:ext uri="{FF2B5EF4-FFF2-40B4-BE49-F238E27FC236}">
                <a16:creationId xmlns:a16="http://schemas.microsoft.com/office/drawing/2014/main" id="{0666DEDE-FEBE-71DF-3BF2-04F3E475CA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75758"/>
            <a:ext cx="11968842" cy="488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903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3DDBF-A96A-EAD1-6F69-693357DC5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BUT NOT ALL INTEREST RATES HAVE FALLEN</a:t>
            </a:r>
            <a:br>
              <a:rPr lang="en-US" dirty="0"/>
            </a:br>
            <a:r>
              <a:rPr lang="en-US" dirty="0"/>
              <a:t>      </a:t>
            </a:r>
            <a:r>
              <a:rPr lang="en-US" sz="2800" dirty="0"/>
              <a:t>CREDIT CARD RATE               10-YEAR TREASURY RATE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A944B-4392-14DD-38FC-F59F87B22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830" y="2222287"/>
            <a:ext cx="5606141" cy="4298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EXAMPLE:  10 YEAR</a:t>
            </a:r>
          </a:p>
        </p:txBody>
      </p:sp>
      <p:pic>
        <p:nvPicPr>
          <p:cNvPr id="8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600B0106-4243-449F-1F12-10D4D85345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12971" y="2111983"/>
            <a:ext cx="6172200" cy="4533746"/>
          </a:xfrm>
          <a:prstGeom prst="rect">
            <a:avLst/>
          </a:prstGeom>
        </p:spPr>
      </p:pic>
      <p:pic>
        <p:nvPicPr>
          <p:cNvPr id="9" name="FRED Graph Chart" descr="FRED Graph">
            <a:hlinkClick r:id="rId4" tooltip="View this chart in your browser. "/>
            <a:extLst>
              <a:ext uri="{FF2B5EF4-FFF2-40B4-BE49-F238E27FC236}">
                <a16:creationId xmlns:a16="http://schemas.microsoft.com/office/drawing/2014/main" id="{944EA683-64F2-BBCE-5FE2-71F7B47F5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30" y="2097674"/>
            <a:ext cx="5443694" cy="453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35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AE67D-C3EF-0B26-3D4D-6C1F29DC1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5" y="447188"/>
            <a:ext cx="11957538" cy="970450"/>
          </a:xfrm>
        </p:spPr>
        <p:txBody>
          <a:bodyPr/>
          <a:lstStyle/>
          <a:p>
            <a:r>
              <a:rPr lang="en-US" dirty="0"/>
              <a:t>    </a:t>
            </a:r>
            <a:r>
              <a:rPr lang="en-US" sz="3600" dirty="0"/>
              <a:t>FISCAL POLICY HAS BEEN MODESTLY STIMULATIVE</a:t>
            </a:r>
          </a:p>
        </p:txBody>
      </p:sp>
      <p:pic>
        <p:nvPicPr>
          <p:cNvPr id="4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E7BB3E8B-36A7-3AD6-C07E-6656B4E85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785" y="1946031"/>
            <a:ext cx="11957538" cy="481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25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79180-C9BC-E1E5-1114-8CBA5F7D5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7" y="447188"/>
            <a:ext cx="11828583" cy="1381612"/>
          </a:xfrm>
        </p:spPr>
        <p:txBody>
          <a:bodyPr/>
          <a:lstStyle/>
          <a:p>
            <a:r>
              <a:rPr lang="en-US" sz="2800" dirty="0"/>
              <a:t>                         </a:t>
            </a:r>
            <a:r>
              <a:rPr lang="en-US" sz="3200" dirty="0"/>
              <a:t>LEADING ECONOMIC INDICES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                NATIONAL                                    NORTH CAROLINA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BC12CFB-403B-84BE-D63E-DC7C037B52F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0" y="1828800"/>
            <a:ext cx="6121156" cy="45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D015008-41F3-ED7B-E49A-E3D6703C724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61088984"/>
              </p:ext>
            </p:extLst>
          </p:nvPr>
        </p:nvGraphicFramePr>
        <p:xfrm>
          <a:off x="6188074" y="1957754"/>
          <a:ext cx="5898417" cy="4783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323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58169-6FD5-2091-130F-0CACB6C01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74" y="447188"/>
            <a:ext cx="11887200" cy="970450"/>
          </a:xfrm>
        </p:spPr>
        <p:txBody>
          <a:bodyPr/>
          <a:lstStyle/>
          <a:p>
            <a:r>
              <a:rPr lang="en-US" dirty="0"/>
              <a:t> REVIEW OF THE COVID RECESSION &amp;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3ADCD-4E44-3C21-8BCF-230DEE22B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2222287"/>
            <a:ext cx="11646568" cy="4310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COVID HIT IN EARLY 2020 – SEVERE RECESSION </a:t>
            </a:r>
          </a:p>
          <a:p>
            <a:pPr marL="0" indent="0">
              <a:buNone/>
            </a:pPr>
            <a:r>
              <a:rPr lang="en-US" sz="2800" dirty="0"/>
              <a:t> SHARP RECOVERY BEGAN IN MAY 2020</a:t>
            </a:r>
          </a:p>
          <a:p>
            <a:pPr marL="0" indent="0">
              <a:buNone/>
            </a:pPr>
            <a:r>
              <a:rPr lang="en-US" sz="2800" dirty="0"/>
              <a:t>BUT THREE NEW CHALLENGES:</a:t>
            </a:r>
          </a:p>
          <a:p>
            <a:pPr marL="0" indent="0">
              <a:buNone/>
            </a:pPr>
            <a:r>
              <a:rPr lang="en-US" sz="2800" dirty="0"/>
              <a:t>           * LABOR SHORTAGES</a:t>
            </a:r>
          </a:p>
          <a:p>
            <a:pPr marL="0" indent="0">
              <a:buNone/>
            </a:pPr>
            <a:r>
              <a:rPr lang="en-US" sz="2800" dirty="0"/>
              <a:t>		  *	SUPPLY CHAIN DISRUPTIONS</a:t>
            </a:r>
          </a:p>
          <a:p>
            <a:pPr marL="0" indent="0">
              <a:buNone/>
            </a:pPr>
            <a:r>
              <a:rPr lang="en-US" sz="2800" dirty="0"/>
              <a:t>           * RISING PRICE INFLATION RATE</a:t>
            </a:r>
          </a:p>
        </p:txBody>
      </p:sp>
    </p:spTree>
    <p:extLst>
      <p:ext uri="{BB962C8B-B14F-4D97-AF65-F5344CB8AC3E}">
        <p14:creationId xmlns:p14="http://schemas.microsoft.com/office/powerpoint/2010/main" val="2132812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C57FE-0156-09EF-AE7E-CA0038727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</a:t>
            </a:r>
            <a:br>
              <a:rPr lang="en-US" dirty="0"/>
            </a:br>
            <a:r>
              <a:rPr lang="en-US" dirty="0"/>
              <a:t>								FORECAST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342D7-EC73-4B6A-A2E0-17448E7B43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303" y="2222287"/>
            <a:ext cx="8239707" cy="4324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 FED WILL SLOWLY LOWER THEIR KEY INEREST RATE THROUGH 2025</a:t>
            </a:r>
          </a:p>
          <a:p>
            <a:pPr marL="0" indent="0">
              <a:buNone/>
            </a:pPr>
            <a:r>
              <a:rPr lang="en-US" sz="2000" dirty="0"/>
              <a:t>  </a:t>
            </a:r>
          </a:p>
          <a:p>
            <a:pPr marL="0" indent="0">
              <a:buNone/>
            </a:pPr>
            <a:r>
              <a:rPr lang="en-US" sz="2000" dirty="0"/>
              <a:t>  CONSUMER PURCHASING POWER WILL RETURN IN 2025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ECONOMY WILL GROW IN THE  1.5% TO 2.5% ANNUAL RANGE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JOBLESS RATE WILL STAY IN THE 3.5% TO 4.5% RANGE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</a:t>
            </a:r>
          </a:p>
        </p:txBody>
      </p:sp>
      <p:pic>
        <p:nvPicPr>
          <p:cNvPr id="4098" name="Picture 2" descr="Future Images – Browse 9,014,882 Stock Photos, Vectors, and ...">
            <a:extLst>
              <a:ext uri="{FF2B5EF4-FFF2-40B4-BE49-F238E27FC236}">
                <a16:creationId xmlns:a16="http://schemas.microsoft.com/office/drawing/2014/main" id="{2402BD1A-5B9F-FC22-7520-05277B4742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010" y="2084832"/>
            <a:ext cx="4090737" cy="419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529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74652-3C3C-A166-01D2-4F6BAFF66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D2EBB-41F1-651D-EBF2-D3BCA609D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</a:t>
            </a:r>
            <a:br>
              <a:rPr lang="en-US" dirty="0"/>
            </a:br>
            <a:r>
              <a:rPr lang="en-US" dirty="0"/>
              <a:t>				 FORECAST,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434D4-AD53-8004-C4F3-4CF2B31BD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303" y="2222287"/>
            <a:ext cx="8892189" cy="43248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 ANNUAL INFLATION RATE WILL SETTLE AT 2.5% TO 3% in 2025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SHORT TERM WORRIES: CONSUMER DEBT, COMMERCIAL REAL ESTATE</a:t>
            </a:r>
          </a:p>
          <a:p>
            <a:pPr marL="0" indent="0">
              <a:buNone/>
            </a:pPr>
            <a:r>
              <a:rPr lang="en-US" sz="2000" dirty="0"/>
              <a:t>  </a:t>
            </a:r>
          </a:p>
          <a:p>
            <a:pPr marL="0" indent="0">
              <a:buNone/>
            </a:pPr>
            <a:r>
              <a:rPr lang="en-US" sz="2000" dirty="0"/>
              <a:t>LONG TERM WORRIES: SOCIAL SECURITY, DEBT, AI AND LABOR MARKET</a:t>
            </a:r>
          </a:p>
        </p:txBody>
      </p:sp>
      <p:pic>
        <p:nvPicPr>
          <p:cNvPr id="4098" name="Picture 2" descr="Future Images – Browse 9,014,882 Stock Photos, Vectors, and ...">
            <a:extLst>
              <a:ext uri="{FF2B5EF4-FFF2-40B4-BE49-F238E27FC236}">
                <a16:creationId xmlns:a16="http://schemas.microsoft.com/office/drawing/2014/main" id="{DC85BE1F-F62C-B8FD-5CDE-B84CBE494CF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212" y="2084831"/>
            <a:ext cx="3348788" cy="43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546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99CD3-4025-4BE5-4925-E3A978ACB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69" y="96253"/>
            <a:ext cx="12004431" cy="1576273"/>
          </a:xfrm>
        </p:spPr>
        <p:txBody>
          <a:bodyPr/>
          <a:lstStyle/>
          <a:p>
            <a:r>
              <a:rPr lang="en-US" sz="2800" dirty="0"/>
              <a:t>BUT NEW ADMINISTRATION’S POLICIES COULD ALTER THESE FORECASTS</a:t>
            </a:r>
            <a:br>
              <a:rPr lang="en-US" sz="2800" dirty="0"/>
            </a:br>
            <a:r>
              <a:rPr lang="en-US" sz="2800" dirty="0"/>
              <a:t>                                            </a:t>
            </a:r>
            <a:br>
              <a:rPr lang="en-US" sz="2800" dirty="0"/>
            </a:br>
            <a:r>
              <a:rPr lang="en-US" sz="2800" dirty="0"/>
              <a:t>                                       1.NEW TAX CUTS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E8F9A-3468-6F61-C1E2-88F713029B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      STIMULATE GROWTH OR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INCREASE DEBT?</a:t>
            </a:r>
          </a:p>
        </p:txBody>
      </p:sp>
      <p:pic>
        <p:nvPicPr>
          <p:cNvPr id="2050" name="Picture 2" descr="13,953 Tax Cuts Stock Photos, High-Res Pictures, and Images ...">
            <a:extLst>
              <a:ext uri="{FF2B5EF4-FFF2-40B4-BE49-F238E27FC236}">
                <a16:creationId xmlns:a16="http://schemas.microsoft.com/office/drawing/2014/main" id="{A836352B-C30B-BA53-C11D-0A365F11017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063" y="2105526"/>
            <a:ext cx="6220326" cy="430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333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8E70-03A9-B6E7-BE1D-5E1A71845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2. DE-REGULATION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A002F-0F5D-3F6D-F187-5EE6F515A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042" y="2222287"/>
            <a:ext cx="5607543" cy="363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INCREASE BUSINESS PRODUCTIVITY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    OR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MOVE AWAY FROM COLLECTIVE</a:t>
            </a:r>
          </a:p>
          <a:p>
            <a:pPr marL="0" indent="0">
              <a:buNone/>
            </a:pPr>
            <a:r>
              <a:rPr lang="en-US" sz="2400" dirty="0"/>
              <a:t>                 GOALS?</a:t>
            </a:r>
          </a:p>
        </p:txBody>
      </p:sp>
      <p:pic>
        <p:nvPicPr>
          <p:cNvPr id="3074" name="Picture 2" descr="deregulation exchange rules government for industry business with economic graph and price reduction deregulation exchange rules government for industry business with economic graph and price reduction vector Alphabet stock vector">
            <a:extLst>
              <a:ext uri="{FF2B5EF4-FFF2-40B4-BE49-F238E27FC236}">
                <a16:creationId xmlns:a16="http://schemas.microsoft.com/office/drawing/2014/main" id="{09C592FC-FBE2-3164-4E91-ABE8D14A7B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16" y="2222286"/>
            <a:ext cx="5868225" cy="418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865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A71C2-9D90-2861-3DCC-B3067066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3. INCREASE FOSSILL FUEL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108B7-DE01-9E9A-E064-7D2C6A5C8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2867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</a:t>
            </a:r>
            <a:r>
              <a:rPr lang="en-US" sz="2400" dirty="0"/>
              <a:t>LOWER ENERGY COSTS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  OR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SACRIFICE CLIMATE GOALS?</a:t>
            </a:r>
          </a:p>
        </p:txBody>
      </p:sp>
      <p:pic>
        <p:nvPicPr>
          <p:cNvPr id="4098" name="Picture 2" descr="3,876 Natural Gas Drilling Rig Stock Photos, High-Res ...">
            <a:extLst>
              <a:ext uri="{FF2B5EF4-FFF2-40B4-BE49-F238E27FC236}">
                <a16:creationId xmlns:a16="http://schemas.microsoft.com/office/drawing/2014/main" id="{0C5777BC-74C3-5C74-0EC3-DF034F7B2E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85" y="1985210"/>
            <a:ext cx="6014962" cy="452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770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AB0A-3542-7E1B-AA45-903C5083B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4. REDUCE IMMIGRATION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AC6DB-0B55-C4A9-0983-BF073EC22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948" y="2222287"/>
            <a:ext cx="6063916" cy="44311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</a:t>
            </a:r>
            <a:r>
              <a:rPr lang="en-US" sz="2400" dirty="0"/>
              <a:t>IMPROVE NATIONAL SECURITY</a:t>
            </a:r>
          </a:p>
          <a:p>
            <a:pPr marL="0" indent="0">
              <a:buNone/>
            </a:pPr>
            <a:r>
              <a:rPr lang="en-US" sz="2400" dirty="0"/>
              <a:t>                              OR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REDUCE LABOR SUPPLY AND SLOW</a:t>
            </a:r>
          </a:p>
          <a:p>
            <a:pPr marL="0" indent="0">
              <a:buNone/>
            </a:pPr>
            <a:r>
              <a:rPr lang="en-US" sz="2400" dirty="0"/>
              <a:t>                  THE ECONOMY ?</a:t>
            </a:r>
          </a:p>
        </p:txBody>
      </p:sp>
      <p:pic>
        <p:nvPicPr>
          <p:cNvPr id="5122" name="Picture 2" descr="71,600+ Immigrant Stock Photos, Pictures &amp; Royalty-Free ...">
            <a:extLst>
              <a:ext uri="{FF2B5EF4-FFF2-40B4-BE49-F238E27FC236}">
                <a16:creationId xmlns:a16="http://schemas.microsoft.com/office/drawing/2014/main" id="{70F74356-F35C-018E-26BC-C08D26AE0DE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852" y="2021305"/>
            <a:ext cx="5185873" cy="463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544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3D5DB-196E-9031-5E73-407F2528C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5. IMPOSE TARIFFS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CBE75-2DD0-266B-323E-C92B9F446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6917593" cy="4188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      STIMULATE DOMESTIC PRODUCTION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             OR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INCREASE CONSUMER COSTS?</a:t>
            </a:r>
          </a:p>
        </p:txBody>
      </p:sp>
      <p:pic>
        <p:nvPicPr>
          <p:cNvPr id="6146" name="Picture 2" descr="Tariff Reduction and Global Maritime Trade">
            <a:extLst>
              <a:ext uri="{FF2B5EF4-FFF2-40B4-BE49-F238E27FC236}">
                <a16:creationId xmlns:a16="http://schemas.microsoft.com/office/drawing/2014/main" id="{18607F4B-76C6-511F-23C0-7C45543702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1973178"/>
            <a:ext cx="3951538" cy="443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052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1BCB6-5811-5FDA-66D4-885EA54F0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DE58F-79D1-AB58-889E-FAA12BFFA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5" y="447188"/>
            <a:ext cx="11971421" cy="970450"/>
          </a:xfrm>
        </p:spPr>
        <p:txBody>
          <a:bodyPr/>
          <a:lstStyle/>
          <a:p>
            <a:r>
              <a:rPr lang="en-US" sz="3200" dirty="0"/>
              <a:t>  HOUSEHOLD DEBT PAYMENTS AS % OF DISPOSABLE INCOME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E79A8-2C28-21A4-7771-306C7CE446E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>
              <a:lnSpc>
                <a:spcPct val="100000"/>
              </a:lnSpc>
            </a:pPr>
            <a:r>
              <a:rPr lang="en-US" sz="2400" u="none" spc="0">
                <a:solidFill>
                  <a:srgbClr val="333333">
                    <a:alpha val="20000"/>
                  </a:srgbClr>
                </a:solidFill>
                <a:latin typeface="Calibri"/>
              </a:rPr>
              <a:t> </a:t>
            </a:r>
          </a:p>
        </p:txBody>
      </p:sp>
      <p:pic>
        <p:nvPicPr>
          <p:cNvPr id="5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3F4EE310-4F31-3CCD-1D76-9B2D756C7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16" y="1913020"/>
            <a:ext cx="12071684" cy="481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53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9C1CB-5B94-4DAB-C83C-AE222F436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F46E6-CDE4-2265-ADBF-90791EBA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HOUSEHOLD DEBT DELINQUENIES ARE UP</a:t>
            </a:r>
          </a:p>
        </p:txBody>
      </p:sp>
      <p:pic>
        <p:nvPicPr>
          <p:cNvPr id="4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FE09BE2E-5434-6377-362D-F7970648A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271" y="2222500"/>
            <a:ext cx="11642272" cy="442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37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F1FB4-6537-0A4A-D2A8-120CBC913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B5095-C6D2-32FE-B2D5-0318DFD72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2" y="447188"/>
            <a:ext cx="11141366" cy="970450"/>
          </a:xfrm>
        </p:spPr>
        <p:txBody>
          <a:bodyPr/>
          <a:lstStyle/>
          <a:p>
            <a:r>
              <a:rPr lang="en-US" sz="3200" dirty="0"/>
              <a:t>     COMMERCIAL REAL ESTATE DELINQUENCIES ARE UP</a:t>
            </a:r>
          </a:p>
        </p:txBody>
      </p:sp>
      <p:pic>
        <p:nvPicPr>
          <p:cNvPr id="4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6A9DC6F1-88FD-96D0-C2DB-63B1FC3F2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316" y="2021305"/>
            <a:ext cx="11971421" cy="469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04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C63A3-3F13-B571-FE37-9FD1BECD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3" y="447188"/>
            <a:ext cx="11851104" cy="970450"/>
          </a:xfrm>
        </p:spPr>
        <p:txBody>
          <a:bodyPr/>
          <a:lstStyle/>
          <a:p>
            <a:r>
              <a:rPr lang="en-US" dirty="0"/>
              <a:t>  QUARTERLY REAL GDP GROWTH RATE, 2015-24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5386D-EDCC-97E1-C522-2B3CE4D29FF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>
              <a:lnSpc>
                <a:spcPct val="100000"/>
              </a:lnSpc>
            </a:pPr>
            <a:r>
              <a:rPr lang="en-US" sz="2400" u="none" spc="0">
                <a:solidFill>
                  <a:srgbClr val="333333">
                    <a:alpha val="20000"/>
                  </a:srgbClr>
                </a:solidFill>
                <a:latin typeface="Calibri"/>
              </a:rPr>
              <a:t> </a:t>
            </a:r>
          </a:p>
        </p:txBody>
      </p:sp>
      <p:pic>
        <p:nvPicPr>
          <p:cNvPr id="3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0E679E9F-8F15-7465-5A80-A16BDDD7C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3" y="1981199"/>
            <a:ext cx="11851104" cy="47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45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57296-46D3-4283-2800-622193872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AF33-1E14-C8E2-FB93-8C7D6276E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2" y="447188"/>
            <a:ext cx="11141366" cy="970450"/>
          </a:xfrm>
        </p:spPr>
        <p:txBody>
          <a:bodyPr/>
          <a:lstStyle/>
          <a:p>
            <a:r>
              <a:rPr lang="en-US" sz="3200" dirty="0"/>
              <a:t>          COMMERCIAL REAL ESTATE PRICES ARE DOWN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7335E2-DF1C-505A-BD05-923E4D6F9B8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>
              <a:lnSpc>
                <a:spcPct val="100000"/>
              </a:lnSpc>
            </a:pPr>
            <a:r>
              <a:rPr lang="en-US" sz="2400" u="none" spc="0">
                <a:solidFill>
                  <a:srgbClr val="333333">
                    <a:alpha val="20000"/>
                  </a:srgbClr>
                </a:solidFill>
                <a:latin typeface="Calibri"/>
              </a:rPr>
              <a:t> </a:t>
            </a:r>
          </a:p>
        </p:txBody>
      </p:sp>
      <p:pic>
        <p:nvPicPr>
          <p:cNvPr id="7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7AD6F79D-2686-2163-AB62-A006951A6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49" y="1961146"/>
            <a:ext cx="11615487" cy="432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09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A5FF8-A9F4-1710-7F2E-F28FDB2A5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0744D-4A04-90D8-25EA-6CDEF476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BIG ISSUES – SOCIAL SECURITY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51DD0-5A4D-86B1-BD1E-A177DCBD0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379" y="1913021"/>
            <a:ext cx="5951621" cy="44977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endParaRPr lang="en-US" sz="3600" dirty="0"/>
          </a:p>
        </p:txBody>
      </p:sp>
      <p:pic>
        <p:nvPicPr>
          <p:cNvPr id="1026" name="Picture 2" descr="Growing Social Security Deficits">
            <a:extLst>
              <a:ext uri="{FF2B5EF4-FFF2-40B4-BE49-F238E27FC236}">
                <a16:creationId xmlns:a16="http://schemas.microsoft.com/office/drawing/2014/main" id="{83F59643-D2AE-3CD5-3DB5-B355F3CEE70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27" y="2057400"/>
            <a:ext cx="11802394" cy="44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390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1DD2F-C9BE-E8EF-3510-08264B0A3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F3D08-0AA5-B8E0-1B22-FE39F794F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0"/>
            <a:ext cx="11919855" cy="1828800"/>
          </a:xfrm>
        </p:spPr>
        <p:txBody>
          <a:bodyPr/>
          <a:lstStyle/>
          <a:p>
            <a:r>
              <a:rPr lang="en-US" dirty="0"/>
              <a:t>             </a:t>
            </a:r>
            <a:r>
              <a:rPr lang="en-US" sz="4800" dirty="0"/>
              <a:t>BIG ISSUE: NATIONAL DEBT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62075-9EA8-D740-6AD1-19EC7AFA2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97563" y="3543299"/>
            <a:ext cx="15325526" cy="3118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    </a:t>
            </a:r>
          </a:p>
        </p:txBody>
      </p:sp>
      <p:pic>
        <p:nvPicPr>
          <p:cNvPr id="2050" name="Picture 2" descr="Spending on interest exceeded a number of other budget categories">
            <a:extLst>
              <a:ext uri="{FF2B5EF4-FFF2-40B4-BE49-F238E27FC236}">
                <a16:creationId xmlns:a16="http://schemas.microsoft.com/office/drawing/2014/main" id="{C40134D2-B7CD-7A44-0A27-C6340772A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2229455"/>
            <a:ext cx="11919855" cy="591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655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C07A4-551E-1368-506A-0A1984A19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9A7ED-9DBC-4DF5-5EDF-AC4683632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9" y="447188"/>
            <a:ext cx="12047620" cy="970450"/>
          </a:xfrm>
        </p:spPr>
        <p:txBody>
          <a:bodyPr/>
          <a:lstStyle/>
          <a:p>
            <a:r>
              <a:rPr lang="en-US" dirty="0"/>
              <a:t>     BIG ISSUE: A1 AND LABOR MAREKT CHANGE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D4760-849B-F9B6-7D8F-A2FF014E5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379" y="1913021"/>
            <a:ext cx="6876905" cy="44977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DISPLACEMENT OF COGNITIVE WORK</a:t>
            </a:r>
          </a:p>
          <a:p>
            <a:pPr marL="0" indent="0">
              <a:buNone/>
            </a:pPr>
            <a:r>
              <a:rPr lang="en-US" sz="2800" dirty="0"/>
              <a:t>JOBS DELETED AND CREATED</a:t>
            </a:r>
          </a:p>
          <a:p>
            <a:pPr marL="0" indent="0">
              <a:buNone/>
            </a:pPr>
            <a:r>
              <a:rPr lang="en-US" sz="2800" dirty="0"/>
              <a:t>NEEDED RE-TRAINING FOR MILLIONS</a:t>
            </a:r>
          </a:p>
          <a:p>
            <a:pPr marL="0" indent="0">
              <a:buNone/>
            </a:pPr>
            <a:r>
              <a:rPr lang="en-US" sz="2800" dirty="0"/>
              <a:t>OVERAL OF HIGHER EDUCATION</a:t>
            </a:r>
          </a:p>
          <a:p>
            <a:endParaRPr lang="en-US" sz="3600" dirty="0"/>
          </a:p>
        </p:txBody>
      </p:sp>
      <p:pic>
        <p:nvPicPr>
          <p:cNvPr id="3074" name="Picture 2" descr="AI in Indonesia: The current state and its opportunities">
            <a:extLst>
              <a:ext uri="{FF2B5EF4-FFF2-40B4-BE49-F238E27FC236}">
                <a16:creationId xmlns:a16="http://schemas.microsoft.com/office/drawing/2014/main" id="{F374C1BD-AFF5-B568-9CF6-5B25C7D42F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85" y="1913022"/>
            <a:ext cx="5026335" cy="474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230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C83DB-98F9-6D22-CD2B-7D002588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REGIONAL ANALYSIS: RISE OF THE SOUTH</a:t>
            </a:r>
          </a:p>
        </p:txBody>
      </p:sp>
      <p:pic>
        <p:nvPicPr>
          <p:cNvPr id="1026" name="Picture 2" descr="Figure showing percent of national population in Northeast and six-state South area from 1980 to 2022.">
            <a:extLst>
              <a:ext uri="{FF2B5EF4-FFF2-40B4-BE49-F238E27FC236}">
                <a16:creationId xmlns:a16="http://schemas.microsoft.com/office/drawing/2014/main" id="{3FDD3AB3-305E-8A80-0A90-C48D51DB8A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7" y="1985211"/>
            <a:ext cx="11887200" cy="477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073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CCEBD-805D-2244-E605-105F26ED7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GDP GROWTH RATE BY STATE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3D29E22-E253-B244-CBC1-7A012F8169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7" y="1973178"/>
            <a:ext cx="11875168" cy="465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761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DE8A-023F-DC31-F629-0B6BF0E94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11" y="446087"/>
            <a:ext cx="5882441" cy="2835955"/>
          </a:xfrm>
        </p:spPr>
        <p:txBody>
          <a:bodyPr/>
          <a:lstStyle/>
          <a:p>
            <a:r>
              <a:rPr lang="en-US" sz="3200" dirty="0"/>
              <a:t>STATES’ RANKINGS ON NET IN-MIGRATION, 2020-23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512C7-8C40-203C-083D-9711BC448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3282043"/>
            <a:ext cx="3547533" cy="3129870"/>
          </a:xfrm>
        </p:spPr>
        <p:txBody>
          <a:bodyPr/>
          <a:lstStyle/>
          <a:p>
            <a:r>
              <a:rPr lang="en-US" dirty="0"/>
              <a:t>  </a:t>
            </a:r>
            <a:r>
              <a:rPr lang="en-US" sz="3600" dirty="0"/>
              <a:t>NC:    #3</a:t>
            </a:r>
          </a:p>
          <a:p>
            <a:r>
              <a:rPr lang="en-US" sz="3600" dirty="0"/>
              <a:t>  SC:  # 5</a:t>
            </a:r>
          </a:p>
          <a:p>
            <a:r>
              <a:rPr lang="en-US" sz="3600" dirty="0"/>
              <a:t> </a:t>
            </a:r>
          </a:p>
        </p:txBody>
      </p:sp>
      <p:pic>
        <p:nvPicPr>
          <p:cNvPr id="4098" name="Picture 2" descr="moving-truck-clipart-image-colorful-cartoon-moving-van-or ...">
            <a:extLst>
              <a:ext uri="{FF2B5EF4-FFF2-40B4-BE49-F238E27FC236}">
                <a16:creationId xmlns:a16="http://schemas.microsoft.com/office/drawing/2014/main" id="{2FABDB39-08BF-5E36-46EB-EFF13B10CB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49" y="195943"/>
            <a:ext cx="5717721" cy="630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161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F91DC-80C4-B3D6-0FAE-4F9A9CA02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TOP PERFORMING CITIES (MILKIN INST)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B3948-B832-A280-853E-A6C8917E7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71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1. AUSTIN                         7. FAYETTEVILLE, ARK</a:t>
            </a:r>
          </a:p>
          <a:p>
            <a:pPr marL="0" indent="0">
              <a:buNone/>
            </a:pPr>
            <a:r>
              <a:rPr lang="en-US" sz="2800" dirty="0"/>
              <a:t>2. RALEIGH                      8. DALLAS</a:t>
            </a:r>
          </a:p>
          <a:p>
            <a:pPr marL="0" indent="0">
              <a:buNone/>
            </a:pPr>
            <a:r>
              <a:rPr lang="en-US" sz="2800" dirty="0"/>
              <a:t>3. BOISE                           9. OLYMPIA, WASH.</a:t>
            </a:r>
          </a:p>
          <a:p>
            <a:pPr marL="0" indent="0">
              <a:buNone/>
            </a:pPr>
            <a:r>
              <a:rPr lang="en-US" sz="2800" dirty="0"/>
              <a:t>4. SALT LAKE                   10. CHARLOTTE              </a:t>
            </a:r>
          </a:p>
          <a:p>
            <a:pPr marL="0" indent="0">
              <a:buNone/>
            </a:pPr>
            <a:r>
              <a:rPr lang="en-US" sz="2800" dirty="0"/>
              <a:t>5. PROVO                       11. CHARLESTON, SC</a:t>
            </a:r>
          </a:p>
          <a:p>
            <a:pPr marL="0" indent="0">
              <a:buNone/>
            </a:pPr>
            <a:r>
              <a:rPr lang="en-US" sz="2800" dirty="0"/>
              <a:t>6. NASHVILLE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7210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2E5AF-97E2-314A-611E-03816D99A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</a:t>
            </a:r>
            <a:r>
              <a:rPr lang="en-US" sz="3200" dirty="0"/>
              <a:t>NORTH CAROLINA’S BIRTH RATE IS FALLING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FB16D2-D14C-17C1-6F00-401821CF12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19150" y="2222500"/>
          <a:ext cx="10553700" cy="363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4523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3C8B-A72A-2645-E1E3-150C0E8B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447188"/>
            <a:ext cx="11658600" cy="970450"/>
          </a:xfrm>
        </p:spPr>
        <p:txBody>
          <a:bodyPr/>
          <a:lstStyle/>
          <a:p>
            <a:r>
              <a:rPr lang="en-US" sz="3200" dirty="0"/>
              <a:t>CONTRIBURTION OF MIGRATION FROM OTHER STATES IS UP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D387584-D2D6-934B-6E99-67296CBFB1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19150" y="2222500"/>
          <a:ext cx="10553700" cy="363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698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D4929-6CCA-51F1-280A-8E00EE5DE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EMPLOYMENT TRENDS, 2019-2024</a:t>
            </a:r>
          </a:p>
        </p:txBody>
      </p:sp>
      <p:pic>
        <p:nvPicPr>
          <p:cNvPr id="6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587EC617-B0E6-6390-5943-7B672718D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536" y="1950720"/>
            <a:ext cx="11996927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648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D29A-093E-6633-DC3D-1EB5F8BD1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2" y="447188"/>
            <a:ext cx="12095747" cy="970450"/>
          </a:xfrm>
        </p:spPr>
        <p:txBody>
          <a:bodyPr/>
          <a:lstStyle/>
          <a:p>
            <a:r>
              <a:rPr lang="en-US" sz="3200" dirty="0"/>
              <a:t>CONTRIBUTION OF FOREIGN IMMIGRATIONS IS STRONGLY UP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7AE315-F659-8FE2-42CE-E1468F2E18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19150" y="2222500"/>
          <a:ext cx="10553700" cy="363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4873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9C9C-FF25-E404-39FF-146C779A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ECONMIC GROWTH IN NC IS SPREADING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659F8-8360-25CD-CA7A-9306520DC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9499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   </a:t>
            </a:r>
            <a:r>
              <a:rPr lang="en-US" sz="2800" dirty="0"/>
              <a:t>IN LAST FOUR YEARS, MAJOR TECH AND PHARMA </a:t>
            </a:r>
          </a:p>
          <a:p>
            <a:pPr marL="0" indent="0">
              <a:buNone/>
            </a:pPr>
            <a:r>
              <a:rPr lang="en-US" sz="2800" dirty="0"/>
              <a:t>        ANNOUCNEMENTS FOR: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     JOHNSTON CO.</a:t>
            </a:r>
          </a:p>
          <a:p>
            <a:pPr marL="0" indent="0">
              <a:buNone/>
            </a:pPr>
            <a:r>
              <a:rPr lang="en-US" sz="2800" dirty="0"/>
              <a:t>         CHATHAM CO.</a:t>
            </a:r>
          </a:p>
          <a:p>
            <a:pPr marL="0" indent="0">
              <a:buNone/>
            </a:pPr>
            <a:r>
              <a:rPr lang="en-US" sz="2800" dirty="0"/>
              <a:t>         ROCKY MOUNT-WILSON-GREENVILLE</a:t>
            </a:r>
          </a:p>
          <a:p>
            <a:pPr marL="0" indent="0">
              <a:buNone/>
            </a:pPr>
            <a:r>
              <a:rPr lang="en-US" sz="2800" dirty="0"/>
              <a:t>         HICKORY</a:t>
            </a:r>
          </a:p>
          <a:p>
            <a:pPr marL="0" indent="0">
              <a:buNone/>
            </a:pPr>
            <a:r>
              <a:rPr lang="en-US" sz="2800" dirty="0"/>
              <a:t>         POSSIBILITY OF “REMOTE WORK COMMUNITIES”?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19515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64EE-A789-3FC1-148E-7AFB8C3D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8BFD6-0376-D4F6-C4DF-7F9D3EC5D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950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ECONOMIES NEVER RUN PERFECTLY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ALWAYS CHALLENGES &amp; OPPORTUNITIES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PUBLIC POLICY MAKERS HAVE LIMITED IMPACT ON </a:t>
            </a:r>
          </a:p>
          <a:p>
            <a:pPr marL="0" indent="0">
              <a:buNone/>
            </a:pPr>
            <a:r>
              <a:rPr lang="en-US" sz="3200" dirty="0"/>
              <a:t>			THE ECONOMY’S DIRECTION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2018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0D48A-FF98-CF03-FD3C-6B13A8353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E5CFD-7C2A-CE5D-0981-799D85E1D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   MY RECENT BOOKS – SOMETHING FOR EVERYONE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0C6DF-AE28-2B58-1229-ED5B680C5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Launch</a:t>
            </a:r>
          </a:p>
        </p:txBody>
      </p:sp>
      <p:pic>
        <p:nvPicPr>
          <p:cNvPr id="5" name="Picture 4" descr="A family standing in front of a house&#10;&#10;Description automatically generated">
            <a:extLst>
              <a:ext uri="{FF2B5EF4-FFF2-40B4-BE49-F238E27FC236}">
                <a16:creationId xmlns:a16="http://schemas.microsoft.com/office/drawing/2014/main" id="{C95D851F-3B55-2B36-7246-E43C1856F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2621280"/>
            <a:ext cx="2762256" cy="3486912"/>
          </a:xfrm>
          <a:prstGeom prst="rect">
            <a:avLst/>
          </a:prstGeom>
        </p:spPr>
      </p:pic>
      <p:pic>
        <p:nvPicPr>
          <p:cNvPr id="11" name="Picture 10" descr="A sign in front of a building&#10;&#10;Description automatically generated">
            <a:extLst>
              <a:ext uri="{FF2B5EF4-FFF2-40B4-BE49-F238E27FC236}">
                <a16:creationId xmlns:a16="http://schemas.microsoft.com/office/drawing/2014/main" id="{D42B5F7C-5BEB-EE79-6C38-8B63E0B50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848" y="2621280"/>
            <a:ext cx="2645664" cy="3486912"/>
          </a:xfrm>
          <a:prstGeom prst="rect">
            <a:avLst/>
          </a:prstGeom>
        </p:spPr>
      </p:pic>
      <p:pic>
        <p:nvPicPr>
          <p:cNvPr id="13" name="Picture 12" descr="A black alarm clock on a pile of money&#10;&#10;Description automatically generated">
            <a:extLst>
              <a:ext uri="{FF2B5EF4-FFF2-40B4-BE49-F238E27FC236}">
                <a16:creationId xmlns:a16="http://schemas.microsoft.com/office/drawing/2014/main" id="{F020DB83-38C6-D12F-233F-EA77BB2A0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200" y="2621280"/>
            <a:ext cx="2817368" cy="34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82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7A086-4356-2350-9A91-C365DE93F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UNEMPLOYMENT RATE 2015-2024</a:t>
            </a:r>
          </a:p>
        </p:txBody>
      </p:sp>
      <p:pic>
        <p:nvPicPr>
          <p:cNvPr id="6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35201E92-20BF-A3CE-C028-3B1D8868D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463" y="2222500"/>
            <a:ext cx="11781692" cy="443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5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28F53-752B-9690-55A8-C62B9688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3" y="447188"/>
            <a:ext cx="11769416" cy="970450"/>
          </a:xfrm>
        </p:spPr>
        <p:txBody>
          <a:bodyPr/>
          <a:lstStyle/>
          <a:p>
            <a:r>
              <a:rPr lang="en-US" sz="3400" dirty="0"/>
              <a:t>            LABOR FORCE PARTICIPATION RATE, 2020-24</a:t>
            </a:r>
          </a:p>
        </p:txBody>
      </p:sp>
      <p:pic>
        <p:nvPicPr>
          <p:cNvPr id="9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13AB06B9-99B9-6383-9188-19BB23B1F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113" y="2016369"/>
            <a:ext cx="12057887" cy="468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2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5B65F-0799-71CD-076B-80E6DA5C1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JOB OPENINGS, 2002 - 2024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8F008-9736-7166-B976-6C52C8C10F8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lIns="91440" tIns="45720" rIns="91440" bIns="45720" rtlCol="0">
            <a:spAutoFit/>
          </a:bodyPr>
          <a:lstStyle/>
          <a:p>
            <a:pPr marL="0" marR="0" lvl="0" indent="0" algn="ctr" fontAlgn="base">
              <a:lnSpc>
                <a:spcPct val="100000"/>
              </a:lnSpc>
            </a:pPr>
            <a:r>
              <a:rPr lang="en-US" sz="2400" u="none" spc="0">
                <a:solidFill>
                  <a:srgbClr val="333333">
                    <a:alpha val="20000"/>
                  </a:srgbClr>
                </a:solidFill>
                <a:latin typeface="Calibri"/>
              </a:rPr>
              <a:t> </a:t>
            </a:r>
          </a:p>
        </p:txBody>
      </p:sp>
      <p:pic>
        <p:nvPicPr>
          <p:cNvPr id="5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B15CE707-3722-CC8E-1151-AC8D8F48E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23" y="1946030"/>
            <a:ext cx="11934091" cy="47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9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3A398-7108-18A4-2D17-AB46CAD87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31" y="447188"/>
            <a:ext cx="11617569" cy="970450"/>
          </a:xfrm>
        </p:spPr>
        <p:txBody>
          <a:bodyPr/>
          <a:lstStyle/>
          <a:p>
            <a:r>
              <a:rPr lang="en-US" sz="3600" dirty="0"/>
              <a:t>    LABOR PRODUCTIVITY GROWTH IS BACK AFTER A</a:t>
            </a:r>
            <a:br>
              <a:rPr lang="en-US" sz="3600" dirty="0"/>
            </a:br>
            <a:r>
              <a:rPr lang="en-US" sz="3600" dirty="0"/>
              <a:t>                 SLUMP DURING THE PANDEMIC</a:t>
            </a:r>
          </a:p>
        </p:txBody>
      </p:sp>
      <p:pic>
        <p:nvPicPr>
          <p:cNvPr id="4" name="FRED Graph Chart" descr="FRED Graph">
            <a:hlinkClick r:id="rId2" tooltip="View this chart in your browser. "/>
            <a:extLst>
              <a:ext uri="{FF2B5EF4-FFF2-40B4-BE49-F238E27FC236}">
                <a16:creationId xmlns:a16="http://schemas.microsoft.com/office/drawing/2014/main" id="{1036E763-40C4-AECE-B367-DA1A7BB1B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677" y="2222500"/>
            <a:ext cx="11945815" cy="451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95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4B72B-007A-F4E9-AF18-6FF2B6542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2" y="152400"/>
            <a:ext cx="11147536" cy="1265238"/>
          </a:xfrm>
        </p:spPr>
        <p:txBody>
          <a:bodyPr/>
          <a:lstStyle/>
          <a:p>
            <a:r>
              <a:rPr lang="en-US" dirty="0"/>
              <a:t>             LINGERING ISSUE IS INFLATION</a:t>
            </a:r>
            <a:br>
              <a:rPr lang="en-US" dirty="0"/>
            </a:br>
            <a:r>
              <a:rPr lang="en-US" dirty="0"/>
              <a:t>    ANNUAL CPI INFLATION RATE, 2020-2024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4ECA9C-7E99-7EF8-C6CF-821927ACB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08" y="1992924"/>
            <a:ext cx="11992707" cy="47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995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{B51BF0F1-02D9-614D-812D-A0AC0DF1A3B6}tf10001121</Template>
  <TotalTime>9616</TotalTime>
  <Words>857</Words>
  <Application>Microsoft Macintosh PowerPoint</Application>
  <PresentationFormat>Widescreen</PresentationFormat>
  <Paragraphs>169</Paragraphs>
  <Slides>43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Calibri</vt:lpstr>
      <vt:lpstr>Century Gothic</vt:lpstr>
      <vt:lpstr>Wingdings 2</vt:lpstr>
      <vt:lpstr>Quotable</vt:lpstr>
      <vt:lpstr>                    ECONOMIC OUTLOOK: 2025  </vt:lpstr>
      <vt:lpstr> REVIEW OF THE COVID RECESSION &amp; RECOVERY</vt:lpstr>
      <vt:lpstr>  QUARTERLY REAL GDP GROWTH RATE, 2015-24</vt:lpstr>
      <vt:lpstr>        EMPLOYMENT TRENDS, 2019-2024</vt:lpstr>
      <vt:lpstr>         UNEMPLOYMENT RATE 2015-2024</vt:lpstr>
      <vt:lpstr>            LABOR FORCE PARTICIPATION RATE, 2020-24</vt:lpstr>
      <vt:lpstr>           JOB OPENINGS, 2002 - 2024</vt:lpstr>
      <vt:lpstr>    LABOR PRODUCTIVITY GROWTH IS BACK AFTER A                  SLUMP DURING THE PANDEMIC</vt:lpstr>
      <vt:lpstr>             LINGERING ISSUE IS INFLATION     ANNUAL CPI INFLATION RATE, 2020-2024</vt:lpstr>
      <vt:lpstr>  CAUSE OF INFLATION JUMP: TOO MUCH          DEMAND AND TOO LLITTLE SUPPLY</vt:lpstr>
      <vt:lpstr> WILL PRICES FALL TO PRE-PANDEMIC LEVELS?</vt:lpstr>
      <vt:lpstr>   WINNERS AND LOSERS IN HOUSEHOLD ECONOMICS </vt:lpstr>
      <vt:lpstr> FED FIGHTS COVID, THEN INFLATION - RATES</vt:lpstr>
      <vt:lpstr> FED FIGHTS COVID, THEN INFLATION - MONEY </vt:lpstr>
      <vt:lpstr>    NOW FED IS CHANGING POLICY AGAIN</vt:lpstr>
      <vt:lpstr>               “     DOT” DIAGRAM OF FEDERAL FUNDS RATE          HIGH OF 5.5%; NOW AT RANGE OF 4.25% TO 4.5%                        END OF 2025 EXPECTED AT 3.75%</vt:lpstr>
      <vt:lpstr>  BUT NOT ALL INTEREST RATES HAVE FALLEN       CREDIT CARD RATE               10-YEAR TREASURY RATE</vt:lpstr>
      <vt:lpstr>    FISCAL POLICY HAS BEEN MODESTLY STIMULATIVE</vt:lpstr>
      <vt:lpstr>                         LEADING ECONOMIC INDICES                  NATIONAL                                    NORTH CAROLINA</vt:lpstr>
      <vt:lpstr>                               FORECAST</vt:lpstr>
      <vt:lpstr>                            FORECAST, CONTINUED</vt:lpstr>
      <vt:lpstr>BUT NEW ADMINISTRATION’S POLICIES COULD ALTER THESE FORECASTS                                                                                     1.NEW TAX CUTS</vt:lpstr>
      <vt:lpstr>              2. DE-REGULATION</vt:lpstr>
      <vt:lpstr>     3. INCREASE FOSSILL FUEL PRODUCTION</vt:lpstr>
      <vt:lpstr>               4. REDUCE IMMIGRATION</vt:lpstr>
      <vt:lpstr>                 5. IMPOSE TARIFFS</vt:lpstr>
      <vt:lpstr>  HOUSEHOLD DEBT PAYMENTS AS % OF DISPOSABLE INCOME</vt:lpstr>
      <vt:lpstr>   HOUSEHOLD DEBT DELINQUENIES ARE UP</vt:lpstr>
      <vt:lpstr>     COMMERCIAL REAL ESTATE DELINQUENCIES ARE UP</vt:lpstr>
      <vt:lpstr>          COMMERCIAL REAL ESTATE PRICES ARE DOWN</vt:lpstr>
      <vt:lpstr>           BIG ISSUES – SOCIAL SECURITY</vt:lpstr>
      <vt:lpstr>             BIG ISSUE: NATIONAL DEBT </vt:lpstr>
      <vt:lpstr>     BIG ISSUE: A1 AND LABOR MAREKT CHANGE</vt:lpstr>
      <vt:lpstr>   REGIONAL ANALYSIS: RISE OF THE SOUTH</vt:lpstr>
      <vt:lpstr>           GDP GROWTH RATE BY STATE</vt:lpstr>
      <vt:lpstr>STATES’ RANKINGS ON NET IN-MIGRATION, 2020-23</vt:lpstr>
      <vt:lpstr>    TOP PERFORMING CITIES (MILKIN INST)</vt:lpstr>
      <vt:lpstr>       NORTH CAROLINA’S BIRTH RATE IS FALLING</vt:lpstr>
      <vt:lpstr>CONTRIBURTION OF MIGRATION FROM OTHER STATES IS UP</vt:lpstr>
      <vt:lpstr>CONTRIBUTION OF FOREIGN IMMIGRATIONS IS STRONGLY UP </vt:lpstr>
      <vt:lpstr>   ECONMIC GROWTH IN NC IS SPREADING</vt:lpstr>
      <vt:lpstr>                    CONCLUSION</vt:lpstr>
      <vt:lpstr>   MY RECENT BOOKS – SOMETHING FOR EVERYONE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CORNOVIRUS AND THE ECONOMY </dc:title>
  <dc:creator>Mike Walden</dc:creator>
  <cp:lastModifiedBy>Mike Walden</cp:lastModifiedBy>
  <cp:revision>420</cp:revision>
  <cp:lastPrinted>2024-11-12T20:58:46Z</cp:lastPrinted>
  <dcterms:created xsi:type="dcterms:W3CDTF">2020-04-15T16:19:31Z</dcterms:created>
  <dcterms:modified xsi:type="dcterms:W3CDTF">2025-01-02T15:35:12Z</dcterms:modified>
</cp:coreProperties>
</file>