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5"/>
  </p:notesMasterIdLst>
  <p:sldIdLst>
    <p:sldId id="256" r:id="rId5"/>
    <p:sldId id="308" r:id="rId6"/>
    <p:sldId id="9084" r:id="rId7"/>
    <p:sldId id="282" r:id="rId8"/>
    <p:sldId id="268" r:id="rId9"/>
    <p:sldId id="309" r:id="rId10"/>
    <p:sldId id="267" r:id="rId11"/>
    <p:sldId id="285" r:id="rId12"/>
    <p:sldId id="262" r:id="rId13"/>
    <p:sldId id="278" r:id="rId14"/>
    <p:sldId id="310" r:id="rId15"/>
    <p:sldId id="264" r:id="rId16"/>
    <p:sldId id="272" r:id="rId17"/>
    <p:sldId id="311" r:id="rId18"/>
    <p:sldId id="270" r:id="rId19"/>
    <p:sldId id="271" r:id="rId20"/>
    <p:sldId id="313" r:id="rId21"/>
    <p:sldId id="274" r:id="rId22"/>
    <p:sldId id="312" r:id="rId23"/>
    <p:sldId id="273" r:id="rId24"/>
    <p:sldId id="275" r:id="rId25"/>
    <p:sldId id="314" r:id="rId26"/>
    <p:sldId id="277" r:id="rId27"/>
    <p:sldId id="279" r:id="rId28"/>
    <p:sldId id="315" r:id="rId29"/>
    <p:sldId id="9081" r:id="rId30"/>
    <p:sldId id="2740" r:id="rId31"/>
    <p:sldId id="9083" r:id="rId32"/>
    <p:sldId id="9082" r:id="rId33"/>
    <p:sldId id="9086" r:id="rId34"/>
    <p:sldId id="1201" r:id="rId35"/>
    <p:sldId id="316" r:id="rId36"/>
    <p:sldId id="296" r:id="rId37"/>
    <p:sldId id="297" r:id="rId38"/>
    <p:sldId id="295" r:id="rId39"/>
    <p:sldId id="299" r:id="rId40"/>
    <p:sldId id="303" r:id="rId41"/>
    <p:sldId id="304" r:id="rId42"/>
    <p:sldId id="305" r:id="rId43"/>
    <p:sldId id="306" r:id="rId44"/>
  </p:sldIdLst>
  <p:sldSz cx="12192000" cy="6858000"/>
  <p:notesSz cx="6858000" cy="9144000"/>
  <p:defaultText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0538" autoAdjust="0"/>
  </p:normalViewPr>
  <p:slideViewPr>
    <p:cSldViewPr snapToGrid="0">
      <p:cViewPr varScale="1">
        <p:scale>
          <a:sx n="42" d="100"/>
          <a:sy n="42" d="100"/>
        </p:scale>
        <p:origin x="125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3A9AB-D9D3-4184-9736-9B00CF44B413}"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C0D12-2DD3-4B4C-A4F1-AEFAC841530F}" type="slidenum">
              <a:rPr lang="en-US" smtClean="0"/>
              <a:t>‹#›</a:t>
            </a:fld>
            <a:endParaRPr lang="en-US"/>
          </a:p>
        </p:txBody>
      </p:sp>
    </p:spTree>
    <p:extLst>
      <p:ext uri="{BB962C8B-B14F-4D97-AF65-F5344CB8AC3E}">
        <p14:creationId xmlns:p14="http://schemas.microsoft.com/office/powerpoint/2010/main" val="427291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Bureau of Labor Statistics
Release:
            Employment Situation
Units: 
Percent, Seasonally Adjusted
Frequency: 
          Monthly
The unemployment rate represents the number of unemployed as a percentage of the labor force. Labor force data are restricted to people 16 years of age and older, who currently reside in 1 of the 50 states or the District of Columbia, who do not reside in institutions (e.g., penal and mental facilities, homes for the aged), and who are not on active duty in the Armed Forces.
This rate is also defined as the U-3 measure of labor underutilization.
The series comes from the 'Current Population Survey (Household Survey)'
The source code is: LNS14000000
U.S. Bureau of Labor Statistics,
                    Unemployment Rate [UNRATE],
                    retrieved from FRED,
                    Federal Reserve Bank of St. Louis;
                    https://fred.stlouisfed.org/series/UNRATE,
                    November 3, 2023.
Source:
            U.S. Bureau of Labor Statistics
Release:
            State Employment and Unemployment
Units: 
Percent, Seasonally Adjusted
Frequency: 
          Monthly
U.S. Bureau of Labor Statistics,
                    Unemployment Rate in North Carolina [NCUR],
                    retrieved from FRED,
                    Federal Reserve Bank of St. Louis;
                    https://fred.stlouisfed.org/series/NCUR,
                    November 3, 2023.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spc="0">
                <a:solidFill>
                  <a:srgbClr val="000000">
                    <a:alpha val="100000"/>
                  </a:srgbClr>
                </a:solidFill>
                <a:latin typeface="Calibri"/>
              </a:rPr>
              <a:t>Source:
            U.S. Federal Housing Finance Agency
Release:
            House Price Index
Units: 
Index 1980:Q1=100, Not Seasonally Adjusted
Frequency: 
          Quarterly
Estimated using sales prices and appraisal data.
U.S. Federal Housing Finance Agency,
                    All-Transactions House Price Index for North Carolina [NCSTHPI],
                    retrieved from FRED,
                    Federal Reserve Bank of St. Louis;
                    https://fred.stlouisfed.org/series/NCSTHPI,
                    November 3, 2023.
Source:
            S&amp;P Dow Jones Indices LLC
Release:
            S&amp;P/Case-Shiller Home Price Indices
Units: 
Index Jan 2000=100, Seasonally Adjusted
Frequency: 
          Monthly
For more information regarding the index, please visit Standard and Poor's.Copyright © 2016, S&amp;P Dow Jones Indices LLC. All rights reserved. Reproduction of S&amp;P Case-Shiller 20-City Home Price Index in any form is prohibited except with the prior written permission of S&amp;P Dow Jones Indices LLC "S&amp;P". S&amp;P does not guarantee the accuracy, adequacy, completeness or availability of any information and is not responsible for any errors or omissions, regardless of the cause or for the results obtained from the use of such information. S&amp;P DISCLAIMS ANY AND ALL EXPRESS OR IMPLIED WARRANTIES, INCLUDING, BUT NOT LIMITED TO, ANY WARRANTIES OF MERCHANTABILITY OR FITNESS FOR A PARTICULAR PURPOSE OR USE. In no event shall S&amp;P be liable for any direct, indirect, special or consequential damages, costs, expenses, legal fees, or losses (including lost income or lost profit and opportunity costs) in connection with subscriber's or others' user of S&amp;P Case-Shiller 20-City Home Price Index.Permission to reproduce this series can be requested from index_services@spdji.com. More contact details are available, including phone numbers for all regional offices.
S&amp;P Dow Jones Indices LLC,
                    S&amp;P/Case-Shiller 20-City Composite Home Price Index [SPCS20RSA],
                    retrieved from FRED,
                    Federal Reserve Bank of St. Louis;
                    https://fred.stlouisfed.org/series/SPCS20RSA,
                    November 3, 2023.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1524000" y="1122363"/>
            <a:ext cx="9144000" cy="2387600"/>
          </a:xfrm>
          <a:ln>
            <a:headEnd type="none"/>
            <a:tailEnd type="none"/>
          </a:ln>
        </p:spPr>
        <p:txBody>
          <a:bodyPr wrap="square" anchor="b"/>
          <a:lstStyle>
            <a:lvl1pPr algn="ctr">
              <a:defRPr sz="6000" dirty="0"/>
            </a:lvl1pPr>
          </a:lstStyle>
          <a:p>
            <a:r>
              <a:rPr lang="en-US" dirty="0"/>
              <a:t>Click to edit Master title style</a:t>
            </a:r>
          </a:p>
        </p:txBody>
      </p:sp>
      <p:sp>
        <p:nvSpPr>
          <p:cNvPr id="3" name="Subtitle 2"/>
          <p:cNvSpPr>
            <a:spLocks noGrp="1"/>
          </p:cNvSpPr>
          <p:nvPr>
            <p:ph type="subTitle" idx="1"/>
          </p:nvPr>
        </p:nvSpPr>
        <p:spPr bwMode="white">
          <a:xfrm>
            <a:off x="1524000" y="3602038"/>
            <a:ext cx="9144000" cy="1655762"/>
          </a:xfrm>
          <a:ln>
            <a:headEnd type="none"/>
            <a:tailEnd type="none"/>
          </a:ln>
        </p:spPr>
        <p:txBody>
          <a:bodyPr wrap="square"/>
          <a:lstStyle>
            <a:lvl1pPr marL="0" indent="0" algn="ctr">
              <a:buNone/>
              <a:defRPr sz="2400" dirty="0"/>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r>
              <a:rPr lang="en-US" dirty="0"/>
              <a:t>Click to edit Master subtitle style</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white">
          <a:xfrm>
            <a:off x="8724900" y="365125"/>
            <a:ext cx="2628900" cy="5811838"/>
          </a:xfrm>
          <a:ln>
            <a:headEnd type="none"/>
            <a:tailEnd type="none"/>
          </a:ln>
        </p:spPr>
        <p:txBody>
          <a:bodyPr vert="eaVert" wrap="square"/>
          <a:lstStyle/>
          <a:p>
            <a:r>
              <a:rPr lang="en-US" dirty="0"/>
              <a:t>Click to edit Master title style</a:t>
            </a:r>
          </a:p>
        </p:txBody>
      </p:sp>
      <p:sp>
        <p:nvSpPr>
          <p:cNvPr id="3" name="Vertical Text Placeholder 2"/>
          <p:cNvSpPr>
            <a:spLocks noGrp="1"/>
          </p:cNvSpPr>
          <p:nvPr>
            <p:ph type="body" orient="vert" idx="1"/>
          </p:nvPr>
        </p:nvSpPr>
        <p:spPr bwMode="white">
          <a:xfrm>
            <a:off x="838200" y="365125"/>
            <a:ext cx="7734300" cy="5811838"/>
          </a:xfrm>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88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Date Placeholder 2"/>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4" name="Footer Placeholder 3"/>
          <p:cNvSpPr>
            <a:spLocks noGrp="1"/>
          </p:cNvSpPr>
          <p:nvPr>
            <p:ph type="ftr" sz="quarter" idx="11"/>
          </p:nvPr>
        </p:nvSpPr>
        <p:spPr bwMode="white">
          <a:ln>
            <a:headEnd type="none"/>
            <a:tailEnd type="none"/>
          </a:ln>
        </p:spPr>
        <p:txBody>
          <a:bodyPr wrap="square"/>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extLst>
      <p:ext uri="{BB962C8B-B14F-4D97-AF65-F5344CB8AC3E}">
        <p14:creationId xmlns:p14="http://schemas.microsoft.com/office/powerpoint/2010/main" val="422470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idx="1"/>
          </p:nvPr>
        </p:nvSpPr>
        <p:spPr bwMode="white">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1850" y="1709738"/>
            <a:ext cx="10515600" cy="2852737"/>
          </a:xfrm>
          <a:ln>
            <a:headEnd type="none"/>
            <a:tailEnd type="none"/>
          </a:ln>
        </p:spPr>
        <p:txBody>
          <a:bodyPr wrap="square" anchor="b"/>
          <a:lstStyle>
            <a:lvl1pPr>
              <a:defRPr sz="6000" dirty="0"/>
            </a:lvl1pPr>
          </a:lstStyle>
          <a:p>
            <a:r>
              <a:rPr lang="en-US" dirty="0"/>
              <a:t>Click to edit Master title style</a:t>
            </a:r>
          </a:p>
        </p:txBody>
      </p:sp>
      <p:sp>
        <p:nvSpPr>
          <p:cNvPr id="3" name="Text Placeholder 2"/>
          <p:cNvSpPr>
            <a:spLocks noGrp="1"/>
          </p:cNvSpPr>
          <p:nvPr>
            <p:ph type="body" idx="1"/>
          </p:nvPr>
        </p:nvSpPr>
        <p:spPr bwMode="white">
          <a:xfrm>
            <a:off x="831850" y="4589463"/>
            <a:ext cx="10515600" cy="1500187"/>
          </a:xfrm>
          <a:ln>
            <a:headEnd type="none"/>
            <a:tailEnd type="none"/>
          </a:ln>
        </p:spPr>
        <p:txBody>
          <a:bodyPr wrap="square"/>
          <a:lstStyle>
            <a:lvl1pPr marL="0" indent="0">
              <a:buNone/>
              <a:defRPr sz="2400" dirty="0">
                <a:solidFill>
                  <a:schemeClr val="tx1">
                    <a:tint val="75000"/>
                  </a:schemeClr>
                </a:solidFill>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edit Master text styles</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sz="half" idx="1"/>
          </p:nvPr>
        </p:nvSpPr>
        <p:spPr bwMode="white">
          <a:xfrm>
            <a:off x="838200" y="1825625"/>
            <a:ext cx="5181600" cy="435133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white">
          <a:xfrm>
            <a:off x="6172200" y="1825625"/>
            <a:ext cx="5181600" cy="435133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365125"/>
            <a:ext cx="10515600" cy="1325563"/>
          </a:xfrm>
          <a:ln>
            <a:headEnd type="none"/>
            <a:tailEnd type="none"/>
          </a:ln>
        </p:spPr>
        <p:txBody>
          <a:bodyPr wrap="square"/>
          <a:lstStyle/>
          <a:p>
            <a:r>
              <a:rPr lang="en-US" dirty="0"/>
              <a:t>Click to edit Master title style</a:t>
            </a:r>
          </a:p>
        </p:txBody>
      </p:sp>
      <p:sp>
        <p:nvSpPr>
          <p:cNvPr id="3" name="Text Placeholder 2"/>
          <p:cNvSpPr>
            <a:spLocks noGrp="1"/>
          </p:cNvSpPr>
          <p:nvPr>
            <p:ph type="body" idx="1"/>
          </p:nvPr>
        </p:nvSpPr>
        <p:spPr bwMode="white">
          <a:xfrm>
            <a:off x="839788" y="1681163"/>
            <a:ext cx="5157787"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p:nvPr>
        </p:nvSpPr>
        <p:spPr bwMode="white">
          <a:xfrm>
            <a:off x="839788" y="2505075"/>
            <a:ext cx="5157787" cy="368458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6172200" y="1681163"/>
            <a:ext cx="5183188"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p:nvPr>
        </p:nvSpPr>
        <p:spPr bwMode="white">
          <a:xfrm>
            <a:off x="6172200" y="2505075"/>
            <a:ext cx="5183188" cy="368458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3" name="Footer Placeholder 2"/>
          <p:cNvSpPr>
            <a:spLocks noGrp="1"/>
          </p:cNvSpPr>
          <p:nvPr>
            <p:ph type="ftr" sz="quarter" idx="1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457200"/>
            <a:ext cx="3932237" cy="1600200"/>
          </a:xfrm>
          <a:ln>
            <a:headEnd type="none"/>
            <a:tailEnd type="none"/>
          </a:ln>
        </p:spPr>
        <p:txBody>
          <a:bodyPr wrap="square" anchor="b"/>
          <a:lstStyle>
            <a:lvl1pPr>
              <a:defRPr sz="3200" dirty="0"/>
            </a:lvl1pPr>
          </a:lstStyle>
          <a:p>
            <a:r>
              <a:rPr lang="en-US" dirty="0"/>
              <a:t>Click to edit Master title style</a:t>
            </a:r>
          </a:p>
        </p:txBody>
      </p:sp>
      <p:sp>
        <p:nvSpPr>
          <p:cNvPr id="3" name="Content Placeholder 2"/>
          <p:cNvSpPr>
            <a:spLocks noGrp="1"/>
          </p:cNvSpPr>
          <p:nvPr>
            <p:ph idx="1"/>
          </p:nvPr>
        </p:nvSpPr>
        <p:spPr bwMode="white">
          <a:xfrm>
            <a:off x="5183188" y="987425"/>
            <a:ext cx="6172200" cy="4873625"/>
          </a:xfrm>
          <a:ln>
            <a:headEnd type="none"/>
            <a:tailEnd type="none"/>
          </a:ln>
        </p:spPr>
        <p:txBody>
          <a:bodyPr wrap="square"/>
          <a:lstStyle>
            <a:lvl1pPr>
              <a:defRPr sz="3200" dirty="0"/>
            </a:lvl1pPr>
            <a:lvl2pPr>
              <a:defRPr sz="2800" dirty="0"/>
            </a:lvl2pPr>
            <a:lvl3pPr>
              <a:defRPr sz="2400" dirty="0"/>
            </a:lvl3pPr>
            <a:lvl4pPr>
              <a:defRPr sz="2000" dirty="0"/>
            </a:lvl4pPr>
            <a:lvl5pPr>
              <a:defRPr sz="2000" dirty="0"/>
            </a:lvl5pPr>
            <a:lvl6pPr>
              <a:defRPr sz="2000" dirty="0"/>
            </a:lvl6pPr>
            <a:lvl7pPr>
              <a:defRPr sz="2000" dirty="0"/>
            </a:lvl7pPr>
            <a:lvl8pPr>
              <a:defRPr sz="2000" dirty="0"/>
            </a:lvl8pPr>
            <a:lvl9pPr>
              <a:defRPr sz="20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white">
          <a:xfrm>
            <a:off x="839788" y="2057400"/>
            <a:ext cx="3932237"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457200"/>
            <a:ext cx="3932237" cy="1600200"/>
          </a:xfrm>
          <a:ln>
            <a:headEnd type="none"/>
            <a:tailEnd type="none"/>
          </a:ln>
        </p:spPr>
        <p:txBody>
          <a:bodyPr wrap="square" anchor="b"/>
          <a:lstStyle>
            <a:lvl1pPr>
              <a:defRPr sz="3200" dirty="0"/>
            </a:lvl1pPr>
          </a:lstStyle>
          <a:p>
            <a:r>
              <a:rPr lang="en-US" dirty="0"/>
              <a:t>Click to edit Master title style</a:t>
            </a:r>
          </a:p>
        </p:txBody>
      </p:sp>
      <p:sp>
        <p:nvSpPr>
          <p:cNvPr id="3" name="Picture Placeholder 2"/>
          <p:cNvSpPr>
            <a:spLocks noGrp="1"/>
          </p:cNvSpPr>
          <p:nvPr>
            <p:ph type="pic" idx="1"/>
          </p:nvPr>
        </p:nvSpPr>
        <p:spPr bwMode="white">
          <a:xfrm>
            <a:off x="5183188" y="987425"/>
            <a:ext cx="6172200" cy="4873625"/>
          </a:xfrm>
          <a:ln>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dirty="0"/>
          </a:p>
        </p:txBody>
      </p:sp>
      <p:sp>
        <p:nvSpPr>
          <p:cNvPr id="4" name="Text Placeholder 3"/>
          <p:cNvSpPr>
            <a:spLocks noGrp="1"/>
          </p:cNvSpPr>
          <p:nvPr>
            <p:ph type="body" sz="half" idx="2"/>
          </p:nvPr>
        </p:nvSpPr>
        <p:spPr bwMode="white">
          <a:xfrm>
            <a:off x="839788" y="2057400"/>
            <a:ext cx="3932237"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Vertical Text Placeholder 2"/>
          <p:cNvSpPr>
            <a:spLocks noGrp="1"/>
          </p:cNvSpPr>
          <p:nvPr>
            <p:ph type="body" orient="vert" idx="1"/>
          </p:nvPr>
        </p:nvSpPr>
        <p:spPr bwMode="white">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1/29/2024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838200" y="365125"/>
            <a:ext cx="10515600" cy="1325563"/>
          </a:xfrm>
          <a:prstGeom prst="rect">
            <a:avLst/>
          </a:prstGeom>
          <a:ln>
            <a:headEnd type="none"/>
            <a:tailEnd type="none"/>
          </a:ln>
        </p:spPr>
        <p:txBody>
          <a:bodyPr wrap="square" lIns="91440" tIns="45720" rIns="91440" bIns="45720" anchor="ctr">
            <a:normAutofit/>
          </a:bodyPr>
          <a:lstStyle/>
          <a:p>
            <a:r>
              <a:rPr lang="en-US" dirty="0"/>
              <a:t>Click to edit Master title style</a:t>
            </a:r>
          </a:p>
        </p:txBody>
      </p:sp>
      <p:sp>
        <p:nvSpPr>
          <p:cNvPr id="3" name="Text Placeholder 2"/>
          <p:cNvSpPr>
            <a:spLocks noGrp="1"/>
          </p:cNvSpPr>
          <p:nvPr>
            <p:ph type="body" idx="1"/>
          </p:nvPr>
        </p:nvSpPr>
        <p:spPr bwMode="white">
          <a:xfrm>
            <a:off x="838200" y="1825625"/>
            <a:ext cx="10515600" cy="4351338"/>
          </a:xfrm>
          <a:prstGeom prst="rect">
            <a:avLst/>
          </a:prstGeom>
          <a:ln>
            <a:headEnd type="none"/>
            <a:tailEnd type="none"/>
          </a:ln>
        </p:spPr>
        <p:txBody>
          <a:bodyPr wrap="square" lIns="91440" tIns="45720" rIns="91440" bIns="45720">
            <a:normAutofit/>
          </a:body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838200" y="6356350"/>
            <a:ext cx="2743200" cy="365125"/>
          </a:xfrm>
          <a:prstGeom prst="rect">
            <a:avLst/>
          </a:prstGeom>
          <a:ln>
            <a:headEnd type="none"/>
            <a:tailEnd type="none"/>
          </a:ln>
        </p:spPr>
        <p:txBody>
          <a:bodyPr wrap="square" lIns="91440" tIns="45720" rIns="91440" bIns="45720" anchor="ctr"/>
          <a:lstStyle>
            <a:lvl1pPr algn="l">
              <a:defRPr sz="1200" dirty="0">
                <a:solidFill>
                  <a:schemeClr val="tx1">
                    <a:tint val="75000"/>
                  </a:schemeClr>
                </a:solidFill>
              </a:defRPr>
            </a:lvl1pPr>
          </a:lstStyle>
          <a:p>
            <a:fld id="{D4630D1D-EC81-4D12-BBAE-7AD5C46FE905}" type="datetimeFigureOut">
              <a:rPr lang="en-US" dirty="0"/>
              <a:t>1/29/2024</a:t>
            </a:fld>
            <a:endParaRPr lang="en-US" dirty="0"/>
          </a:p>
        </p:txBody>
      </p:sp>
      <p:sp>
        <p:nvSpPr>
          <p:cNvPr id="5" name="Footer Placeholder 4"/>
          <p:cNvSpPr>
            <a:spLocks noGrp="1"/>
          </p:cNvSpPr>
          <p:nvPr>
            <p:ph type="ftr" sz="quarter" idx="3"/>
          </p:nvPr>
        </p:nvSpPr>
        <p:spPr bwMode="white">
          <a:xfrm>
            <a:off x="4038600" y="6356350"/>
            <a:ext cx="4114800" cy="365125"/>
          </a:xfrm>
          <a:prstGeom prst="rect">
            <a:avLst/>
          </a:prstGeom>
          <a:ln>
            <a:headEnd type="none"/>
            <a:tailEnd type="none"/>
          </a:ln>
        </p:spPr>
        <p:txBody>
          <a:bodyPr wrap="square" lIns="91440" tIns="45720" rIns="91440" bIns="45720" anchor="ctr"/>
          <a:lstStyle>
            <a:lvl1pPr algn="ctr">
              <a:defRPr sz="12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white">
          <a:xfrm>
            <a:off x="8610600" y="6356350"/>
            <a:ext cx="2743200" cy="365125"/>
          </a:xfrm>
          <a:prstGeom prst="rect">
            <a:avLst/>
          </a:prstGeom>
          <a:ln>
            <a:headEnd type="none"/>
            <a:tailEnd type="none"/>
          </a:ln>
        </p:spPr>
        <p:txBody>
          <a:bodyPr wrap="square" lIns="91440" tIns="45720" rIns="91440" bIns="45720" anchor="ctr"/>
          <a:lstStyle>
            <a:lvl1pPr algn="r">
              <a:defRPr sz="1200" dirty="0">
                <a:solidFill>
                  <a:schemeClr val="tx1">
                    <a:tint val="75000"/>
                  </a:schemeClr>
                </a:solidFill>
              </a:defRPr>
            </a:lvl1pPr>
          </a:lstStyle>
          <a:p>
            <a:fld id="{E1CC4C9C-B29E-4E68-9F89-CA7A1621DE94}"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defTabSz="914400" rtl="0">
        <a:lnSpc>
          <a:spcPct val="90000"/>
        </a:lnSpc>
        <a:spcBef>
          <a:spcPct val="0"/>
        </a:spcBef>
        <a:buNone/>
        <a:defRPr sz="4400" kern="1200" dirty="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kern="1200" dirty="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kern="1200" dirty="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kern="1200" dirty="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kern="1200" dirty="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p:bodyStyle>
    <p:other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fred.stlouisfed.org/graph/?g=1eHu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fred.stlouisfed.org/graph/?g=1eHwl"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3" name="Rectangle 2">
            <a:extLst>
              <a:ext uri="{FF2B5EF4-FFF2-40B4-BE49-F238E27FC236}">
                <a16:creationId xmlns:a16="http://schemas.microsoft.com/office/drawing/2014/main" id="{F20875E1-E249-1CA6-392B-C7570A073B21}"/>
              </a:ext>
            </a:extLst>
          </p:cNvPr>
          <p:cNvSpPr/>
          <p:nvPr/>
        </p:nvSpPr>
        <p:spPr>
          <a:xfrm>
            <a:off x="629265" y="3362632"/>
            <a:ext cx="8809703" cy="2861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400910-EBA2-60E9-4A27-C5E3783F2668}"/>
              </a:ext>
            </a:extLst>
          </p:cNvPr>
          <p:cNvSpPr txBox="1"/>
          <p:nvPr/>
        </p:nvSpPr>
        <p:spPr>
          <a:xfrm>
            <a:off x="1553497" y="3883742"/>
            <a:ext cx="5279922" cy="646331"/>
          </a:xfrm>
          <a:prstGeom prst="rect">
            <a:avLst/>
          </a:prstGeom>
          <a:noFill/>
        </p:spPr>
        <p:txBody>
          <a:bodyPr wrap="square" rtlCol="0">
            <a:spAutoFit/>
          </a:bodyPr>
          <a:lstStyle/>
          <a:p>
            <a:r>
              <a:rPr lang="en-US" sz="3600" b="1" dirty="0">
                <a:solidFill>
                  <a:schemeClr val="accent6">
                    <a:lumMod val="75000"/>
                  </a:schemeClr>
                </a:solidFill>
                <a:latin typeface="Aptos Black" panose="020B0004020202020204" pitchFamily="34" charset="0"/>
              </a:rPr>
              <a:t>Economic 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1" y="3087329"/>
            <a:ext cx="6813755" cy="757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1700979" y="3165987"/>
            <a:ext cx="6420465"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US ECONOMIC UPDATE</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200759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1" y="3087329"/>
            <a:ext cx="6813755" cy="757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1700979" y="3165987"/>
            <a:ext cx="6420465"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INFLATIONARY PRESSURES</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104809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1" y="3087329"/>
            <a:ext cx="6813755" cy="757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1700979" y="3165987"/>
            <a:ext cx="6420465"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EMPLOYMENT OUTLOOK</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264428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1" y="3087329"/>
            <a:ext cx="6813755" cy="757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1700979" y="3165987"/>
            <a:ext cx="6420465"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GDP OUTLOOK</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355290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2" y="3087329"/>
            <a:ext cx="4886632" cy="79641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2428568" y="3175819"/>
            <a:ext cx="3991896"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2023</a:t>
            </a:r>
            <a:r>
              <a:rPr lang="en-US" sz="3200" dirty="0">
                <a:solidFill>
                  <a:schemeClr val="accent6">
                    <a:lumMod val="75000"/>
                  </a:schemeClr>
                </a:solidFill>
                <a:latin typeface="Aptos Black" panose="020F0502020204030204" pitchFamily="34" charset="0"/>
              </a:rPr>
              <a:t> </a:t>
            </a:r>
            <a:r>
              <a:rPr lang="en-US" sz="3600" dirty="0">
                <a:solidFill>
                  <a:schemeClr val="accent6">
                    <a:lumMod val="75000"/>
                  </a:schemeClr>
                </a:solidFill>
                <a:latin typeface="Aptos Black" panose="020F0502020204030204" pitchFamily="34" charset="0"/>
              </a:rPr>
              <a:t>RECAP</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1620196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1" y="3087329"/>
            <a:ext cx="7806814" cy="757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1700979" y="3165987"/>
            <a:ext cx="7561008"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US MONETARY/FISCAL POLICY</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185655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1" y="3087329"/>
            <a:ext cx="7806814" cy="757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1700979" y="3165987"/>
            <a:ext cx="7561008"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NC ECONOMIC UPDATE</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358413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itle 1">
            <a:extLst>
              <a:ext uri="{FF2B5EF4-FFF2-40B4-BE49-F238E27FC236}">
                <a16:creationId xmlns:a16="http://schemas.microsoft.com/office/drawing/2014/main" id="{86C6CF01-4298-FD93-0F1F-F22B3E32DB2E}"/>
              </a:ext>
            </a:extLst>
          </p:cNvPr>
          <p:cNvSpPr txBox="1">
            <a:spLocks/>
          </p:cNvSpPr>
          <p:nvPr/>
        </p:nvSpPr>
        <p:spPr>
          <a:xfrm>
            <a:off x="2169485" y="191797"/>
            <a:ext cx="8229600" cy="838200"/>
          </a:xfrm>
          <a:prstGeom prst="rect">
            <a:avLst/>
          </a:prstGeom>
        </p:spPr>
        <p:txBody>
          <a:bodyPr/>
          <a:lstStyle>
            <a:lvl1pPr algn="l" rtl="0" eaLnBrk="0" fontAlgn="base" hangingPunct="0">
              <a:spcBef>
                <a:spcPct val="0"/>
              </a:spcBef>
              <a:spcAft>
                <a:spcPct val="0"/>
              </a:spcAft>
              <a:defRPr sz="2400">
                <a:solidFill>
                  <a:schemeClr val="tx1"/>
                </a:solidFill>
                <a:latin typeface="+mj-lt"/>
                <a:ea typeface="+mj-ea"/>
                <a:cs typeface="+mj-cs"/>
              </a:defRPr>
            </a:lvl1pPr>
            <a:lvl2pPr algn="l" rtl="0" eaLnBrk="0" fontAlgn="base" hangingPunct="0">
              <a:spcBef>
                <a:spcPct val="0"/>
              </a:spcBef>
              <a:spcAft>
                <a:spcPct val="0"/>
              </a:spcAft>
              <a:defRPr sz="2400">
                <a:solidFill>
                  <a:schemeClr val="tx1"/>
                </a:solidFill>
                <a:latin typeface="Arial" charset="0"/>
              </a:defRPr>
            </a:lvl2pPr>
            <a:lvl3pPr algn="l" rtl="0" eaLnBrk="0" fontAlgn="base" hangingPunct="0">
              <a:spcBef>
                <a:spcPct val="0"/>
              </a:spcBef>
              <a:spcAft>
                <a:spcPct val="0"/>
              </a:spcAft>
              <a:defRPr sz="2400">
                <a:solidFill>
                  <a:schemeClr val="tx1"/>
                </a:solidFill>
                <a:latin typeface="Arial" charset="0"/>
              </a:defRPr>
            </a:lvl3pPr>
            <a:lvl4pPr algn="l" rtl="0" eaLnBrk="0" fontAlgn="base" hangingPunct="0">
              <a:spcBef>
                <a:spcPct val="0"/>
              </a:spcBef>
              <a:spcAft>
                <a:spcPct val="0"/>
              </a:spcAft>
              <a:defRPr sz="2400">
                <a:solidFill>
                  <a:schemeClr val="tx1"/>
                </a:solidFill>
                <a:latin typeface="Arial" charset="0"/>
              </a:defRPr>
            </a:lvl4pPr>
            <a:lvl5pPr algn="l" rtl="0" eaLnBrk="0" fontAlgn="base" hangingPunct="0">
              <a:spcBef>
                <a:spcPct val="0"/>
              </a:spcBef>
              <a:spcAft>
                <a:spcPct val="0"/>
              </a:spcAft>
              <a:defRPr sz="2400">
                <a:solidFill>
                  <a:schemeClr val="tx1"/>
                </a:solidFill>
                <a:latin typeface="Arial" charset="0"/>
              </a:defRPr>
            </a:lvl5pPr>
            <a:lvl6pPr marL="457200" algn="l" rtl="0" fontAlgn="base">
              <a:spcBef>
                <a:spcPct val="0"/>
              </a:spcBef>
              <a:spcAft>
                <a:spcPct val="0"/>
              </a:spcAft>
              <a:defRPr sz="2400">
                <a:solidFill>
                  <a:schemeClr val="tx1"/>
                </a:solidFill>
                <a:latin typeface="Arial" charset="0"/>
              </a:defRPr>
            </a:lvl6pPr>
            <a:lvl7pPr marL="914400" algn="l" rtl="0" fontAlgn="base">
              <a:spcBef>
                <a:spcPct val="0"/>
              </a:spcBef>
              <a:spcAft>
                <a:spcPct val="0"/>
              </a:spcAft>
              <a:defRPr sz="2400">
                <a:solidFill>
                  <a:schemeClr val="tx1"/>
                </a:solidFill>
                <a:latin typeface="Arial" charset="0"/>
              </a:defRPr>
            </a:lvl7pPr>
            <a:lvl8pPr marL="1371600" algn="l" rtl="0" fontAlgn="base">
              <a:spcBef>
                <a:spcPct val="0"/>
              </a:spcBef>
              <a:spcAft>
                <a:spcPct val="0"/>
              </a:spcAft>
              <a:defRPr sz="2400">
                <a:solidFill>
                  <a:schemeClr val="tx1"/>
                </a:solidFill>
                <a:latin typeface="Arial" charset="0"/>
              </a:defRPr>
            </a:lvl8pPr>
            <a:lvl9pPr marL="1828800" algn="l" rtl="0" fontAlgn="base">
              <a:spcBef>
                <a:spcPct val="0"/>
              </a:spcBef>
              <a:spcAft>
                <a:spcPct val="0"/>
              </a:spcAft>
              <a:defRPr sz="2400">
                <a:solidFill>
                  <a:schemeClr val="tx1"/>
                </a:solidFill>
                <a:latin typeface="Arial" charset="0"/>
              </a:defRPr>
            </a:lvl9pPr>
          </a:lstStyle>
          <a:p>
            <a:pPr algn="ctr"/>
            <a:r>
              <a:rPr lang="en-US" altLang="en-US" kern="0"/>
              <a:t>NC Unemployment Rate and the U.S. Rate</a:t>
            </a:r>
          </a:p>
        </p:txBody>
      </p:sp>
      <p:pic>
        <p:nvPicPr>
          <p:cNvPr id="6" name="FRED Graph Chart" descr="FRED Graph">
            <a:hlinkClick r:id="rId3" tooltip="View this chart in your browser. "/>
            <a:extLst>
              <a:ext uri="{FF2B5EF4-FFF2-40B4-BE49-F238E27FC236}">
                <a16:creationId xmlns:a16="http://schemas.microsoft.com/office/drawing/2014/main" id="{034E4064-3A0E-4878-2F12-9DBA8CCD4F5D}"/>
              </a:ext>
            </a:extLst>
          </p:cNvPr>
          <p:cNvPicPr>
            <a:picLocks noChangeAspect="1"/>
          </p:cNvPicPr>
          <p:nvPr/>
        </p:nvPicPr>
        <p:blipFill>
          <a:blip r:embed="rId4"/>
          <a:stretch>
            <a:fillRect/>
          </a:stretch>
        </p:blipFill>
        <p:spPr>
          <a:xfrm>
            <a:off x="476249" y="762000"/>
            <a:ext cx="11198915" cy="5524500"/>
          </a:xfrm>
          <a:prstGeom prst="rect">
            <a:avLst/>
          </a:prstGeom>
        </p:spPr>
      </p:pic>
      <p:sp>
        <p:nvSpPr>
          <p:cNvPr id="7" name="TextBox 6">
            <a:extLst>
              <a:ext uri="{FF2B5EF4-FFF2-40B4-BE49-F238E27FC236}">
                <a16:creationId xmlns:a16="http://schemas.microsoft.com/office/drawing/2014/main" id="{84793866-16BC-63D4-0867-8E08977BCEE0}"/>
              </a:ext>
            </a:extLst>
          </p:cNvPr>
          <p:cNvSpPr txBox="1">
            <a:spLocks noChangeArrowheads="1"/>
          </p:cNvSpPr>
          <p:nvPr/>
        </p:nvSpPr>
        <p:spPr bwMode="auto">
          <a:xfrm>
            <a:off x="9843052" y="3427416"/>
            <a:ext cx="1667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40000"/>
              <a:defRPr sz="1600" b="1">
                <a:solidFill>
                  <a:schemeClr val="accent1"/>
                </a:solidFill>
                <a:latin typeface="Arial" charset="0"/>
              </a:defRPr>
            </a:lvl1pPr>
            <a:lvl2pPr marL="742950" indent="-285750" eaLnBrk="0" hangingPunct="0">
              <a:spcBef>
                <a:spcPct val="20000"/>
              </a:spcBef>
              <a:buClr>
                <a:srgbClr val="978981"/>
              </a:buClr>
              <a:buChar char="•"/>
              <a:defRPr sz="1400">
                <a:solidFill>
                  <a:schemeClr val="tx1"/>
                </a:solidFill>
                <a:latin typeface="Arial" charset="0"/>
              </a:defRPr>
            </a:lvl2pPr>
            <a:lvl3pPr marL="1143000" indent="-228600" eaLnBrk="0" hangingPunct="0">
              <a:spcBef>
                <a:spcPct val="20000"/>
              </a:spcBef>
              <a:buClr>
                <a:schemeClr val="accent1"/>
              </a:buClr>
              <a:buFont typeface="Arial" charset="0"/>
              <a:buChar char="–"/>
              <a:defRPr sz="1200">
                <a:solidFill>
                  <a:schemeClr val="accent1"/>
                </a:solidFill>
                <a:latin typeface="Arial" charset="0"/>
              </a:defRPr>
            </a:lvl3pPr>
            <a:lvl4pPr marL="1600200" indent="-228600" eaLnBrk="0" hangingPunct="0">
              <a:spcBef>
                <a:spcPct val="20000"/>
              </a:spcBef>
              <a:defRPr sz="1200">
                <a:solidFill>
                  <a:schemeClr val="tx1"/>
                </a:solidFill>
                <a:latin typeface="Arial" charset="0"/>
              </a:defRPr>
            </a:lvl4pPr>
            <a:lvl5pPr marL="2057400" indent="-228600" eaLnBrk="0" hangingPunct="0">
              <a:lnSpc>
                <a:spcPts val="2400"/>
              </a:lnSpc>
              <a:defRPr sz="1400">
                <a:solidFill>
                  <a:schemeClr val="tx1"/>
                </a:solidFill>
                <a:latin typeface="Arial" charset="0"/>
              </a:defRPr>
            </a:lvl5pPr>
            <a:lvl6pPr marL="2514600" indent="-228600" eaLnBrk="0" fontAlgn="base" hangingPunct="0">
              <a:lnSpc>
                <a:spcPts val="2400"/>
              </a:lnSpc>
              <a:spcBef>
                <a:spcPct val="0"/>
              </a:spcBef>
              <a:spcAft>
                <a:spcPct val="0"/>
              </a:spcAft>
              <a:defRPr sz="1400">
                <a:solidFill>
                  <a:schemeClr val="tx1"/>
                </a:solidFill>
                <a:latin typeface="Arial" charset="0"/>
              </a:defRPr>
            </a:lvl6pPr>
            <a:lvl7pPr marL="2971800" indent="-228600" eaLnBrk="0" fontAlgn="base" hangingPunct="0">
              <a:lnSpc>
                <a:spcPts val="2400"/>
              </a:lnSpc>
              <a:spcBef>
                <a:spcPct val="0"/>
              </a:spcBef>
              <a:spcAft>
                <a:spcPct val="0"/>
              </a:spcAft>
              <a:defRPr sz="1400">
                <a:solidFill>
                  <a:schemeClr val="tx1"/>
                </a:solidFill>
                <a:latin typeface="Arial" charset="0"/>
              </a:defRPr>
            </a:lvl7pPr>
            <a:lvl8pPr marL="3429000" indent="-228600" eaLnBrk="0" fontAlgn="base" hangingPunct="0">
              <a:lnSpc>
                <a:spcPts val="2400"/>
              </a:lnSpc>
              <a:spcBef>
                <a:spcPct val="0"/>
              </a:spcBef>
              <a:spcAft>
                <a:spcPct val="0"/>
              </a:spcAft>
              <a:defRPr sz="1400">
                <a:solidFill>
                  <a:schemeClr val="tx1"/>
                </a:solidFill>
                <a:latin typeface="Arial" charset="0"/>
              </a:defRPr>
            </a:lvl8pPr>
            <a:lvl9pPr marL="3886200" indent="-228600" eaLnBrk="0" fontAlgn="base" hangingPunct="0">
              <a:lnSpc>
                <a:spcPts val="2400"/>
              </a:lnSpc>
              <a:spcBef>
                <a:spcPct val="0"/>
              </a:spcBef>
              <a:spcAft>
                <a:spcPct val="0"/>
              </a:spcAft>
              <a:defRPr sz="1400">
                <a:solidFill>
                  <a:schemeClr val="tx1"/>
                </a:solidFill>
                <a:latin typeface="Arial" charset="0"/>
              </a:defRPr>
            </a:lvl9pPr>
          </a:lstStyle>
          <a:p>
            <a:pPr eaLnBrk="1" hangingPunct="1">
              <a:spcBef>
                <a:spcPct val="0"/>
              </a:spcBef>
              <a:buSzTx/>
            </a:pPr>
            <a:r>
              <a:rPr lang="en-US" altLang="en-US" sz="1200" dirty="0">
                <a:solidFill>
                  <a:schemeClr val="tx1"/>
                </a:solidFill>
              </a:rPr>
              <a:t>NC 3.5% - Dec ’23   </a:t>
            </a:r>
          </a:p>
          <a:p>
            <a:pPr eaLnBrk="1" hangingPunct="1">
              <a:spcBef>
                <a:spcPct val="0"/>
              </a:spcBef>
              <a:buSzTx/>
            </a:pPr>
            <a:r>
              <a:rPr lang="en-US" altLang="en-US" sz="1200" dirty="0">
                <a:solidFill>
                  <a:schemeClr val="tx1"/>
                </a:solidFill>
              </a:rPr>
              <a:t>US 3.7% - Dec ‘23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2169485" y="72515"/>
            <a:ext cx="8229600" cy="838200"/>
          </a:xfrm>
        </p:spPr>
        <p:txBody>
          <a:bodyPr/>
          <a:lstStyle/>
          <a:p>
            <a:pPr algn="ctr"/>
            <a:r>
              <a:rPr lang="en-US" altLang="en-US"/>
              <a:t>NC Unemployment Rate by County</a:t>
            </a:r>
          </a:p>
        </p:txBody>
      </p:sp>
      <p:sp>
        <p:nvSpPr>
          <p:cNvPr id="4" name="TextBox 3">
            <a:extLst>
              <a:ext uri="{FF2B5EF4-FFF2-40B4-BE49-F238E27FC236}">
                <a16:creationId xmlns:a16="http://schemas.microsoft.com/office/drawing/2014/main" id="{70CBC297-56FD-D95C-5E67-B8131F693E83}"/>
              </a:ext>
            </a:extLst>
          </p:cNvPr>
          <p:cNvSpPr txBox="1"/>
          <p:nvPr/>
        </p:nvSpPr>
        <p:spPr>
          <a:xfrm>
            <a:off x="147970" y="6253906"/>
            <a:ext cx="6136315" cy="307777"/>
          </a:xfrm>
          <a:prstGeom prst="rect">
            <a:avLst/>
          </a:prstGeom>
          <a:noFill/>
        </p:spPr>
        <p:txBody>
          <a:bodyPr wrap="square" rtlCol="0">
            <a:spAutoFit/>
          </a:bodyPr>
          <a:lstStyle/>
          <a:p>
            <a:r>
              <a:rPr lang="en-US" sz="1400" dirty="0"/>
              <a:t>Source: NC Dept of Commerce, November 2023 Data</a:t>
            </a:r>
          </a:p>
        </p:txBody>
      </p:sp>
      <p:pic>
        <p:nvPicPr>
          <p:cNvPr id="5" name="Picture 4">
            <a:extLst>
              <a:ext uri="{FF2B5EF4-FFF2-40B4-BE49-F238E27FC236}">
                <a16:creationId xmlns:a16="http://schemas.microsoft.com/office/drawing/2014/main" id="{D7D73277-B352-B90D-9DE8-DC821AB4F322}"/>
              </a:ext>
            </a:extLst>
          </p:cNvPr>
          <p:cNvPicPr>
            <a:picLocks noChangeAspect="1"/>
          </p:cNvPicPr>
          <p:nvPr/>
        </p:nvPicPr>
        <p:blipFill>
          <a:blip r:embed="rId2"/>
          <a:stretch>
            <a:fillRect/>
          </a:stretch>
        </p:blipFill>
        <p:spPr>
          <a:xfrm>
            <a:off x="108138" y="1254151"/>
            <a:ext cx="11746302" cy="4656319"/>
          </a:xfrm>
          <a:prstGeom prst="rect">
            <a:avLst/>
          </a:prstGeom>
        </p:spPr>
      </p:pic>
    </p:spTree>
    <p:extLst>
      <p:ext uri="{BB962C8B-B14F-4D97-AF65-F5344CB8AC3E}">
        <p14:creationId xmlns:p14="http://schemas.microsoft.com/office/powerpoint/2010/main" val="323687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7696AB-A5A7-9AB4-4B38-34F8CE48EF98}"/>
              </a:ext>
            </a:extLst>
          </p:cNvPr>
          <p:cNvPicPr>
            <a:picLocks noChangeAspect="1"/>
          </p:cNvPicPr>
          <p:nvPr/>
        </p:nvPicPr>
        <p:blipFill>
          <a:blip r:embed="rId2"/>
          <a:stretch>
            <a:fillRect/>
          </a:stretch>
        </p:blipFill>
        <p:spPr>
          <a:xfrm>
            <a:off x="703385" y="841512"/>
            <a:ext cx="11175718" cy="5362340"/>
          </a:xfrm>
          <a:prstGeom prst="rect">
            <a:avLst/>
          </a:prstGeom>
        </p:spPr>
      </p:pic>
      <p:sp>
        <p:nvSpPr>
          <p:cNvPr id="5" name="TextBox 4">
            <a:extLst>
              <a:ext uri="{FF2B5EF4-FFF2-40B4-BE49-F238E27FC236}">
                <a16:creationId xmlns:a16="http://schemas.microsoft.com/office/drawing/2014/main" id="{55A5F3BE-2AD4-1663-D458-C4C9C4542C95}"/>
              </a:ext>
            </a:extLst>
          </p:cNvPr>
          <p:cNvSpPr txBox="1"/>
          <p:nvPr/>
        </p:nvSpPr>
        <p:spPr>
          <a:xfrm>
            <a:off x="703385" y="6439487"/>
            <a:ext cx="6136315" cy="307777"/>
          </a:xfrm>
          <a:prstGeom prst="rect">
            <a:avLst/>
          </a:prstGeom>
          <a:noFill/>
        </p:spPr>
        <p:txBody>
          <a:bodyPr wrap="square" rtlCol="0">
            <a:spAutoFit/>
          </a:bodyPr>
          <a:lstStyle/>
          <a:p>
            <a:r>
              <a:rPr lang="en-US" sz="1400" dirty="0"/>
              <a:t>Source: NC Dept of Commerce, November 2023 Data</a:t>
            </a:r>
          </a:p>
        </p:txBody>
      </p:sp>
    </p:spTree>
    <p:extLst>
      <p:ext uri="{BB962C8B-B14F-4D97-AF65-F5344CB8AC3E}">
        <p14:creationId xmlns:p14="http://schemas.microsoft.com/office/powerpoint/2010/main" val="1418172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sp>
        <p:nvSpPr>
          <p:cNvPr id="2" name="TextBox 1"/>
          <p:cNvSpPr txBox="1"/>
          <p:nvPr/>
        </p:nvSpPr>
        <p:spPr>
          <a:xfrm>
            <a:off x="1905000" y="95251"/>
            <a:ext cx="7620000" cy="461665"/>
          </a:xfrm>
          <a:prstGeom prst="rect">
            <a:avLst/>
          </a:prstGeom>
          <a:noFill/>
        </p:spPr>
        <p:txBody>
          <a:bodyPr lIns="91440" tIns="45720" rIns="91440" bIns="45720" rtlCol="0">
            <a:spAutoFit/>
          </a:bodyPr>
          <a:lstStyle/>
          <a:p>
            <a:pPr algn="ctr" fontAlgn="base"/>
            <a:r>
              <a:rPr lang="en-US" sz="2400">
                <a:solidFill>
                  <a:srgbClr val="333333">
                    <a:alpha val="20000"/>
                  </a:srgbClr>
                </a:solidFill>
                <a:latin typeface="Calibri"/>
              </a:rPr>
              <a:t> </a:t>
            </a:r>
          </a:p>
        </p:txBody>
      </p:sp>
      <p:sp>
        <p:nvSpPr>
          <p:cNvPr id="4" name="Title 1">
            <a:extLst>
              <a:ext uri="{FF2B5EF4-FFF2-40B4-BE49-F238E27FC236}">
                <a16:creationId xmlns:a16="http://schemas.microsoft.com/office/drawing/2014/main" id="{984DD7D4-7B19-52C1-6BFF-A9B083AD4DE5}"/>
              </a:ext>
            </a:extLst>
          </p:cNvPr>
          <p:cNvSpPr txBox="1">
            <a:spLocks/>
          </p:cNvSpPr>
          <p:nvPr/>
        </p:nvSpPr>
        <p:spPr>
          <a:xfrm>
            <a:off x="2190750" y="116663"/>
            <a:ext cx="8229600" cy="838200"/>
          </a:xfrm>
          <a:prstGeom prst="rect">
            <a:avLst/>
          </a:prstGeom>
        </p:spPr>
        <p:txBody>
          <a:bodyPr/>
          <a:lstStyle>
            <a:lvl1pPr algn="l" rtl="0" eaLnBrk="0" fontAlgn="base" hangingPunct="0">
              <a:spcBef>
                <a:spcPct val="0"/>
              </a:spcBef>
              <a:spcAft>
                <a:spcPct val="0"/>
              </a:spcAft>
              <a:defRPr sz="2400">
                <a:solidFill>
                  <a:srgbClr val="1A2732"/>
                </a:solidFill>
                <a:latin typeface="+mj-lt"/>
                <a:ea typeface="+mj-ea"/>
                <a:cs typeface="+mj-cs"/>
              </a:defRPr>
            </a:lvl1pPr>
            <a:lvl2pPr algn="l" rtl="0" eaLnBrk="0" fontAlgn="base" hangingPunct="0">
              <a:spcBef>
                <a:spcPct val="0"/>
              </a:spcBef>
              <a:spcAft>
                <a:spcPct val="0"/>
              </a:spcAft>
              <a:defRPr sz="2400">
                <a:solidFill>
                  <a:srgbClr val="1A2732"/>
                </a:solidFill>
                <a:latin typeface="Arial" charset="0"/>
              </a:defRPr>
            </a:lvl2pPr>
            <a:lvl3pPr algn="l" rtl="0" eaLnBrk="0" fontAlgn="base" hangingPunct="0">
              <a:spcBef>
                <a:spcPct val="0"/>
              </a:spcBef>
              <a:spcAft>
                <a:spcPct val="0"/>
              </a:spcAft>
              <a:defRPr sz="2400">
                <a:solidFill>
                  <a:srgbClr val="1A2732"/>
                </a:solidFill>
                <a:latin typeface="Arial" charset="0"/>
              </a:defRPr>
            </a:lvl3pPr>
            <a:lvl4pPr algn="l" rtl="0" eaLnBrk="0" fontAlgn="base" hangingPunct="0">
              <a:spcBef>
                <a:spcPct val="0"/>
              </a:spcBef>
              <a:spcAft>
                <a:spcPct val="0"/>
              </a:spcAft>
              <a:defRPr sz="2400">
                <a:solidFill>
                  <a:srgbClr val="1A2732"/>
                </a:solidFill>
                <a:latin typeface="Arial" charset="0"/>
              </a:defRPr>
            </a:lvl4pPr>
            <a:lvl5pPr algn="l" rtl="0" eaLnBrk="0" fontAlgn="base" hangingPunct="0">
              <a:spcBef>
                <a:spcPct val="0"/>
              </a:spcBef>
              <a:spcAft>
                <a:spcPct val="0"/>
              </a:spcAft>
              <a:defRPr sz="2400">
                <a:solidFill>
                  <a:srgbClr val="1A2732"/>
                </a:solidFill>
                <a:latin typeface="Arial" charset="0"/>
              </a:defRPr>
            </a:lvl5pPr>
            <a:lvl6pPr marL="457200" algn="l" rtl="0" fontAlgn="base">
              <a:spcBef>
                <a:spcPct val="0"/>
              </a:spcBef>
              <a:spcAft>
                <a:spcPct val="0"/>
              </a:spcAft>
              <a:defRPr sz="2400">
                <a:solidFill>
                  <a:srgbClr val="1A2732"/>
                </a:solidFill>
                <a:latin typeface="Arial" charset="0"/>
              </a:defRPr>
            </a:lvl6pPr>
            <a:lvl7pPr marL="914400" algn="l" rtl="0" fontAlgn="base">
              <a:spcBef>
                <a:spcPct val="0"/>
              </a:spcBef>
              <a:spcAft>
                <a:spcPct val="0"/>
              </a:spcAft>
              <a:defRPr sz="2400">
                <a:solidFill>
                  <a:srgbClr val="1A2732"/>
                </a:solidFill>
                <a:latin typeface="Arial" charset="0"/>
              </a:defRPr>
            </a:lvl7pPr>
            <a:lvl8pPr marL="1371600" algn="l" rtl="0" fontAlgn="base">
              <a:spcBef>
                <a:spcPct val="0"/>
              </a:spcBef>
              <a:spcAft>
                <a:spcPct val="0"/>
              </a:spcAft>
              <a:defRPr sz="2400">
                <a:solidFill>
                  <a:srgbClr val="1A2732"/>
                </a:solidFill>
                <a:latin typeface="Arial" charset="0"/>
              </a:defRPr>
            </a:lvl8pPr>
            <a:lvl9pPr marL="1828800" algn="l" rtl="0" fontAlgn="base">
              <a:spcBef>
                <a:spcPct val="0"/>
              </a:spcBef>
              <a:spcAft>
                <a:spcPct val="0"/>
              </a:spcAft>
              <a:defRPr sz="2400">
                <a:solidFill>
                  <a:srgbClr val="1A2732"/>
                </a:solidFill>
                <a:latin typeface="Arial" charset="0"/>
              </a:defRPr>
            </a:lvl9pPr>
          </a:lstStyle>
          <a:p>
            <a:pPr algn="ctr"/>
            <a:r>
              <a:rPr lang="en-US" altLang="en-US" kern="0"/>
              <a:t>Housing Prices Up in NC and in the U.S</a:t>
            </a:r>
            <a:r>
              <a:rPr lang="en-US" altLang="en-US" kern="0">
                <a:latin typeface="Georgia" pitchFamily="18" charset="0"/>
              </a:rPr>
              <a:t>.</a:t>
            </a:r>
          </a:p>
        </p:txBody>
      </p:sp>
      <p:pic>
        <p:nvPicPr>
          <p:cNvPr id="5" name="FRED Graph Chart" descr="FRED Graph">
            <a:hlinkClick r:id="rId3" tooltip="View this chart in your browser. "/>
          </p:cNvPr>
          <p:cNvPicPr>
            <a:picLocks noChangeAspect="1"/>
          </p:cNvPicPr>
          <p:nvPr/>
        </p:nvPicPr>
        <p:blipFill>
          <a:blip r:embed="rId4"/>
          <a:stretch>
            <a:fillRect/>
          </a:stretch>
        </p:blipFill>
        <p:spPr>
          <a:xfrm>
            <a:off x="476250" y="762000"/>
            <a:ext cx="11481288" cy="5969030"/>
          </a:xfrm>
          <a:prstGeom prst="rect">
            <a:avLst/>
          </a:prstGeom>
        </p:spPr>
      </p:pic>
      <p:sp>
        <p:nvSpPr>
          <p:cNvPr id="6" name="TextBox 5">
            <a:extLst>
              <a:ext uri="{FF2B5EF4-FFF2-40B4-BE49-F238E27FC236}">
                <a16:creationId xmlns:a16="http://schemas.microsoft.com/office/drawing/2014/main" id="{19AF63BF-CAA9-43DE-489D-0AD10741A8D5}"/>
              </a:ext>
            </a:extLst>
          </p:cNvPr>
          <p:cNvSpPr txBox="1"/>
          <p:nvPr/>
        </p:nvSpPr>
        <p:spPr>
          <a:xfrm>
            <a:off x="7343335" y="2461846"/>
            <a:ext cx="2181665" cy="646331"/>
          </a:xfrm>
          <a:prstGeom prst="rect">
            <a:avLst/>
          </a:prstGeom>
          <a:noFill/>
        </p:spPr>
        <p:txBody>
          <a:bodyPr wrap="square" rtlCol="0">
            <a:spAutoFit/>
          </a:bodyPr>
          <a:lstStyle/>
          <a:p>
            <a:r>
              <a:rPr lang="en-US" dirty="0"/>
              <a:t>NC Q3 2023  +6.2%</a:t>
            </a:r>
          </a:p>
          <a:p>
            <a:r>
              <a:rPr lang="en-US" dirty="0"/>
              <a:t>US Q3  2023  +2.1%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2" y="3087329"/>
            <a:ext cx="4886632" cy="7964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3459345" y="1513274"/>
            <a:ext cx="6998065" cy="3908762"/>
          </a:xfrm>
          <a:prstGeom prst="rect">
            <a:avLst/>
          </a:prstGeom>
          <a:noFill/>
        </p:spPr>
        <p:txBody>
          <a:bodyPr wrap="square" rtlCol="0">
            <a:spAutoFit/>
          </a:bodyPr>
          <a:lstStyle/>
          <a:p>
            <a:pPr marL="514350" indent="-514350">
              <a:buFont typeface="+mj-lt"/>
              <a:buAutoNum type="arabicPeriod"/>
            </a:pPr>
            <a:r>
              <a:rPr lang="en-US" sz="3600" dirty="0">
                <a:solidFill>
                  <a:schemeClr val="accent6">
                    <a:lumMod val="75000"/>
                  </a:schemeClr>
                </a:solidFill>
                <a:latin typeface="Aptos Black" panose="020F0502020204030204" pitchFamily="34" charset="0"/>
              </a:rPr>
              <a:t>Lower Inflation</a:t>
            </a:r>
          </a:p>
          <a:p>
            <a:pPr marL="514350" indent="-514350">
              <a:buFont typeface="+mj-lt"/>
              <a:buAutoNum type="arabicPeriod"/>
            </a:pPr>
            <a:r>
              <a:rPr lang="en-US" sz="3600" dirty="0">
                <a:solidFill>
                  <a:schemeClr val="accent6">
                    <a:lumMod val="75000"/>
                  </a:schemeClr>
                </a:solidFill>
                <a:latin typeface="Aptos Black" panose="020F0502020204030204" pitchFamily="34" charset="0"/>
              </a:rPr>
              <a:t>Higher Interest Rates</a:t>
            </a:r>
          </a:p>
          <a:p>
            <a:pPr marL="514350" indent="-514350">
              <a:buFont typeface="+mj-lt"/>
              <a:buAutoNum type="arabicPeriod"/>
            </a:pPr>
            <a:r>
              <a:rPr lang="en-US" sz="3600" dirty="0">
                <a:solidFill>
                  <a:schemeClr val="accent6">
                    <a:lumMod val="75000"/>
                  </a:schemeClr>
                </a:solidFill>
                <a:latin typeface="Aptos Black" panose="020F0502020204030204" pitchFamily="34" charset="0"/>
              </a:rPr>
              <a:t>Stock Market Recovery</a:t>
            </a:r>
          </a:p>
          <a:p>
            <a:pPr marL="514350" indent="-514350">
              <a:buFont typeface="+mj-lt"/>
              <a:buAutoNum type="arabicPeriod"/>
            </a:pPr>
            <a:r>
              <a:rPr lang="en-US" sz="3600" dirty="0">
                <a:solidFill>
                  <a:schemeClr val="accent6">
                    <a:lumMod val="75000"/>
                  </a:schemeClr>
                </a:solidFill>
                <a:latin typeface="Aptos Black" panose="020F0502020204030204" pitchFamily="34" charset="0"/>
              </a:rPr>
              <a:t>Middle East Conflict/War</a:t>
            </a:r>
          </a:p>
          <a:p>
            <a:pPr marL="514350" indent="-514350">
              <a:buFont typeface="+mj-lt"/>
              <a:buAutoNum type="arabicPeriod"/>
            </a:pPr>
            <a:r>
              <a:rPr lang="en-US" sz="3600" dirty="0">
                <a:solidFill>
                  <a:schemeClr val="accent6">
                    <a:lumMod val="75000"/>
                  </a:schemeClr>
                </a:solidFill>
                <a:latin typeface="Aptos Black" panose="020F0502020204030204" pitchFamily="34" charset="0"/>
              </a:rPr>
              <a:t>AI Becomes Mainstream</a:t>
            </a:r>
          </a:p>
          <a:p>
            <a:pPr marL="514350" indent="-514350">
              <a:buFont typeface="+mj-lt"/>
              <a:buAutoNum type="arabicPeriod"/>
            </a:pPr>
            <a:r>
              <a:rPr lang="en-US" sz="3600" dirty="0">
                <a:solidFill>
                  <a:schemeClr val="accent6">
                    <a:lumMod val="75000"/>
                  </a:schemeClr>
                </a:solidFill>
                <a:latin typeface="Aptos Black" panose="020F0502020204030204" pitchFamily="34" charset="0"/>
              </a:rPr>
              <a:t>Elusive Recession</a:t>
            </a:r>
          </a:p>
          <a:p>
            <a:pPr marL="514350" indent="-514350">
              <a:buFont typeface="+mj-lt"/>
              <a:buAutoNum type="arabicPeriod"/>
            </a:pP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3213408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F7058F-1683-650F-9C14-85139F84B31B}"/>
              </a:ext>
            </a:extLst>
          </p:cNvPr>
          <p:cNvPicPr>
            <a:picLocks noChangeAspect="1"/>
          </p:cNvPicPr>
          <p:nvPr/>
        </p:nvPicPr>
        <p:blipFill>
          <a:blip r:embed="rId2"/>
          <a:stretch>
            <a:fillRect/>
          </a:stretch>
        </p:blipFill>
        <p:spPr>
          <a:xfrm>
            <a:off x="1814052" y="121372"/>
            <a:ext cx="8446486" cy="6589143"/>
          </a:xfrm>
          <a:prstGeom prst="rect">
            <a:avLst/>
          </a:prstGeom>
        </p:spPr>
      </p:pic>
    </p:spTree>
    <p:extLst>
      <p:ext uri="{BB962C8B-B14F-4D97-AF65-F5344CB8AC3E}">
        <p14:creationId xmlns:p14="http://schemas.microsoft.com/office/powerpoint/2010/main" val="2855900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2100053" y="208122"/>
            <a:ext cx="8229600" cy="708025"/>
          </a:xfrm>
        </p:spPr>
        <p:txBody>
          <a:bodyPr>
            <a:normAutofit fontScale="90000"/>
          </a:bodyPr>
          <a:lstStyle/>
          <a:p>
            <a:pPr algn="ctr"/>
            <a:r>
              <a:rPr lang="en-US" altLang="en-US" u="sng"/>
              <a:t>UNC Charlotte - NC Economic Forecast</a:t>
            </a:r>
          </a:p>
        </p:txBody>
      </p:sp>
      <p:sp>
        <p:nvSpPr>
          <p:cNvPr id="7" name="TextBox 6"/>
          <p:cNvSpPr txBox="1"/>
          <p:nvPr/>
        </p:nvSpPr>
        <p:spPr>
          <a:xfrm>
            <a:off x="2100054" y="1062037"/>
            <a:ext cx="8424863" cy="5693866"/>
          </a:xfrm>
          <a:prstGeom prst="rect">
            <a:avLst/>
          </a:prstGeom>
          <a:noFill/>
        </p:spPr>
        <p:txBody>
          <a:bodyPr>
            <a:spAutoFit/>
          </a:bodyPr>
          <a:lstStyle/>
          <a:p>
            <a:pPr marL="285750" indent="-285750">
              <a:buFont typeface="Arial" pitchFamily="34" charset="0"/>
              <a:buChar char="•"/>
              <a:defRPr/>
            </a:pPr>
            <a:r>
              <a:rPr lang="en-US" dirty="0"/>
              <a:t>Real NC GDP expected to </a:t>
            </a:r>
            <a:r>
              <a:rPr lang="en-US" u="sng" dirty="0"/>
              <a:t>increase</a:t>
            </a:r>
            <a:r>
              <a:rPr lang="en-US" dirty="0"/>
              <a:t> by 2.5% (2023) over 2022 levels.</a:t>
            </a:r>
          </a:p>
          <a:p>
            <a:pPr marL="285750" indent="-285750">
              <a:buFont typeface="Arial" pitchFamily="34" charset="0"/>
              <a:buChar char="•"/>
              <a:defRPr/>
            </a:pPr>
            <a:endParaRPr lang="en-US" dirty="0"/>
          </a:p>
          <a:p>
            <a:pPr marL="285750" indent="-285750">
              <a:buFont typeface="Arial" pitchFamily="34" charset="0"/>
              <a:buChar char="•"/>
              <a:defRPr/>
            </a:pPr>
            <a:r>
              <a:rPr lang="en-US" dirty="0"/>
              <a:t>For 2024, real NC GDP is forecast to </a:t>
            </a:r>
            <a:r>
              <a:rPr lang="en-US" u="sng" dirty="0"/>
              <a:t>increase</a:t>
            </a:r>
            <a:r>
              <a:rPr lang="en-US" dirty="0"/>
              <a:t> 1.9% over 2023 levels.</a:t>
            </a:r>
          </a:p>
          <a:p>
            <a:pPr marL="285750" indent="-285750">
              <a:buFont typeface="Arial" pitchFamily="34" charset="0"/>
              <a:buChar char="•"/>
              <a:defRPr/>
            </a:pPr>
            <a:endParaRPr lang="en-US" dirty="0"/>
          </a:p>
          <a:p>
            <a:pPr marL="285750" indent="-285750">
              <a:buFont typeface="Arial" pitchFamily="34" charset="0"/>
              <a:buChar char="•"/>
              <a:defRPr/>
            </a:pPr>
            <a:r>
              <a:rPr lang="en-US" dirty="0"/>
              <a:t>For 2024, NC expected to add 53,400 net jobs, +0.9%</a:t>
            </a:r>
          </a:p>
          <a:p>
            <a:pPr marL="285750" indent="-285750">
              <a:buFont typeface="Arial" pitchFamily="34" charset="0"/>
              <a:buChar char="•"/>
              <a:defRPr/>
            </a:pPr>
            <a:endParaRPr lang="en-US" dirty="0"/>
          </a:p>
          <a:p>
            <a:pPr>
              <a:defRPr/>
            </a:pPr>
            <a:endParaRPr lang="en-US" sz="1000" dirty="0"/>
          </a:p>
          <a:p>
            <a:pPr marL="285750" indent="-285750">
              <a:buFont typeface="Arial" pitchFamily="34" charset="0"/>
              <a:buChar char="•"/>
              <a:defRPr/>
            </a:pPr>
            <a:r>
              <a:rPr lang="en-US" u="sng" dirty="0"/>
              <a:t>Strongest Expected Growth Sectors (2023 GDP)</a:t>
            </a:r>
            <a:endParaRPr lang="en-US" dirty="0"/>
          </a:p>
          <a:p>
            <a:pPr marL="742950" lvl="1" indent="-285750">
              <a:buFont typeface="Arial" pitchFamily="34" charset="0"/>
              <a:buChar char="•"/>
              <a:defRPr/>
            </a:pPr>
            <a:r>
              <a:rPr lang="en-US" dirty="0"/>
              <a:t>Information (11.1%)</a:t>
            </a:r>
          </a:p>
          <a:p>
            <a:pPr marL="742950" lvl="1" indent="-285750">
              <a:buFont typeface="Arial" pitchFamily="34" charset="0"/>
              <a:buChar char="•"/>
              <a:defRPr/>
            </a:pPr>
            <a:r>
              <a:rPr lang="en-US" dirty="0"/>
              <a:t>Education and Health Services (6.7%)</a:t>
            </a:r>
          </a:p>
          <a:p>
            <a:pPr marL="742950" lvl="1" indent="-285750">
              <a:buFont typeface="Arial" pitchFamily="34" charset="0"/>
              <a:buChar char="•"/>
              <a:defRPr/>
            </a:pPr>
            <a:r>
              <a:rPr lang="en-US" dirty="0"/>
              <a:t>Transportation, Warehousing &amp;Utilities (6.7%)</a:t>
            </a:r>
          </a:p>
          <a:p>
            <a:pPr lvl="1">
              <a:defRPr/>
            </a:pPr>
            <a:endParaRPr lang="en-US" dirty="0"/>
          </a:p>
          <a:p>
            <a:pPr lvl="1">
              <a:defRPr/>
            </a:pPr>
            <a:endParaRPr lang="en-US" dirty="0"/>
          </a:p>
          <a:p>
            <a:pPr marL="285750" indent="-285750">
              <a:buFont typeface="Arial" pitchFamily="34" charset="0"/>
              <a:buChar char="•"/>
              <a:defRPr/>
            </a:pPr>
            <a:r>
              <a:rPr lang="en-US" u="sng" dirty="0"/>
              <a:t>Strongest Expected Growth Sectors (2024 GDP)</a:t>
            </a:r>
          </a:p>
          <a:p>
            <a:pPr marL="742950" lvl="1" indent="-285750">
              <a:buFont typeface="Arial" pitchFamily="34" charset="0"/>
              <a:buChar char="•"/>
              <a:defRPr/>
            </a:pPr>
            <a:r>
              <a:rPr lang="en-US" dirty="0"/>
              <a:t>Information (4.8%)</a:t>
            </a:r>
          </a:p>
          <a:p>
            <a:pPr marL="742950" lvl="1" indent="-285750">
              <a:buFont typeface="Arial" pitchFamily="34" charset="0"/>
              <a:buChar char="•"/>
              <a:defRPr/>
            </a:pPr>
            <a:r>
              <a:rPr lang="en-US" dirty="0"/>
              <a:t>Transportation, Warehousing &amp; Utilities (3.6%)</a:t>
            </a:r>
          </a:p>
          <a:p>
            <a:pPr marL="742950" lvl="1" indent="-285750">
              <a:buFont typeface="Arial" pitchFamily="34" charset="0"/>
              <a:buChar char="•"/>
              <a:defRPr/>
            </a:pPr>
            <a:r>
              <a:rPr lang="en-US" dirty="0"/>
              <a:t>Mining (3.5%)</a:t>
            </a:r>
          </a:p>
          <a:p>
            <a:pPr>
              <a:defRPr/>
            </a:pPr>
            <a:endParaRPr lang="en-US" sz="1100" dirty="0"/>
          </a:p>
          <a:p>
            <a:pPr>
              <a:defRPr/>
            </a:pPr>
            <a:endParaRPr lang="en-US" sz="1100" dirty="0"/>
          </a:p>
          <a:p>
            <a:pPr>
              <a:defRPr/>
            </a:pPr>
            <a:endParaRPr lang="en-US" sz="1100" dirty="0"/>
          </a:p>
          <a:p>
            <a:pPr>
              <a:defRPr/>
            </a:pPr>
            <a:endParaRPr lang="en-US" sz="1100" dirty="0"/>
          </a:p>
          <a:p>
            <a:pPr>
              <a:defRPr/>
            </a:pPr>
            <a:endParaRPr lang="en-US" sz="1100" dirty="0"/>
          </a:p>
          <a:p>
            <a:pPr>
              <a:defRPr/>
            </a:pPr>
            <a:r>
              <a:rPr lang="en-US" sz="1100" dirty="0"/>
              <a:t>Source: /UNC Charlotte Economic Forecast 12/14/23</a:t>
            </a:r>
          </a:p>
        </p:txBody>
      </p:sp>
    </p:spTree>
    <p:extLst>
      <p:ext uri="{BB962C8B-B14F-4D97-AF65-F5344CB8AC3E}">
        <p14:creationId xmlns:p14="http://schemas.microsoft.com/office/powerpoint/2010/main" val="1300704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1" y="3087329"/>
            <a:ext cx="7806814" cy="757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1700979" y="3165987"/>
            <a:ext cx="7561008"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2024 OUTLOOK</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3041696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5" name="Rectangle 4">
            <a:extLst>
              <a:ext uri="{FF2B5EF4-FFF2-40B4-BE49-F238E27FC236}">
                <a16:creationId xmlns:a16="http://schemas.microsoft.com/office/drawing/2014/main" id="{F2238E74-A68D-AB65-83DC-6C6DB2CADBBA}"/>
              </a:ext>
            </a:extLst>
          </p:cNvPr>
          <p:cNvSpPr/>
          <p:nvPr/>
        </p:nvSpPr>
        <p:spPr>
          <a:xfrm>
            <a:off x="1445341" y="3087329"/>
            <a:ext cx="8141111" cy="7570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9F5997-1619-2501-5513-F26FDDC388D3}"/>
              </a:ext>
            </a:extLst>
          </p:cNvPr>
          <p:cNvSpPr txBox="1"/>
          <p:nvPr/>
        </p:nvSpPr>
        <p:spPr>
          <a:xfrm>
            <a:off x="1543663" y="3175819"/>
            <a:ext cx="8377086" cy="646331"/>
          </a:xfrm>
          <a:prstGeom prst="rect">
            <a:avLst/>
          </a:prstGeom>
          <a:noFill/>
        </p:spPr>
        <p:txBody>
          <a:bodyPr wrap="square" rtlCol="0">
            <a:spAutoFit/>
          </a:bodyPr>
          <a:lstStyle/>
          <a:p>
            <a:r>
              <a:rPr lang="en-US" sz="3600" dirty="0">
                <a:solidFill>
                  <a:schemeClr val="accent6">
                    <a:lumMod val="75000"/>
                  </a:schemeClr>
                </a:solidFill>
                <a:latin typeface="Aptos Black" panose="020F0502020204030204" pitchFamily="34" charset="0"/>
              </a:rPr>
              <a:t>MACROECONOMIC UPDATE</a:t>
            </a:r>
            <a:endParaRPr lang="en-US" sz="3200" dirty="0">
              <a:solidFill>
                <a:schemeClr val="accent6">
                  <a:lumMod val="75000"/>
                </a:schemeClr>
              </a:solidFill>
              <a:latin typeface="Aptos Black" panose="020F0502020204030204" pitchFamily="34" charset="0"/>
            </a:endParaRPr>
          </a:p>
        </p:txBody>
      </p:sp>
    </p:spTree>
    <p:extLst>
      <p:ext uri="{BB962C8B-B14F-4D97-AF65-F5344CB8AC3E}">
        <p14:creationId xmlns:p14="http://schemas.microsoft.com/office/powerpoint/2010/main" val="48935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29A088FEC5614C93A0A4E6D8B63F38" ma:contentTypeVersion="14" ma:contentTypeDescription="Create a new document." ma:contentTypeScope="" ma:versionID="865684849007f5182a71b067d2176a24">
  <xsd:schema xmlns:xsd="http://www.w3.org/2001/XMLSchema" xmlns:xs="http://www.w3.org/2001/XMLSchema" xmlns:p="http://schemas.microsoft.com/office/2006/metadata/properties" xmlns:ns2="04822d95-8f67-45ec-8dcc-7876cd8cf62f" xmlns:ns3="63d5da57-8577-4d3b-8695-13a1a112f0f3" targetNamespace="http://schemas.microsoft.com/office/2006/metadata/properties" ma:root="true" ma:fieldsID="e5a99fc73ba64d0a0bb61e97fb36133a" ns2:_="" ns3:_="">
    <xsd:import namespace="04822d95-8f67-45ec-8dcc-7876cd8cf62f"/>
    <xsd:import namespace="63d5da57-8577-4d3b-8695-13a1a112f0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822d95-8f67-45ec-8dcc-7876cd8cf6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ee33654-b072-4977-9199-f309a982c76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d5da57-8577-4d3b-8695-13a1a112f0f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0da93f3-c2a1-4f11-bd98-28344cbbe651}" ma:internalName="TaxCatchAll" ma:showField="CatchAllData" ma:web="63d5da57-8577-4d3b-8695-13a1a112f0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4822d95-8f67-45ec-8dcc-7876cd8cf62f">
      <Terms xmlns="http://schemas.microsoft.com/office/infopath/2007/PartnerControls"/>
    </lcf76f155ced4ddcb4097134ff3c332f>
    <TaxCatchAll xmlns="63d5da57-8577-4d3b-8695-13a1a112f0f3" xsi:nil="true"/>
  </documentManagement>
</p:properties>
</file>

<file path=customXml/itemProps1.xml><?xml version="1.0" encoding="utf-8"?>
<ds:datastoreItem xmlns:ds="http://schemas.openxmlformats.org/officeDocument/2006/customXml" ds:itemID="{D34A559C-36B7-4AC8-87C5-19286462D337}">
  <ds:schemaRefs>
    <ds:schemaRef ds:uri="http://schemas.microsoft.com/sharepoint/v3/contenttype/forms"/>
  </ds:schemaRefs>
</ds:datastoreItem>
</file>

<file path=customXml/itemProps2.xml><?xml version="1.0" encoding="utf-8"?>
<ds:datastoreItem xmlns:ds="http://schemas.openxmlformats.org/officeDocument/2006/customXml" ds:itemID="{62026A66-B71A-46E9-B93A-D5E36F20BB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822d95-8f67-45ec-8dcc-7876cd8cf62f"/>
    <ds:schemaRef ds:uri="63d5da57-8577-4d3b-8695-13a1a112f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FB10BD-9630-4506-B628-688C49FCD040}">
  <ds:schemaRefs>
    <ds:schemaRef ds:uri="http://schemas.microsoft.com/office/2006/metadata/properties"/>
    <ds:schemaRef ds:uri="http://purl.org/dc/terms/"/>
    <ds:schemaRef ds:uri="http://schemas.openxmlformats.org/package/2006/metadata/core-properties"/>
    <ds:schemaRef ds:uri="http://purl.org/dc/elements/1.1/"/>
    <ds:schemaRef ds:uri="http://schemas.microsoft.com/office/2006/documentManagement/types"/>
    <ds:schemaRef ds:uri="63d5da57-8577-4d3b-8695-13a1a112f0f3"/>
    <ds:schemaRef ds:uri="http://purl.org/dc/dcmitype/"/>
    <ds:schemaRef ds:uri="http://schemas.microsoft.com/office/infopath/2007/PartnerControls"/>
    <ds:schemaRef ds:uri="04822d95-8f67-45ec-8dcc-7876cd8cf6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123</TotalTime>
  <Pages>0</Pages>
  <Words>988</Words>
  <Characters>0</Characters>
  <Application>Microsoft Office PowerPoint</Application>
  <PresentationFormat>Widescreen</PresentationFormat>
  <Lines>0</Lines>
  <Paragraphs>53</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Aptos</vt:lpstr>
      <vt:lpstr>Aptos Black</vt:lpstr>
      <vt:lpstr>Arial</vt:lpstr>
      <vt:lpstr>Calibri</vt:lpstr>
      <vt:lpstr>Calibri Light</vt:lpstr>
      <vt:lpstr>Georgia</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 Unemployment Rate by County</vt:lpstr>
      <vt:lpstr>PowerPoint Presentation</vt:lpstr>
      <vt:lpstr>PowerPoint Presentation</vt:lpstr>
      <vt:lpstr>PowerPoint Presentation</vt:lpstr>
      <vt:lpstr>UNC Charlotte - NC Economic Forecast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Morin</dc:creator>
  <cp:lastModifiedBy>Michael Morin</cp:lastModifiedBy>
  <cp:revision>4</cp:revision>
  <dcterms:modified xsi:type="dcterms:W3CDTF">2024-01-29T20:44:29Z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0x0101007529A088FEC5614C93A0A4E6D8B63F38</vt:lpwstr>
  </property>
  <property fmtid="{D5CDD505-2E9C-101B-9397-08002B2CF9AE}" pid="3" name="MediaServiceImageTags">
    <vt:lpwstr/>
  </property>
</Properties>
</file>